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7"/>
  </p:notesMasterIdLst>
  <p:sldIdLst>
    <p:sldId id="256" r:id="rId3"/>
    <p:sldId id="29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9" r:id="rId14"/>
    <p:sldId id="300" r:id="rId15"/>
    <p:sldId id="301" r:id="rId16"/>
    <p:sldId id="303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4AAEE-3945-D445-BCDE-ACCFFE1506D1}" type="doc">
      <dgm:prSet loTypeId="urn:microsoft.com/office/officeart/2005/8/layout/vProcess5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3D8B19-1316-1E43-8FC2-A3DEECFCF0C4}">
      <dgm:prSet phldrT="[Text]"/>
      <dgm:spPr>
        <a:xfrm>
          <a:off x="0" y="0"/>
          <a:ext cx="3834302" cy="522181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I. Get inside with social engineering 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03BE3961-C97D-D442-A79E-311799C276D6}" type="parTrans" cxnId="{0D524366-9995-C843-A15C-15928319B9B5}">
      <dgm:prSet/>
      <dgm:spPr/>
      <dgm:t>
        <a:bodyPr/>
        <a:lstStyle/>
        <a:p>
          <a:endParaRPr lang="en-US"/>
        </a:p>
      </dgm:t>
    </dgm:pt>
    <dgm:pt modelId="{AB113AAC-235F-C844-8CDA-D1761E553C1D}" type="sibTrans" cxnId="{0D524366-9995-C843-A15C-15928319B9B5}">
      <dgm:prSet/>
      <dgm:spPr>
        <a:xfrm>
          <a:off x="3494884" y="381482"/>
          <a:ext cx="339418" cy="339418"/>
        </a:xfrm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28A2D85-5A05-5144-AA4E-E771E4EDC2F9}">
      <dgm:prSet phldrT="[Text]"/>
      <dgm:spPr>
        <a:xfrm>
          <a:off x="572655" y="1189414"/>
          <a:ext cx="3834302" cy="522181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III. Infiltrate key resources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55027A69-FF2C-074B-BCC3-A325357B1791}" type="parTrans" cxnId="{AEECC4FC-D07D-CB4C-8EAD-305FD118A078}">
      <dgm:prSet/>
      <dgm:spPr/>
      <dgm:t>
        <a:bodyPr/>
        <a:lstStyle/>
        <a:p>
          <a:endParaRPr lang="en-US"/>
        </a:p>
      </dgm:t>
    </dgm:pt>
    <dgm:pt modelId="{5C5B2C60-3727-4140-92CA-C3E5622E9C8A}" type="sibTrans" cxnId="{AEECC4FC-D07D-CB4C-8EAD-305FD118A078}">
      <dgm:prSet/>
      <dgm:spPr>
        <a:xfrm>
          <a:off x="4067540" y="1562194"/>
          <a:ext cx="339418" cy="339418"/>
        </a:xfrm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F75CF02-3447-FC40-9EDA-D7B8F1508D78}">
      <dgm:prSet phldrT="[Text]"/>
      <dgm:spPr>
        <a:xfrm>
          <a:off x="858983" y="1784121"/>
          <a:ext cx="3834302" cy="522181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IV. Persist and propagate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1F19FF1E-0CF7-2940-994B-3BCBB8C66CD6}" type="parTrans" cxnId="{953775DA-6FB7-6D45-A540-A881FB3CBC6D}">
      <dgm:prSet/>
      <dgm:spPr/>
      <dgm:t>
        <a:bodyPr/>
        <a:lstStyle/>
        <a:p>
          <a:endParaRPr lang="en-US"/>
        </a:p>
      </dgm:t>
    </dgm:pt>
    <dgm:pt modelId="{6A8C48E6-94D8-7549-8864-BFE0EC41A719}" type="sibTrans" cxnId="{953775DA-6FB7-6D45-A540-A881FB3CBC6D}">
      <dgm:prSet/>
      <dgm:spPr>
        <a:xfrm>
          <a:off x="4353867" y="2162703"/>
          <a:ext cx="339418" cy="339418"/>
        </a:xfrm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25BB29E-E49E-5847-928B-F8B933D20ECA}">
      <dgm:prSet phldrT="[Text]"/>
      <dgm:spPr>
        <a:xfrm>
          <a:off x="1145311" y="2378829"/>
          <a:ext cx="3834302" cy="522181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V. Accomplish </a:t>
          </a:r>
          <a:r>
            <a:rPr lang="en-US" dirty="0" err="1" smtClean="0">
              <a:latin typeface="Calibri"/>
              <a:ea typeface="+mn-ea"/>
              <a:cs typeface="+mn-cs"/>
            </a:rPr>
            <a:t>exfiltration</a:t>
          </a:r>
          <a:r>
            <a:rPr lang="en-US" dirty="0" smtClean="0">
              <a:latin typeface="Calibri"/>
              <a:ea typeface="+mn-ea"/>
              <a:cs typeface="+mn-cs"/>
            </a:rPr>
            <a:t> objectives </a:t>
          </a:r>
          <a:br>
            <a:rPr lang="en-US" dirty="0" smtClean="0">
              <a:latin typeface="Calibri"/>
              <a:ea typeface="+mn-ea"/>
              <a:cs typeface="+mn-cs"/>
            </a:rPr>
          </a:br>
          <a:r>
            <a:rPr lang="en-US" dirty="0" smtClean="0">
              <a:latin typeface="Calibri"/>
              <a:ea typeface="+mn-ea"/>
              <a:cs typeface="+mn-cs"/>
            </a:rPr>
            <a:t>    (e.g. data harvesting, sabotage, etc.)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F8304988-EBDF-554D-8852-797D8157F82D}" type="parTrans" cxnId="{A679D59E-268B-4D48-A027-ED75F3B201D7}">
      <dgm:prSet/>
      <dgm:spPr/>
      <dgm:t>
        <a:bodyPr/>
        <a:lstStyle/>
        <a:p>
          <a:endParaRPr lang="en-US"/>
        </a:p>
      </dgm:t>
    </dgm:pt>
    <dgm:pt modelId="{6D616129-3782-A846-A565-E8850C9B90A2}" type="sibTrans" cxnId="{A679D59E-268B-4D48-A027-ED75F3B201D7}">
      <dgm:prSet/>
      <dgm:spPr/>
      <dgm:t>
        <a:bodyPr/>
        <a:lstStyle/>
        <a:p>
          <a:endParaRPr lang="en-US"/>
        </a:p>
      </dgm:t>
    </dgm:pt>
    <dgm:pt modelId="{892289C3-5F3B-465E-BC0E-96421EB801C6}">
      <dgm:prSet phldrT="[Text]"/>
      <dgm:spPr>
        <a:xfrm>
          <a:off x="286327" y="594707"/>
          <a:ext cx="3834302" cy="522181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II. Establish a beachhead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CFF949A-A6F3-4BC1-91FA-28C3E32292FB}" type="parTrans" cxnId="{0BD09DE4-D7E1-432C-A0B3-0C9695EC2853}">
      <dgm:prSet/>
      <dgm:spPr/>
      <dgm:t>
        <a:bodyPr/>
        <a:lstStyle/>
        <a:p>
          <a:endParaRPr lang="en-US"/>
        </a:p>
      </dgm:t>
    </dgm:pt>
    <dgm:pt modelId="{E23F2064-AF99-4544-8C57-B42F30E242B9}" type="sibTrans" cxnId="{0BD09DE4-D7E1-432C-A0B3-0C9695EC2853}">
      <dgm:prSet/>
      <dgm:spPr>
        <a:xfrm>
          <a:off x="3781212" y="976190"/>
          <a:ext cx="339418" cy="339418"/>
        </a:xfrm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65E0B5D-2076-E44E-990A-B0B18C8BD15F}" type="pres">
      <dgm:prSet presAssocID="{DC24AAEE-3945-D445-BCDE-ACCFFE1506D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895491-3B3B-A84A-B411-5565691AF641}" type="pres">
      <dgm:prSet presAssocID="{DC24AAEE-3945-D445-BCDE-ACCFFE1506D1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B9FF653A-9FEE-43E2-AC4B-3958914482D8}" type="pres">
      <dgm:prSet presAssocID="{DC24AAEE-3945-D445-BCDE-ACCFFE1506D1}" presName="FiveNodes_1" presStyleLbl="node1" presStyleIdx="0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8762AA6-9A61-47D8-A200-F3815356D33F}" type="pres">
      <dgm:prSet presAssocID="{DC24AAEE-3945-D445-BCDE-ACCFFE1506D1}" presName="FiveNodes_2" presStyleLbl="node1" presStyleIdx="1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A08C35B-DB33-42CE-9AE8-4D5372596DBE}" type="pres">
      <dgm:prSet presAssocID="{DC24AAEE-3945-D445-BCDE-ACCFFE1506D1}" presName="FiveNodes_3" presStyleLbl="node1" presStyleIdx="2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D4238E1-587D-4CBE-BC89-E9D8BB4B9375}" type="pres">
      <dgm:prSet presAssocID="{DC24AAEE-3945-D445-BCDE-ACCFFE1506D1}" presName="FiveNodes_4" presStyleLbl="node1" presStyleIdx="3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A83E97C-9FA9-4FF2-B262-503404436FD0}" type="pres">
      <dgm:prSet presAssocID="{DC24AAEE-3945-D445-BCDE-ACCFFE1506D1}" presName="FiveNodes_5" presStyleLbl="node1" presStyleIdx="4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4817FCB-6A7C-449D-A341-C988B75A1A00}" type="pres">
      <dgm:prSet presAssocID="{DC24AAEE-3945-D445-BCDE-ACCFFE1506D1}" presName="FiveConn_1-2" presStyleLbl="fgAccFollowNode1" presStyleIdx="0" presStyleCnt="4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CE68CD1C-74A2-4EC4-AAA2-0F0F3DD5F4BC}" type="pres">
      <dgm:prSet presAssocID="{DC24AAEE-3945-D445-BCDE-ACCFFE1506D1}" presName="FiveConn_2-3" presStyleLbl="fgAccFollowNode1" presStyleIdx="1" presStyleCnt="4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A637F91B-0F85-4016-8089-6CE51CBD3D25}" type="pres">
      <dgm:prSet presAssocID="{DC24AAEE-3945-D445-BCDE-ACCFFE1506D1}" presName="FiveConn_3-4" presStyleLbl="fgAccFollowNode1" presStyleIdx="2" presStyleCnt="4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FA4B0502-FBFD-4E5A-812D-3375F1FB5574}" type="pres">
      <dgm:prSet presAssocID="{DC24AAEE-3945-D445-BCDE-ACCFFE1506D1}" presName="FiveConn_4-5" presStyleLbl="fgAccFollowNode1" presStyleIdx="3" presStyleCnt="4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D6A1CD2D-22BC-4CCA-B07C-9697D48AB5F9}" type="pres">
      <dgm:prSet presAssocID="{DC24AAEE-3945-D445-BCDE-ACCFFE1506D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BF5B8-473E-484B-9A29-B756D9E4F902}" type="pres">
      <dgm:prSet presAssocID="{DC24AAEE-3945-D445-BCDE-ACCFFE1506D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716CA-557A-4AAB-86F2-1CBDB1773F74}" type="pres">
      <dgm:prSet presAssocID="{DC24AAEE-3945-D445-BCDE-ACCFFE1506D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CB443-8EBA-48F6-A318-36DF034B5A0E}" type="pres">
      <dgm:prSet presAssocID="{DC24AAEE-3945-D445-BCDE-ACCFFE1506D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2CEB2-E7E7-427E-A374-F68BAEAAA7E1}" type="pres">
      <dgm:prSet presAssocID="{DC24AAEE-3945-D445-BCDE-ACCFFE1506D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11647B-2C92-444B-A9C3-5B5243C59349}" type="presOf" srcId="{AB113AAC-235F-C844-8CDA-D1761E553C1D}" destId="{14817FCB-6A7C-449D-A341-C988B75A1A00}" srcOrd="0" destOrd="0" presId="urn:microsoft.com/office/officeart/2005/8/layout/vProcess5"/>
    <dgm:cxn modelId="{953775DA-6FB7-6D45-A540-A881FB3CBC6D}" srcId="{DC24AAEE-3945-D445-BCDE-ACCFFE1506D1}" destId="{2F75CF02-3447-FC40-9EDA-D7B8F1508D78}" srcOrd="3" destOrd="0" parTransId="{1F19FF1E-0CF7-2940-994B-3BCBB8C66CD6}" sibTransId="{6A8C48E6-94D8-7549-8864-BFE0EC41A719}"/>
    <dgm:cxn modelId="{4AF249F6-C925-48E0-A67A-1717A1F94895}" type="presOf" srcId="{5C5B2C60-3727-4140-92CA-C3E5622E9C8A}" destId="{A637F91B-0F85-4016-8089-6CE51CBD3D25}" srcOrd="0" destOrd="0" presId="urn:microsoft.com/office/officeart/2005/8/layout/vProcess5"/>
    <dgm:cxn modelId="{A7E6CEE5-CA1D-4293-B62A-AE596C9951D1}" type="presOf" srcId="{892289C3-5F3B-465E-BC0E-96421EB801C6}" destId="{5C8BF5B8-473E-484B-9A29-B756D9E4F902}" srcOrd="1" destOrd="0" presId="urn:microsoft.com/office/officeart/2005/8/layout/vProcess5"/>
    <dgm:cxn modelId="{F5E9DD62-5DD8-46AA-A972-29DEED48889F}" type="presOf" srcId="{2F75CF02-3447-FC40-9EDA-D7B8F1508D78}" destId="{DD4238E1-587D-4CBE-BC89-E9D8BB4B9375}" srcOrd="0" destOrd="0" presId="urn:microsoft.com/office/officeart/2005/8/layout/vProcess5"/>
    <dgm:cxn modelId="{A679D59E-268B-4D48-A027-ED75F3B201D7}" srcId="{DC24AAEE-3945-D445-BCDE-ACCFFE1506D1}" destId="{B25BB29E-E49E-5847-928B-F8B933D20ECA}" srcOrd="4" destOrd="0" parTransId="{F8304988-EBDF-554D-8852-797D8157F82D}" sibTransId="{6D616129-3782-A846-A565-E8850C9B90A2}"/>
    <dgm:cxn modelId="{A8A3AB0D-76BC-4B30-AFC2-50058DB9179B}" type="presOf" srcId="{B25BB29E-E49E-5847-928B-F8B933D20ECA}" destId="{AA83E97C-9FA9-4FF2-B262-503404436FD0}" srcOrd="0" destOrd="0" presId="urn:microsoft.com/office/officeart/2005/8/layout/vProcess5"/>
    <dgm:cxn modelId="{0BD09DE4-D7E1-432C-A0B3-0C9695EC2853}" srcId="{DC24AAEE-3945-D445-BCDE-ACCFFE1506D1}" destId="{892289C3-5F3B-465E-BC0E-96421EB801C6}" srcOrd="1" destOrd="0" parTransId="{3CFF949A-A6F3-4BC1-91FA-28C3E32292FB}" sibTransId="{E23F2064-AF99-4544-8C57-B42F30E242B9}"/>
    <dgm:cxn modelId="{F307F7E7-D7A6-4E03-AB15-A520B42DAE3A}" type="presOf" srcId="{B25BB29E-E49E-5847-928B-F8B933D20ECA}" destId="{47F2CEB2-E7E7-427E-A374-F68BAEAAA7E1}" srcOrd="1" destOrd="0" presId="urn:microsoft.com/office/officeart/2005/8/layout/vProcess5"/>
    <dgm:cxn modelId="{AEECC4FC-D07D-CB4C-8EAD-305FD118A078}" srcId="{DC24AAEE-3945-D445-BCDE-ACCFFE1506D1}" destId="{928A2D85-5A05-5144-AA4E-E771E4EDC2F9}" srcOrd="2" destOrd="0" parTransId="{55027A69-FF2C-074B-BCC3-A325357B1791}" sibTransId="{5C5B2C60-3727-4140-92CA-C3E5622E9C8A}"/>
    <dgm:cxn modelId="{EE670BC6-EA12-415E-8320-F1B8DF15FF3E}" type="presOf" srcId="{928A2D85-5A05-5144-AA4E-E771E4EDC2F9}" destId="{92E716CA-557A-4AAB-86F2-1CBDB1773F74}" srcOrd="1" destOrd="0" presId="urn:microsoft.com/office/officeart/2005/8/layout/vProcess5"/>
    <dgm:cxn modelId="{E7DA41B3-6ACF-493B-9342-7520E3F6BD27}" type="presOf" srcId="{E83D8B19-1316-1E43-8FC2-A3DEECFCF0C4}" destId="{D6A1CD2D-22BC-4CCA-B07C-9697D48AB5F9}" srcOrd="1" destOrd="0" presId="urn:microsoft.com/office/officeart/2005/8/layout/vProcess5"/>
    <dgm:cxn modelId="{0D524366-9995-C843-A15C-15928319B9B5}" srcId="{DC24AAEE-3945-D445-BCDE-ACCFFE1506D1}" destId="{E83D8B19-1316-1E43-8FC2-A3DEECFCF0C4}" srcOrd="0" destOrd="0" parTransId="{03BE3961-C97D-D442-A79E-311799C276D6}" sibTransId="{AB113AAC-235F-C844-8CDA-D1761E553C1D}"/>
    <dgm:cxn modelId="{D99C85C2-B879-4123-99B1-D7D51E674CF3}" type="presOf" srcId="{DC24AAEE-3945-D445-BCDE-ACCFFE1506D1}" destId="{B65E0B5D-2076-E44E-990A-B0B18C8BD15F}" srcOrd="0" destOrd="0" presId="urn:microsoft.com/office/officeart/2005/8/layout/vProcess5"/>
    <dgm:cxn modelId="{E3D1E553-FC87-4C3A-88A2-70B118903043}" type="presOf" srcId="{2F75CF02-3447-FC40-9EDA-D7B8F1508D78}" destId="{4FDCB443-8EBA-48F6-A318-36DF034B5A0E}" srcOrd="1" destOrd="0" presId="urn:microsoft.com/office/officeart/2005/8/layout/vProcess5"/>
    <dgm:cxn modelId="{7723B7FD-C303-44CD-A16C-27393F77B279}" type="presOf" srcId="{928A2D85-5A05-5144-AA4E-E771E4EDC2F9}" destId="{5A08C35B-DB33-42CE-9AE8-4D5372596DBE}" srcOrd="0" destOrd="0" presId="urn:microsoft.com/office/officeart/2005/8/layout/vProcess5"/>
    <dgm:cxn modelId="{31C699E8-2056-471D-8685-FBFC063DAD7B}" type="presOf" srcId="{892289C3-5F3B-465E-BC0E-96421EB801C6}" destId="{C8762AA6-9A61-47D8-A200-F3815356D33F}" srcOrd="0" destOrd="0" presId="urn:microsoft.com/office/officeart/2005/8/layout/vProcess5"/>
    <dgm:cxn modelId="{0B983C3A-0597-4738-BF5E-9BEC075A617F}" type="presOf" srcId="{6A8C48E6-94D8-7549-8864-BFE0EC41A719}" destId="{FA4B0502-FBFD-4E5A-812D-3375F1FB5574}" srcOrd="0" destOrd="0" presId="urn:microsoft.com/office/officeart/2005/8/layout/vProcess5"/>
    <dgm:cxn modelId="{71827A0D-184C-4CDA-8003-2E394CF9B85C}" type="presOf" srcId="{E83D8B19-1316-1E43-8FC2-A3DEECFCF0C4}" destId="{B9FF653A-9FEE-43E2-AC4B-3958914482D8}" srcOrd="0" destOrd="0" presId="urn:microsoft.com/office/officeart/2005/8/layout/vProcess5"/>
    <dgm:cxn modelId="{459FAB28-5544-4F90-A339-15A6F4AEEA6B}" type="presOf" srcId="{E23F2064-AF99-4544-8C57-B42F30E242B9}" destId="{CE68CD1C-74A2-4EC4-AAA2-0F0F3DD5F4BC}" srcOrd="0" destOrd="0" presId="urn:microsoft.com/office/officeart/2005/8/layout/vProcess5"/>
    <dgm:cxn modelId="{CAD7109E-2ACE-4F27-B448-750C0838C0FF}" type="presParOf" srcId="{B65E0B5D-2076-E44E-990A-B0B18C8BD15F}" destId="{52895491-3B3B-A84A-B411-5565691AF641}" srcOrd="0" destOrd="0" presId="urn:microsoft.com/office/officeart/2005/8/layout/vProcess5"/>
    <dgm:cxn modelId="{E7BC4C79-1224-4F3E-A4EF-6A284C4EB6ED}" type="presParOf" srcId="{B65E0B5D-2076-E44E-990A-B0B18C8BD15F}" destId="{B9FF653A-9FEE-43E2-AC4B-3958914482D8}" srcOrd="1" destOrd="0" presId="urn:microsoft.com/office/officeart/2005/8/layout/vProcess5"/>
    <dgm:cxn modelId="{179E836C-7F85-4D4E-B18F-919F8481D829}" type="presParOf" srcId="{B65E0B5D-2076-E44E-990A-B0B18C8BD15F}" destId="{C8762AA6-9A61-47D8-A200-F3815356D33F}" srcOrd="2" destOrd="0" presId="urn:microsoft.com/office/officeart/2005/8/layout/vProcess5"/>
    <dgm:cxn modelId="{E9DA30FA-E628-4455-A887-834AD276DEB9}" type="presParOf" srcId="{B65E0B5D-2076-E44E-990A-B0B18C8BD15F}" destId="{5A08C35B-DB33-42CE-9AE8-4D5372596DBE}" srcOrd="3" destOrd="0" presId="urn:microsoft.com/office/officeart/2005/8/layout/vProcess5"/>
    <dgm:cxn modelId="{3A8806B5-DF70-44DF-80D4-C8B8E384A1ED}" type="presParOf" srcId="{B65E0B5D-2076-E44E-990A-B0B18C8BD15F}" destId="{DD4238E1-587D-4CBE-BC89-E9D8BB4B9375}" srcOrd="4" destOrd="0" presId="urn:microsoft.com/office/officeart/2005/8/layout/vProcess5"/>
    <dgm:cxn modelId="{F3FD7158-08C9-44ED-AAEC-D96296E2CE0D}" type="presParOf" srcId="{B65E0B5D-2076-E44E-990A-B0B18C8BD15F}" destId="{AA83E97C-9FA9-4FF2-B262-503404436FD0}" srcOrd="5" destOrd="0" presId="urn:microsoft.com/office/officeart/2005/8/layout/vProcess5"/>
    <dgm:cxn modelId="{8E0C746F-3B7E-4E7B-8399-B73C781FF36B}" type="presParOf" srcId="{B65E0B5D-2076-E44E-990A-B0B18C8BD15F}" destId="{14817FCB-6A7C-449D-A341-C988B75A1A00}" srcOrd="6" destOrd="0" presId="urn:microsoft.com/office/officeart/2005/8/layout/vProcess5"/>
    <dgm:cxn modelId="{30522EF9-1173-47AA-BE2A-2C912FC6551B}" type="presParOf" srcId="{B65E0B5D-2076-E44E-990A-B0B18C8BD15F}" destId="{CE68CD1C-74A2-4EC4-AAA2-0F0F3DD5F4BC}" srcOrd="7" destOrd="0" presId="urn:microsoft.com/office/officeart/2005/8/layout/vProcess5"/>
    <dgm:cxn modelId="{20B706F0-E8AC-42B6-9432-C9BB98BFC896}" type="presParOf" srcId="{B65E0B5D-2076-E44E-990A-B0B18C8BD15F}" destId="{A637F91B-0F85-4016-8089-6CE51CBD3D25}" srcOrd="8" destOrd="0" presId="urn:microsoft.com/office/officeart/2005/8/layout/vProcess5"/>
    <dgm:cxn modelId="{51A37A31-2F16-4D8B-8368-8EC6CC4DAD7C}" type="presParOf" srcId="{B65E0B5D-2076-E44E-990A-B0B18C8BD15F}" destId="{FA4B0502-FBFD-4E5A-812D-3375F1FB5574}" srcOrd="9" destOrd="0" presId="urn:microsoft.com/office/officeart/2005/8/layout/vProcess5"/>
    <dgm:cxn modelId="{F3AEE40A-7CCE-44F4-8C3F-42D913CAA5F7}" type="presParOf" srcId="{B65E0B5D-2076-E44E-990A-B0B18C8BD15F}" destId="{D6A1CD2D-22BC-4CCA-B07C-9697D48AB5F9}" srcOrd="10" destOrd="0" presId="urn:microsoft.com/office/officeart/2005/8/layout/vProcess5"/>
    <dgm:cxn modelId="{2B5A87AE-3245-4BA8-839B-C61019443B3A}" type="presParOf" srcId="{B65E0B5D-2076-E44E-990A-B0B18C8BD15F}" destId="{5C8BF5B8-473E-484B-9A29-B756D9E4F902}" srcOrd="11" destOrd="0" presId="urn:microsoft.com/office/officeart/2005/8/layout/vProcess5"/>
    <dgm:cxn modelId="{E139B3B1-413A-4691-8FA2-F0FE5AF1F369}" type="presParOf" srcId="{B65E0B5D-2076-E44E-990A-B0B18C8BD15F}" destId="{92E716CA-557A-4AAB-86F2-1CBDB1773F74}" srcOrd="12" destOrd="0" presId="urn:microsoft.com/office/officeart/2005/8/layout/vProcess5"/>
    <dgm:cxn modelId="{ED3EA262-981E-45F8-ACD2-003BDC9956D8}" type="presParOf" srcId="{B65E0B5D-2076-E44E-990A-B0B18C8BD15F}" destId="{4FDCB443-8EBA-48F6-A318-36DF034B5A0E}" srcOrd="13" destOrd="0" presId="urn:microsoft.com/office/officeart/2005/8/layout/vProcess5"/>
    <dgm:cxn modelId="{3A4051EB-3A05-4E7B-ADE2-12B9306AD3A8}" type="presParOf" srcId="{B65E0B5D-2076-E44E-990A-B0B18C8BD15F}" destId="{47F2CEB2-E7E7-427E-A374-F68BAEAAA7E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2EB79-C5D8-1542-AE84-9E312C2484D6}" type="doc">
      <dgm:prSet loTypeId="urn:microsoft.com/office/officeart/2008/layout/CircleAccentTimeline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10FCFB-D1D2-E348-8E1A-7DDFFCBC7033}">
      <dgm:prSet phldrT="[Text]"/>
      <dgm:spPr/>
      <dgm:t>
        <a:bodyPr/>
        <a:lstStyle/>
        <a:p>
          <a:r>
            <a:rPr lang="en-US" dirty="0" smtClean="0">
              <a:solidFill>
                <a:srgbClr val="BFBFBF"/>
              </a:solidFill>
            </a:rPr>
            <a:t>Static</a:t>
          </a:r>
          <a:endParaRPr lang="en-US" dirty="0">
            <a:solidFill>
              <a:srgbClr val="BFBFBF"/>
            </a:solidFill>
          </a:endParaRPr>
        </a:p>
      </dgm:t>
    </dgm:pt>
    <dgm:pt modelId="{5426C9D6-F2BC-E343-B8C3-517B8F50275A}" type="parTrans" cxnId="{F09C3A74-6209-334B-8EBE-39464605B124}">
      <dgm:prSet/>
      <dgm:spPr/>
      <dgm:t>
        <a:bodyPr/>
        <a:lstStyle/>
        <a:p>
          <a:endParaRPr lang="en-US"/>
        </a:p>
      </dgm:t>
    </dgm:pt>
    <dgm:pt modelId="{CB7A2FCC-CFD0-504E-86C1-E7B272898BDD}" type="sibTrans" cxnId="{F09C3A74-6209-334B-8EBE-39464605B124}">
      <dgm:prSet/>
      <dgm:spPr/>
      <dgm:t>
        <a:bodyPr/>
        <a:lstStyle/>
        <a:p>
          <a:endParaRPr lang="en-US"/>
        </a:p>
      </dgm:t>
    </dgm:pt>
    <dgm:pt modelId="{07565C81-1361-0F48-93C4-1CD500A74086}">
      <dgm:prSet phldrT="[Text]"/>
      <dgm:spPr/>
      <dgm:t>
        <a:bodyPr/>
        <a:lstStyle/>
        <a:p>
          <a:r>
            <a:rPr lang="en-US" dirty="0" smtClean="0">
              <a:solidFill>
                <a:srgbClr val="BFBFBF"/>
              </a:solidFill>
            </a:rPr>
            <a:t>Quickest (Product Dependent)</a:t>
          </a:r>
          <a:endParaRPr lang="en-US" dirty="0">
            <a:solidFill>
              <a:srgbClr val="BFBFBF"/>
            </a:solidFill>
          </a:endParaRPr>
        </a:p>
      </dgm:t>
    </dgm:pt>
    <dgm:pt modelId="{682CDC28-6413-E041-ACD8-7D89DA6D5868}" type="parTrans" cxnId="{24DC6CFB-F21B-FA4B-BD71-7CE6B6596C7C}">
      <dgm:prSet/>
      <dgm:spPr/>
      <dgm:t>
        <a:bodyPr/>
        <a:lstStyle/>
        <a:p>
          <a:endParaRPr lang="en-US"/>
        </a:p>
      </dgm:t>
    </dgm:pt>
    <dgm:pt modelId="{2566CDA6-E4AD-E042-84BF-98E7B8B85C9A}" type="sibTrans" cxnId="{24DC6CFB-F21B-FA4B-BD71-7CE6B6596C7C}">
      <dgm:prSet/>
      <dgm:spPr/>
      <dgm:t>
        <a:bodyPr/>
        <a:lstStyle/>
        <a:p>
          <a:endParaRPr lang="en-US"/>
        </a:p>
      </dgm:t>
    </dgm:pt>
    <dgm:pt modelId="{543DB2BF-A9F5-FC43-9A9E-AB6D3009BCDC}">
      <dgm:prSet phldrT="[Text]"/>
      <dgm:spPr/>
      <dgm:t>
        <a:bodyPr/>
        <a:lstStyle/>
        <a:p>
          <a:r>
            <a:rPr lang="en-US" dirty="0" smtClean="0">
              <a:solidFill>
                <a:srgbClr val="BFBFBF"/>
              </a:solidFill>
            </a:rPr>
            <a:t>Little Normalization</a:t>
          </a:r>
          <a:endParaRPr lang="en-US" dirty="0">
            <a:solidFill>
              <a:srgbClr val="BFBFBF"/>
            </a:solidFill>
          </a:endParaRPr>
        </a:p>
      </dgm:t>
    </dgm:pt>
    <dgm:pt modelId="{32F0B8B3-77FE-4941-B961-C7708B132A50}" type="parTrans" cxnId="{90B4A57B-CE5E-3F4B-9D1C-9BDC802A9B2D}">
      <dgm:prSet/>
      <dgm:spPr/>
      <dgm:t>
        <a:bodyPr/>
        <a:lstStyle/>
        <a:p>
          <a:endParaRPr lang="en-US"/>
        </a:p>
      </dgm:t>
    </dgm:pt>
    <dgm:pt modelId="{5F559FE7-5E27-4F47-96CB-3EBF340D6747}" type="sibTrans" cxnId="{90B4A57B-CE5E-3F4B-9D1C-9BDC802A9B2D}">
      <dgm:prSet/>
      <dgm:spPr/>
      <dgm:t>
        <a:bodyPr/>
        <a:lstStyle/>
        <a:p>
          <a:endParaRPr lang="en-US"/>
        </a:p>
      </dgm:t>
    </dgm:pt>
    <dgm:pt modelId="{53F71AE8-A7BB-7B4B-A43F-E6EBDB0F40AE}">
      <dgm:prSet phldrT="[Text]"/>
      <dgm:spPr/>
      <dgm:t>
        <a:bodyPr/>
        <a:lstStyle/>
        <a:p>
          <a:r>
            <a:rPr lang="en-US" dirty="0" smtClean="0">
              <a:solidFill>
                <a:srgbClr val="BFBFBF"/>
              </a:solidFill>
            </a:rPr>
            <a:t>Emulation</a:t>
          </a:r>
          <a:endParaRPr lang="en-US" dirty="0">
            <a:solidFill>
              <a:srgbClr val="BFBFBF"/>
            </a:solidFill>
          </a:endParaRPr>
        </a:p>
      </dgm:t>
    </dgm:pt>
    <dgm:pt modelId="{F440A837-C40A-FC4F-B8B2-287C649C304F}" type="parTrans" cxnId="{5E7808A9-97EF-D746-9C94-CCEA70AD5A29}">
      <dgm:prSet/>
      <dgm:spPr/>
      <dgm:t>
        <a:bodyPr/>
        <a:lstStyle/>
        <a:p>
          <a:endParaRPr lang="en-US"/>
        </a:p>
      </dgm:t>
    </dgm:pt>
    <dgm:pt modelId="{E5E76C0A-0501-0E4A-AECB-F6D3908FAB18}" type="sibTrans" cxnId="{5E7808A9-97EF-D746-9C94-CCEA70AD5A29}">
      <dgm:prSet/>
      <dgm:spPr/>
      <dgm:t>
        <a:bodyPr/>
        <a:lstStyle/>
        <a:p>
          <a:endParaRPr lang="en-US"/>
        </a:p>
      </dgm:t>
    </dgm:pt>
    <dgm:pt modelId="{8476CFF1-69D5-A649-A9D4-FEF7032FAA5D}">
      <dgm:prSet phldrT="[Text]"/>
      <dgm:spPr/>
      <dgm:t>
        <a:bodyPr/>
        <a:lstStyle/>
        <a:p>
          <a:r>
            <a:rPr lang="en-US" dirty="0" smtClean="0">
              <a:solidFill>
                <a:srgbClr val="BFBFBF"/>
              </a:solidFill>
            </a:rPr>
            <a:t>Good Speed (60 milliseconds)</a:t>
          </a:r>
          <a:endParaRPr lang="en-US" dirty="0">
            <a:solidFill>
              <a:srgbClr val="BFBFBF"/>
            </a:solidFill>
          </a:endParaRPr>
        </a:p>
      </dgm:t>
    </dgm:pt>
    <dgm:pt modelId="{D3E1F2B7-B782-064A-A388-D267C0EEB78B}" type="parTrans" cxnId="{902C115A-C11C-2B45-9AB1-9C07B0D07531}">
      <dgm:prSet/>
      <dgm:spPr/>
      <dgm:t>
        <a:bodyPr/>
        <a:lstStyle/>
        <a:p>
          <a:endParaRPr lang="en-US"/>
        </a:p>
      </dgm:t>
    </dgm:pt>
    <dgm:pt modelId="{3193BAF4-2493-084C-A4DE-87FC227BA80E}" type="sibTrans" cxnId="{902C115A-C11C-2B45-9AB1-9C07B0D07531}">
      <dgm:prSet/>
      <dgm:spPr/>
      <dgm:t>
        <a:bodyPr/>
        <a:lstStyle/>
        <a:p>
          <a:endParaRPr lang="en-US"/>
        </a:p>
      </dgm:t>
    </dgm:pt>
    <dgm:pt modelId="{F5D09B78-6F2C-A54C-AC7E-5EA6C41E3F96}">
      <dgm:prSet phldrT="[Text]"/>
      <dgm:spPr/>
      <dgm:t>
        <a:bodyPr/>
        <a:lstStyle/>
        <a:p>
          <a:r>
            <a:rPr lang="en-US" dirty="0" smtClean="0">
              <a:solidFill>
                <a:srgbClr val="BFBFBF"/>
              </a:solidFill>
            </a:rPr>
            <a:t>Excellent Normalization</a:t>
          </a:r>
          <a:endParaRPr lang="en-US" dirty="0">
            <a:solidFill>
              <a:srgbClr val="BFBFBF"/>
            </a:solidFill>
          </a:endParaRPr>
        </a:p>
      </dgm:t>
    </dgm:pt>
    <dgm:pt modelId="{C30AAEA2-583C-0E49-AA4F-33B4943E9E7B}" type="parTrans" cxnId="{F8B4EA24-39E0-8446-AA59-D8D7F2D675A8}">
      <dgm:prSet/>
      <dgm:spPr/>
      <dgm:t>
        <a:bodyPr/>
        <a:lstStyle/>
        <a:p>
          <a:endParaRPr lang="en-US"/>
        </a:p>
      </dgm:t>
    </dgm:pt>
    <dgm:pt modelId="{BA3EF1A5-D38A-264B-B1B8-407116FE70A4}" type="sibTrans" cxnId="{F8B4EA24-39E0-8446-AA59-D8D7F2D675A8}">
      <dgm:prSet/>
      <dgm:spPr/>
      <dgm:t>
        <a:bodyPr/>
        <a:lstStyle/>
        <a:p>
          <a:endParaRPr lang="en-US"/>
        </a:p>
      </dgm:t>
    </dgm:pt>
    <dgm:pt modelId="{D023A59C-2D74-B044-8C64-6280BA64D75F}">
      <dgm:prSet phldrT="[Text]"/>
      <dgm:spPr/>
      <dgm:t>
        <a:bodyPr/>
        <a:lstStyle/>
        <a:p>
          <a:r>
            <a:rPr lang="en-US" dirty="0" smtClean="0">
              <a:solidFill>
                <a:srgbClr val="BFBFBF"/>
              </a:solidFill>
            </a:rPr>
            <a:t>Dynamic Analysis</a:t>
          </a:r>
          <a:endParaRPr lang="en-US" dirty="0">
            <a:solidFill>
              <a:srgbClr val="BFBFBF"/>
            </a:solidFill>
          </a:endParaRPr>
        </a:p>
      </dgm:t>
    </dgm:pt>
    <dgm:pt modelId="{6EC87135-4707-374C-B8B2-63E58810292B}" type="parTrans" cxnId="{6A0AA94A-6B3F-4848-84E9-FD398BFC864B}">
      <dgm:prSet/>
      <dgm:spPr/>
      <dgm:t>
        <a:bodyPr/>
        <a:lstStyle/>
        <a:p>
          <a:endParaRPr lang="en-US"/>
        </a:p>
      </dgm:t>
    </dgm:pt>
    <dgm:pt modelId="{E5D59DD9-2C74-9B43-A5BB-F937412C434A}" type="sibTrans" cxnId="{6A0AA94A-6B3F-4848-84E9-FD398BFC864B}">
      <dgm:prSet/>
      <dgm:spPr/>
      <dgm:t>
        <a:bodyPr/>
        <a:lstStyle/>
        <a:p>
          <a:endParaRPr lang="en-US"/>
        </a:p>
      </dgm:t>
    </dgm:pt>
    <dgm:pt modelId="{9FA8AF0C-71D5-5E41-8348-ED20446FB93C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75000"/>
                </a:schemeClr>
              </a:solidFill>
            </a:rPr>
            <a:t>Extremely Slow (Min 500 Sec/Samples)</a:t>
          </a:r>
          <a:endParaRPr lang="en-US" dirty="0">
            <a:solidFill>
              <a:schemeClr val="bg1">
                <a:lumMod val="75000"/>
              </a:schemeClr>
            </a:solidFill>
          </a:endParaRPr>
        </a:p>
      </dgm:t>
    </dgm:pt>
    <dgm:pt modelId="{3390641A-B146-DD48-BF10-56447ED345EC}" type="parTrans" cxnId="{249A44BB-63B3-2C49-8EEC-9C5C8F168604}">
      <dgm:prSet/>
      <dgm:spPr/>
      <dgm:t>
        <a:bodyPr/>
        <a:lstStyle/>
        <a:p>
          <a:endParaRPr lang="en-US"/>
        </a:p>
      </dgm:t>
    </dgm:pt>
    <dgm:pt modelId="{8C7F4A99-7D8A-384F-8BE8-0DAE518E0F4E}" type="sibTrans" cxnId="{249A44BB-63B3-2C49-8EEC-9C5C8F168604}">
      <dgm:prSet/>
      <dgm:spPr/>
      <dgm:t>
        <a:bodyPr/>
        <a:lstStyle/>
        <a:p>
          <a:endParaRPr lang="en-US"/>
        </a:p>
      </dgm:t>
    </dgm:pt>
    <dgm:pt modelId="{101E7C5C-1AE2-9D44-8FDC-FFA2125FCD49}">
      <dgm:prSet phldrT="[Text]"/>
      <dgm:spPr/>
      <dgm:t>
        <a:bodyPr/>
        <a:lstStyle/>
        <a:p>
          <a:r>
            <a:rPr lang="en-US" dirty="0" smtClean="0">
              <a:solidFill>
                <a:srgbClr val="BFBFBF"/>
              </a:solidFill>
            </a:rPr>
            <a:t>Best Normalization</a:t>
          </a:r>
          <a:endParaRPr lang="en-US" dirty="0">
            <a:solidFill>
              <a:srgbClr val="BFBFBF"/>
            </a:solidFill>
          </a:endParaRPr>
        </a:p>
      </dgm:t>
    </dgm:pt>
    <dgm:pt modelId="{7959F959-CE93-5B44-A2FF-1B6426611E30}" type="parTrans" cxnId="{9127B6B6-EE35-8945-ABFD-CCC1CBE6F1E0}">
      <dgm:prSet/>
      <dgm:spPr/>
      <dgm:t>
        <a:bodyPr/>
        <a:lstStyle/>
        <a:p>
          <a:endParaRPr lang="en-US"/>
        </a:p>
      </dgm:t>
    </dgm:pt>
    <dgm:pt modelId="{BE12D216-7F16-2F4B-ADD0-6C93EBD070E7}" type="sibTrans" cxnId="{9127B6B6-EE35-8945-ABFD-CCC1CBE6F1E0}">
      <dgm:prSet/>
      <dgm:spPr/>
      <dgm:t>
        <a:bodyPr/>
        <a:lstStyle/>
        <a:p>
          <a:endParaRPr lang="en-US"/>
        </a:p>
      </dgm:t>
    </dgm:pt>
    <dgm:pt modelId="{09475C64-F50F-1B45-B5D1-9EE11753BD4E}" type="pres">
      <dgm:prSet presAssocID="{D972EB79-C5D8-1542-AE84-9E312C2484D6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3ACA6756-99AC-1545-96FE-863D6669BD39}" type="pres">
      <dgm:prSet presAssocID="{3610FCFB-D1D2-E348-8E1A-7DDFFCBC7033}" presName="parComposite" presStyleCnt="0"/>
      <dgm:spPr/>
    </dgm:pt>
    <dgm:pt modelId="{CF5AF468-F3B3-9347-9675-8A322D593CFF}" type="pres">
      <dgm:prSet presAssocID="{3610FCFB-D1D2-E348-8E1A-7DDFFCBC7033}" presName="parBigCircle" presStyleLbl="node0" presStyleIdx="0" presStyleCnt="3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91E025D0-6877-9C48-8DF4-2B4BAF6506AE}" type="pres">
      <dgm:prSet presAssocID="{3610FCFB-D1D2-E348-8E1A-7DDFFCBC7033}" presName="parTx" presStyleLbl="revTx" presStyleIdx="0" presStyleCnt="15"/>
      <dgm:spPr/>
      <dgm:t>
        <a:bodyPr/>
        <a:lstStyle/>
        <a:p>
          <a:endParaRPr lang="en-US"/>
        </a:p>
      </dgm:t>
    </dgm:pt>
    <dgm:pt modelId="{2615C0B9-0C61-7F44-857E-81AE0B7F0443}" type="pres">
      <dgm:prSet presAssocID="{3610FCFB-D1D2-E348-8E1A-7DDFFCBC7033}" presName="bSpace" presStyleCnt="0"/>
      <dgm:spPr/>
    </dgm:pt>
    <dgm:pt modelId="{8FA0AADD-9C61-AA49-8DFE-BA66DE8D9263}" type="pres">
      <dgm:prSet presAssocID="{3610FCFB-D1D2-E348-8E1A-7DDFFCBC7033}" presName="parBackupNorm" presStyleCnt="0"/>
      <dgm:spPr/>
    </dgm:pt>
    <dgm:pt modelId="{E30951D7-93A1-0848-AE15-22EAD113ED61}" type="pres">
      <dgm:prSet presAssocID="{CB7A2FCC-CFD0-504E-86C1-E7B272898BDD}" presName="parSpace" presStyleCnt="0"/>
      <dgm:spPr/>
    </dgm:pt>
    <dgm:pt modelId="{0B58DAEF-27B7-FD4A-A8B1-1F625D0CB161}" type="pres">
      <dgm:prSet presAssocID="{07565C81-1361-0F48-93C4-1CD500A74086}" presName="desBackupLeftNorm" presStyleCnt="0"/>
      <dgm:spPr/>
    </dgm:pt>
    <dgm:pt modelId="{916E3D01-75C0-F147-974C-35FD50C0C4C0}" type="pres">
      <dgm:prSet presAssocID="{07565C81-1361-0F48-93C4-1CD500A74086}" presName="desComposite" presStyleCnt="0"/>
      <dgm:spPr/>
    </dgm:pt>
    <dgm:pt modelId="{B8F7DF17-191B-E14C-98EC-BB3B7968C736}" type="pres">
      <dgm:prSet presAssocID="{07565C81-1361-0F48-93C4-1CD500A74086}" presName="desCircle" presStyleLbl="node1" presStyleIdx="0" presStyleCnt="6"/>
      <dgm:spPr>
        <a:solidFill>
          <a:srgbClr val="008000"/>
        </a:solidFill>
      </dgm:spPr>
      <dgm:t>
        <a:bodyPr/>
        <a:lstStyle/>
        <a:p>
          <a:endParaRPr lang="en-US"/>
        </a:p>
      </dgm:t>
    </dgm:pt>
    <dgm:pt modelId="{71873ED8-0044-CD47-9370-C14DD1DB7FAC}" type="pres">
      <dgm:prSet presAssocID="{07565C81-1361-0F48-93C4-1CD500A74086}" presName="chTx" presStyleLbl="revTx" presStyleIdx="1" presStyleCnt="15"/>
      <dgm:spPr/>
      <dgm:t>
        <a:bodyPr/>
        <a:lstStyle/>
        <a:p>
          <a:endParaRPr lang="en-US"/>
        </a:p>
      </dgm:t>
    </dgm:pt>
    <dgm:pt modelId="{000C3ED2-DBC1-B642-B717-11859D1D136B}" type="pres">
      <dgm:prSet presAssocID="{07565C81-1361-0F48-93C4-1CD500A74086}" presName="desTx" presStyleLbl="revTx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1CF2B-6844-A145-A868-A0FB48412E87}" type="pres">
      <dgm:prSet presAssocID="{07565C81-1361-0F48-93C4-1CD500A74086}" presName="desBackupRightNorm" presStyleCnt="0"/>
      <dgm:spPr/>
    </dgm:pt>
    <dgm:pt modelId="{FAA54001-DD20-C94D-9DAE-0550BCC4D119}" type="pres">
      <dgm:prSet presAssocID="{2566CDA6-E4AD-E042-84BF-98E7B8B85C9A}" presName="desSpace" presStyleCnt="0"/>
      <dgm:spPr/>
    </dgm:pt>
    <dgm:pt modelId="{707F8804-2ACD-7C45-B374-09822B8F121F}" type="pres">
      <dgm:prSet presAssocID="{543DB2BF-A9F5-FC43-9A9E-AB6D3009BCDC}" presName="desBackupLeftNorm" presStyleCnt="0"/>
      <dgm:spPr/>
    </dgm:pt>
    <dgm:pt modelId="{B5BC09BE-69E3-7441-AC90-B7D0164D56A1}" type="pres">
      <dgm:prSet presAssocID="{543DB2BF-A9F5-FC43-9A9E-AB6D3009BCDC}" presName="desComposite" presStyleCnt="0"/>
      <dgm:spPr/>
    </dgm:pt>
    <dgm:pt modelId="{20C74050-8492-034E-9259-FC6F5A0CB81C}" type="pres">
      <dgm:prSet presAssocID="{543DB2BF-A9F5-FC43-9A9E-AB6D3009BCDC}" presName="desCircle" presStyleLbl="node1" presStyleIdx="1" presStyleCnt="6" custLinFactNeighborX="4809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C3452A17-A485-994D-9498-F3B87E30389F}" type="pres">
      <dgm:prSet presAssocID="{543DB2BF-A9F5-FC43-9A9E-AB6D3009BCDC}" presName="chTx" presStyleLbl="revTx" presStyleIdx="3" presStyleCnt="15"/>
      <dgm:spPr/>
      <dgm:t>
        <a:bodyPr/>
        <a:lstStyle/>
        <a:p>
          <a:endParaRPr lang="en-US"/>
        </a:p>
      </dgm:t>
    </dgm:pt>
    <dgm:pt modelId="{FBF454F8-B153-0043-B97E-64D04C0A1719}" type="pres">
      <dgm:prSet presAssocID="{543DB2BF-A9F5-FC43-9A9E-AB6D3009BCDC}" presName="desTx" presStyleLbl="revTx" presStyleIdx="4" presStyleCnt="15">
        <dgm:presLayoutVars>
          <dgm:bulletEnabled val="1"/>
        </dgm:presLayoutVars>
      </dgm:prSet>
      <dgm:spPr/>
    </dgm:pt>
    <dgm:pt modelId="{F6D1E065-1E38-294E-82C8-012DF529E718}" type="pres">
      <dgm:prSet presAssocID="{543DB2BF-A9F5-FC43-9A9E-AB6D3009BCDC}" presName="desBackupRightNorm" presStyleCnt="0"/>
      <dgm:spPr/>
    </dgm:pt>
    <dgm:pt modelId="{534D97F9-EA40-FC4D-BB78-F4C59592AF25}" type="pres">
      <dgm:prSet presAssocID="{5F559FE7-5E27-4F47-96CB-3EBF340D6747}" presName="desSpace" presStyleCnt="0"/>
      <dgm:spPr/>
    </dgm:pt>
    <dgm:pt modelId="{CE454468-2E39-B74E-90B4-024D86C3B290}" type="pres">
      <dgm:prSet presAssocID="{53F71AE8-A7BB-7B4B-A43F-E6EBDB0F40AE}" presName="parComposite" presStyleCnt="0"/>
      <dgm:spPr/>
    </dgm:pt>
    <dgm:pt modelId="{BC6D52EA-198C-CD4D-83CB-03487A5258FC}" type="pres">
      <dgm:prSet presAssocID="{53F71AE8-A7BB-7B4B-A43F-E6EBDB0F40AE}" presName="parBigCircle" presStyleLbl="node0" presStyleIdx="1" presStyleCnt="3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64451E16-B1BD-284F-A997-2A7748FB154E}" type="pres">
      <dgm:prSet presAssocID="{53F71AE8-A7BB-7B4B-A43F-E6EBDB0F40AE}" presName="parTx" presStyleLbl="revTx" presStyleIdx="5" presStyleCnt="15"/>
      <dgm:spPr/>
      <dgm:t>
        <a:bodyPr/>
        <a:lstStyle/>
        <a:p>
          <a:endParaRPr lang="en-US"/>
        </a:p>
      </dgm:t>
    </dgm:pt>
    <dgm:pt modelId="{D20022E2-F6EC-704F-81B7-F85802476E25}" type="pres">
      <dgm:prSet presAssocID="{53F71AE8-A7BB-7B4B-A43F-E6EBDB0F40AE}" presName="bSpace" presStyleCnt="0"/>
      <dgm:spPr/>
    </dgm:pt>
    <dgm:pt modelId="{BF9C9EEB-83C3-7C4E-A283-0C400B47A53E}" type="pres">
      <dgm:prSet presAssocID="{53F71AE8-A7BB-7B4B-A43F-E6EBDB0F40AE}" presName="parBackupNorm" presStyleCnt="0"/>
      <dgm:spPr/>
    </dgm:pt>
    <dgm:pt modelId="{43BB66AF-FE4C-0C41-A8C3-79476138C6B4}" type="pres">
      <dgm:prSet presAssocID="{E5E76C0A-0501-0E4A-AECB-F6D3908FAB18}" presName="parSpace" presStyleCnt="0"/>
      <dgm:spPr/>
    </dgm:pt>
    <dgm:pt modelId="{B65FCA1B-8182-4443-886A-10BE6E742080}" type="pres">
      <dgm:prSet presAssocID="{8476CFF1-69D5-A649-A9D4-FEF7032FAA5D}" presName="desBackupLeftNorm" presStyleCnt="0"/>
      <dgm:spPr/>
    </dgm:pt>
    <dgm:pt modelId="{E23FA342-2663-1748-B31C-69AC0DB0F886}" type="pres">
      <dgm:prSet presAssocID="{8476CFF1-69D5-A649-A9D4-FEF7032FAA5D}" presName="desComposite" presStyleCnt="0"/>
      <dgm:spPr/>
    </dgm:pt>
    <dgm:pt modelId="{A3C0A589-17A5-0540-BEC1-DCBA550590B8}" type="pres">
      <dgm:prSet presAssocID="{8476CFF1-69D5-A649-A9D4-FEF7032FAA5D}" presName="desCircle" presStyleLbl="node1" presStyleIdx="2" presStyleCnt="6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F24A4D5F-6D43-9F41-B221-043C0EE6D07E}" type="pres">
      <dgm:prSet presAssocID="{8476CFF1-69D5-A649-A9D4-FEF7032FAA5D}" presName="chTx" presStyleLbl="revTx" presStyleIdx="6" presStyleCnt="15"/>
      <dgm:spPr/>
      <dgm:t>
        <a:bodyPr/>
        <a:lstStyle/>
        <a:p>
          <a:endParaRPr lang="en-US"/>
        </a:p>
      </dgm:t>
    </dgm:pt>
    <dgm:pt modelId="{439097D3-02CF-9748-BC06-4AAF7C744D60}" type="pres">
      <dgm:prSet presAssocID="{8476CFF1-69D5-A649-A9D4-FEF7032FAA5D}" presName="desTx" presStyleLbl="revTx" presStyleIdx="7" presStyleCnt="15">
        <dgm:presLayoutVars>
          <dgm:bulletEnabled val="1"/>
        </dgm:presLayoutVars>
      </dgm:prSet>
      <dgm:spPr/>
    </dgm:pt>
    <dgm:pt modelId="{233FBF29-E94D-7C41-A6DD-6F5120844DA1}" type="pres">
      <dgm:prSet presAssocID="{8476CFF1-69D5-A649-A9D4-FEF7032FAA5D}" presName="desBackupRightNorm" presStyleCnt="0"/>
      <dgm:spPr/>
    </dgm:pt>
    <dgm:pt modelId="{BA65CC98-3DF9-0C40-9680-6153F9D64F0D}" type="pres">
      <dgm:prSet presAssocID="{3193BAF4-2493-084C-A4DE-87FC227BA80E}" presName="desSpace" presStyleCnt="0"/>
      <dgm:spPr/>
    </dgm:pt>
    <dgm:pt modelId="{44191854-1C7A-B441-B85D-4A684BF2F79F}" type="pres">
      <dgm:prSet presAssocID="{F5D09B78-6F2C-A54C-AC7E-5EA6C41E3F96}" presName="desBackupLeftNorm" presStyleCnt="0"/>
      <dgm:spPr/>
    </dgm:pt>
    <dgm:pt modelId="{2600C3AD-9F85-B54B-B6F7-87EEDF0AC030}" type="pres">
      <dgm:prSet presAssocID="{F5D09B78-6F2C-A54C-AC7E-5EA6C41E3F96}" presName="desComposite" presStyleCnt="0"/>
      <dgm:spPr/>
    </dgm:pt>
    <dgm:pt modelId="{8924BD89-FF6D-3245-B167-B370B52120C2}" type="pres">
      <dgm:prSet presAssocID="{F5D09B78-6F2C-A54C-AC7E-5EA6C41E3F96}" presName="desCircle" presStyleLbl="node1" presStyleIdx="3" presStyleCnt="6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69781B7F-ECE5-A44D-A8C9-96CE2681CF2C}" type="pres">
      <dgm:prSet presAssocID="{F5D09B78-6F2C-A54C-AC7E-5EA6C41E3F96}" presName="chTx" presStyleLbl="revTx" presStyleIdx="8" presStyleCnt="15"/>
      <dgm:spPr/>
      <dgm:t>
        <a:bodyPr/>
        <a:lstStyle/>
        <a:p>
          <a:endParaRPr lang="en-US"/>
        </a:p>
      </dgm:t>
    </dgm:pt>
    <dgm:pt modelId="{55FB8DF4-29CE-DA46-8650-837921CD8F81}" type="pres">
      <dgm:prSet presAssocID="{F5D09B78-6F2C-A54C-AC7E-5EA6C41E3F96}" presName="desTx" presStyleLbl="revTx" presStyleIdx="9" presStyleCnt="15">
        <dgm:presLayoutVars>
          <dgm:bulletEnabled val="1"/>
        </dgm:presLayoutVars>
      </dgm:prSet>
      <dgm:spPr/>
    </dgm:pt>
    <dgm:pt modelId="{54332105-A6D3-724A-A755-513FAD47615A}" type="pres">
      <dgm:prSet presAssocID="{F5D09B78-6F2C-A54C-AC7E-5EA6C41E3F96}" presName="desBackupRightNorm" presStyleCnt="0"/>
      <dgm:spPr/>
    </dgm:pt>
    <dgm:pt modelId="{C80EEED8-27B8-3248-934C-F5991812C318}" type="pres">
      <dgm:prSet presAssocID="{BA3EF1A5-D38A-264B-B1B8-407116FE70A4}" presName="desSpace" presStyleCnt="0"/>
      <dgm:spPr/>
    </dgm:pt>
    <dgm:pt modelId="{B02E81AE-2EA8-E24E-B0FA-0CFE6CBBF9F9}" type="pres">
      <dgm:prSet presAssocID="{D023A59C-2D74-B044-8C64-6280BA64D75F}" presName="parComposite" presStyleCnt="0"/>
      <dgm:spPr/>
    </dgm:pt>
    <dgm:pt modelId="{38DAFB62-082D-1F4B-9736-849DF1BC53CE}" type="pres">
      <dgm:prSet presAssocID="{D023A59C-2D74-B044-8C64-6280BA64D75F}" presName="parBigCircle" presStyleLbl="node0" presStyleIdx="2" presStyleCnt="3"/>
      <dgm:spPr>
        <a:solidFill>
          <a:srgbClr val="008000"/>
        </a:solidFill>
      </dgm:spPr>
    </dgm:pt>
    <dgm:pt modelId="{23C99BCE-F776-294C-88A1-F765F3D34131}" type="pres">
      <dgm:prSet presAssocID="{D023A59C-2D74-B044-8C64-6280BA64D75F}" presName="parTx" presStyleLbl="revTx" presStyleIdx="10" presStyleCnt="15"/>
      <dgm:spPr/>
      <dgm:t>
        <a:bodyPr/>
        <a:lstStyle/>
        <a:p>
          <a:endParaRPr lang="en-US"/>
        </a:p>
      </dgm:t>
    </dgm:pt>
    <dgm:pt modelId="{FE94D760-6B14-3243-A9AA-CF35AB342174}" type="pres">
      <dgm:prSet presAssocID="{D023A59C-2D74-B044-8C64-6280BA64D75F}" presName="bSpace" presStyleCnt="0"/>
      <dgm:spPr/>
    </dgm:pt>
    <dgm:pt modelId="{30FD3553-73F4-EC44-8E62-60B419473CCB}" type="pres">
      <dgm:prSet presAssocID="{D023A59C-2D74-B044-8C64-6280BA64D75F}" presName="parBackupNorm" presStyleCnt="0"/>
      <dgm:spPr/>
    </dgm:pt>
    <dgm:pt modelId="{AE8FB3E3-C119-D840-AC7C-AA13C3791DA0}" type="pres">
      <dgm:prSet presAssocID="{E5D59DD9-2C74-9B43-A5BB-F937412C434A}" presName="parSpace" presStyleCnt="0"/>
      <dgm:spPr/>
    </dgm:pt>
    <dgm:pt modelId="{6086E3F8-BACE-C045-BD59-685AA1A4423C}" type="pres">
      <dgm:prSet presAssocID="{9FA8AF0C-71D5-5E41-8348-ED20446FB93C}" presName="desBackupLeftNorm" presStyleCnt="0"/>
      <dgm:spPr/>
    </dgm:pt>
    <dgm:pt modelId="{9DFB106F-1F31-9646-A9AC-E18DD16EF4D3}" type="pres">
      <dgm:prSet presAssocID="{9FA8AF0C-71D5-5E41-8348-ED20446FB93C}" presName="desComposite" presStyleCnt="0"/>
      <dgm:spPr/>
    </dgm:pt>
    <dgm:pt modelId="{500B0920-718F-954A-A092-F423C4E86C22}" type="pres">
      <dgm:prSet presAssocID="{9FA8AF0C-71D5-5E41-8348-ED20446FB93C}" presName="desCircle" presStyleLbl="node1" presStyleIdx="4" presStyleCnt="6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2D83D23-FADE-2D48-9287-D14550BB4787}" type="pres">
      <dgm:prSet presAssocID="{9FA8AF0C-71D5-5E41-8348-ED20446FB93C}" presName="chTx" presStyleLbl="revTx" presStyleIdx="11" presStyleCnt="15"/>
      <dgm:spPr/>
      <dgm:t>
        <a:bodyPr/>
        <a:lstStyle/>
        <a:p>
          <a:endParaRPr lang="en-US"/>
        </a:p>
      </dgm:t>
    </dgm:pt>
    <dgm:pt modelId="{6998EE0D-60EA-3049-99B2-43E8B8A24229}" type="pres">
      <dgm:prSet presAssocID="{9FA8AF0C-71D5-5E41-8348-ED20446FB93C}" presName="desTx" presStyleLbl="revTx" presStyleIdx="12" presStyleCnt="15">
        <dgm:presLayoutVars>
          <dgm:bulletEnabled val="1"/>
        </dgm:presLayoutVars>
      </dgm:prSet>
      <dgm:spPr/>
    </dgm:pt>
    <dgm:pt modelId="{BE4D302C-77DA-F747-B762-760B8F60BD14}" type="pres">
      <dgm:prSet presAssocID="{9FA8AF0C-71D5-5E41-8348-ED20446FB93C}" presName="desBackupRightNorm" presStyleCnt="0"/>
      <dgm:spPr/>
    </dgm:pt>
    <dgm:pt modelId="{5D464950-F3E1-B14B-A661-2364A2441FA5}" type="pres">
      <dgm:prSet presAssocID="{8C7F4A99-7D8A-384F-8BE8-0DAE518E0F4E}" presName="desSpace" presStyleCnt="0"/>
      <dgm:spPr/>
    </dgm:pt>
    <dgm:pt modelId="{F45868C7-F28D-7042-B71D-DF4F702F5E09}" type="pres">
      <dgm:prSet presAssocID="{101E7C5C-1AE2-9D44-8FDC-FFA2125FCD49}" presName="desBackupLeftNorm" presStyleCnt="0"/>
      <dgm:spPr/>
    </dgm:pt>
    <dgm:pt modelId="{4DE1FC0B-5DE2-8D49-A2B6-728F63251186}" type="pres">
      <dgm:prSet presAssocID="{101E7C5C-1AE2-9D44-8FDC-FFA2125FCD49}" presName="desComposite" presStyleCnt="0"/>
      <dgm:spPr/>
    </dgm:pt>
    <dgm:pt modelId="{0465F20E-127C-E343-9946-33E544B5440F}" type="pres">
      <dgm:prSet presAssocID="{101E7C5C-1AE2-9D44-8FDC-FFA2125FCD49}" presName="desCircle" presStyleLbl="node1" presStyleIdx="5" presStyleCnt="6"/>
      <dgm:spPr>
        <a:solidFill>
          <a:srgbClr val="008000"/>
        </a:solidFill>
      </dgm:spPr>
    </dgm:pt>
    <dgm:pt modelId="{C9FABCBC-1D08-C84D-A11B-39521EFEB77D}" type="pres">
      <dgm:prSet presAssocID="{101E7C5C-1AE2-9D44-8FDC-FFA2125FCD49}" presName="chTx" presStyleLbl="revTx" presStyleIdx="13" presStyleCnt="15"/>
      <dgm:spPr/>
      <dgm:t>
        <a:bodyPr/>
        <a:lstStyle/>
        <a:p>
          <a:endParaRPr lang="en-US"/>
        </a:p>
      </dgm:t>
    </dgm:pt>
    <dgm:pt modelId="{4B9C2C61-0CFE-A149-B535-A4DE6F617DA9}" type="pres">
      <dgm:prSet presAssocID="{101E7C5C-1AE2-9D44-8FDC-FFA2125FCD49}" presName="desTx" presStyleLbl="revTx" presStyleIdx="14" presStyleCnt="15">
        <dgm:presLayoutVars>
          <dgm:bulletEnabled val="1"/>
        </dgm:presLayoutVars>
      </dgm:prSet>
      <dgm:spPr/>
    </dgm:pt>
    <dgm:pt modelId="{3B568155-929E-AD4D-B901-8D8716345F1E}" type="pres">
      <dgm:prSet presAssocID="{101E7C5C-1AE2-9D44-8FDC-FFA2125FCD49}" presName="desBackupRightNorm" presStyleCnt="0"/>
      <dgm:spPr/>
    </dgm:pt>
    <dgm:pt modelId="{6B4FC9F8-1AC3-0342-B213-D9C817B498C1}" type="pres">
      <dgm:prSet presAssocID="{BE12D216-7F16-2F4B-ADD0-6C93EBD070E7}" presName="desSpace" presStyleCnt="0"/>
      <dgm:spPr/>
    </dgm:pt>
  </dgm:ptLst>
  <dgm:cxnLst>
    <dgm:cxn modelId="{37398ED5-4206-4C06-97B1-6A883D16DC14}" type="presOf" srcId="{9FA8AF0C-71D5-5E41-8348-ED20446FB93C}" destId="{A2D83D23-FADE-2D48-9287-D14550BB4787}" srcOrd="0" destOrd="0" presId="urn:microsoft.com/office/officeart/2008/layout/CircleAccentTimeline"/>
    <dgm:cxn modelId="{249A44BB-63B3-2C49-8EEC-9C5C8F168604}" srcId="{D023A59C-2D74-B044-8C64-6280BA64D75F}" destId="{9FA8AF0C-71D5-5E41-8348-ED20446FB93C}" srcOrd="0" destOrd="0" parTransId="{3390641A-B146-DD48-BF10-56447ED345EC}" sibTransId="{8C7F4A99-7D8A-384F-8BE8-0DAE518E0F4E}"/>
    <dgm:cxn modelId="{902C115A-C11C-2B45-9AB1-9C07B0D07531}" srcId="{53F71AE8-A7BB-7B4B-A43F-E6EBDB0F40AE}" destId="{8476CFF1-69D5-A649-A9D4-FEF7032FAA5D}" srcOrd="0" destOrd="0" parTransId="{D3E1F2B7-B782-064A-A388-D267C0EEB78B}" sibTransId="{3193BAF4-2493-084C-A4DE-87FC227BA80E}"/>
    <dgm:cxn modelId="{8854C1C4-7440-4CC6-9B07-9039069D5EC2}" type="presOf" srcId="{D023A59C-2D74-B044-8C64-6280BA64D75F}" destId="{23C99BCE-F776-294C-88A1-F765F3D34131}" srcOrd="0" destOrd="0" presId="urn:microsoft.com/office/officeart/2008/layout/CircleAccentTimeline"/>
    <dgm:cxn modelId="{F09C3A74-6209-334B-8EBE-39464605B124}" srcId="{D972EB79-C5D8-1542-AE84-9E312C2484D6}" destId="{3610FCFB-D1D2-E348-8E1A-7DDFFCBC7033}" srcOrd="0" destOrd="0" parTransId="{5426C9D6-F2BC-E343-B8C3-517B8F50275A}" sibTransId="{CB7A2FCC-CFD0-504E-86C1-E7B272898BDD}"/>
    <dgm:cxn modelId="{DAF31881-99EB-4227-B54D-C1FBF5BA9EE5}" type="presOf" srcId="{53F71AE8-A7BB-7B4B-A43F-E6EBDB0F40AE}" destId="{64451E16-B1BD-284F-A997-2A7748FB154E}" srcOrd="0" destOrd="0" presId="urn:microsoft.com/office/officeart/2008/layout/CircleAccentTimeline"/>
    <dgm:cxn modelId="{24DC6CFB-F21B-FA4B-BD71-7CE6B6596C7C}" srcId="{3610FCFB-D1D2-E348-8E1A-7DDFFCBC7033}" destId="{07565C81-1361-0F48-93C4-1CD500A74086}" srcOrd="0" destOrd="0" parTransId="{682CDC28-6413-E041-ACD8-7D89DA6D5868}" sibTransId="{2566CDA6-E4AD-E042-84BF-98E7B8B85C9A}"/>
    <dgm:cxn modelId="{6A0AA94A-6B3F-4848-84E9-FD398BFC864B}" srcId="{D972EB79-C5D8-1542-AE84-9E312C2484D6}" destId="{D023A59C-2D74-B044-8C64-6280BA64D75F}" srcOrd="2" destOrd="0" parTransId="{6EC87135-4707-374C-B8B2-63E58810292B}" sibTransId="{E5D59DD9-2C74-9B43-A5BB-F937412C434A}"/>
    <dgm:cxn modelId="{D37464DF-043E-4CAA-A703-B247ADC4203F}" type="presOf" srcId="{07565C81-1361-0F48-93C4-1CD500A74086}" destId="{71873ED8-0044-CD47-9370-C14DD1DB7FAC}" srcOrd="0" destOrd="0" presId="urn:microsoft.com/office/officeart/2008/layout/CircleAccentTimeline"/>
    <dgm:cxn modelId="{AAA12419-3445-4A80-A33F-811D3B9EEED6}" type="presOf" srcId="{8476CFF1-69D5-A649-A9D4-FEF7032FAA5D}" destId="{F24A4D5F-6D43-9F41-B221-043C0EE6D07E}" srcOrd="0" destOrd="0" presId="urn:microsoft.com/office/officeart/2008/layout/CircleAccentTimeline"/>
    <dgm:cxn modelId="{41AA7A23-DBBC-410D-86A2-A085617A482B}" type="presOf" srcId="{3610FCFB-D1D2-E348-8E1A-7DDFFCBC7033}" destId="{91E025D0-6877-9C48-8DF4-2B4BAF6506AE}" srcOrd="0" destOrd="0" presId="urn:microsoft.com/office/officeart/2008/layout/CircleAccentTimeline"/>
    <dgm:cxn modelId="{90B4A57B-CE5E-3F4B-9D1C-9BDC802A9B2D}" srcId="{3610FCFB-D1D2-E348-8E1A-7DDFFCBC7033}" destId="{543DB2BF-A9F5-FC43-9A9E-AB6D3009BCDC}" srcOrd="1" destOrd="0" parTransId="{32F0B8B3-77FE-4941-B961-C7708B132A50}" sibTransId="{5F559FE7-5E27-4F47-96CB-3EBF340D6747}"/>
    <dgm:cxn modelId="{F8B4EA24-39E0-8446-AA59-D8D7F2D675A8}" srcId="{53F71AE8-A7BB-7B4B-A43F-E6EBDB0F40AE}" destId="{F5D09B78-6F2C-A54C-AC7E-5EA6C41E3F96}" srcOrd="1" destOrd="0" parTransId="{C30AAEA2-583C-0E49-AA4F-33B4943E9E7B}" sibTransId="{BA3EF1A5-D38A-264B-B1B8-407116FE70A4}"/>
    <dgm:cxn modelId="{C5700231-E2D5-463F-A92A-9F16C570774C}" type="presOf" srcId="{543DB2BF-A9F5-FC43-9A9E-AB6D3009BCDC}" destId="{C3452A17-A485-994D-9498-F3B87E30389F}" srcOrd="0" destOrd="0" presId="urn:microsoft.com/office/officeart/2008/layout/CircleAccentTimeline"/>
    <dgm:cxn modelId="{5E7808A9-97EF-D746-9C94-CCEA70AD5A29}" srcId="{D972EB79-C5D8-1542-AE84-9E312C2484D6}" destId="{53F71AE8-A7BB-7B4B-A43F-E6EBDB0F40AE}" srcOrd="1" destOrd="0" parTransId="{F440A837-C40A-FC4F-B8B2-287C649C304F}" sibTransId="{E5E76C0A-0501-0E4A-AECB-F6D3908FAB18}"/>
    <dgm:cxn modelId="{9127B6B6-EE35-8945-ABFD-CCC1CBE6F1E0}" srcId="{D023A59C-2D74-B044-8C64-6280BA64D75F}" destId="{101E7C5C-1AE2-9D44-8FDC-FFA2125FCD49}" srcOrd="1" destOrd="0" parTransId="{7959F959-CE93-5B44-A2FF-1B6426611E30}" sibTransId="{BE12D216-7F16-2F4B-ADD0-6C93EBD070E7}"/>
    <dgm:cxn modelId="{D2A8F17D-6B8D-4C3A-BBDF-DAE86EC42C9B}" type="presOf" srcId="{101E7C5C-1AE2-9D44-8FDC-FFA2125FCD49}" destId="{C9FABCBC-1D08-C84D-A11B-39521EFEB77D}" srcOrd="0" destOrd="0" presId="urn:microsoft.com/office/officeart/2008/layout/CircleAccentTimeline"/>
    <dgm:cxn modelId="{F9D3679B-F728-4F4A-956B-9B9E595608D4}" type="presOf" srcId="{D972EB79-C5D8-1542-AE84-9E312C2484D6}" destId="{09475C64-F50F-1B45-B5D1-9EE11753BD4E}" srcOrd="0" destOrd="0" presId="urn:microsoft.com/office/officeart/2008/layout/CircleAccentTimeline"/>
    <dgm:cxn modelId="{732B2872-55F9-4DFE-AEEA-C9D33726A758}" type="presOf" srcId="{F5D09B78-6F2C-A54C-AC7E-5EA6C41E3F96}" destId="{69781B7F-ECE5-A44D-A8C9-96CE2681CF2C}" srcOrd="0" destOrd="0" presId="urn:microsoft.com/office/officeart/2008/layout/CircleAccentTimeline"/>
    <dgm:cxn modelId="{1B1A3F2B-7A5A-4DDF-96FC-7772CEC97611}" type="presParOf" srcId="{09475C64-F50F-1B45-B5D1-9EE11753BD4E}" destId="{3ACA6756-99AC-1545-96FE-863D6669BD39}" srcOrd="0" destOrd="0" presId="urn:microsoft.com/office/officeart/2008/layout/CircleAccentTimeline"/>
    <dgm:cxn modelId="{C62A00AE-5F13-4B34-8328-6F799766EE2F}" type="presParOf" srcId="{3ACA6756-99AC-1545-96FE-863D6669BD39}" destId="{CF5AF468-F3B3-9347-9675-8A322D593CFF}" srcOrd="0" destOrd="0" presId="urn:microsoft.com/office/officeart/2008/layout/CircleAccentTimeline"/>
    <dgm:cxn modelId="{781A875D-7460-4BB7-B4D8-177E4EEAC1E2}" type="presParOf" srcId="{3ACA6756-99AC-1545-96FE-863D6669BD39}" destId="{91E025D0-6877-9C48-8DF4-2B4BAF6506AE}" srcOrd="1" destOrd="0" presId="urn:microsoft.com/office/officeart/2008/layout/CircleAccentTimeline"/>
    <dgm:cxn modelId="{025B35E8-6BD1-436E-887D-E79517C6465E}" type="presParOf" srcId="{3ACA6756-99AC-1545-96FE-863D6669BD39}" destId="{2615C0B9-0C61-7F44-857E-81AE0B7F0443}" srcOrd="2" destOrd="0" presId="urn:microsoft.com/office/officeart/2008/layout/CircleAccentTimeline"/>
    <dgm:cxn modelId="{B2187475-BF7F-4D0A-8033-6A1C2AC7BF9C}" type="presParOf" srcId="{09475C64-F50F-1B45-B5D1-9EE11753BD4E}" destId="{8FA0AADD-9C61-AA49-8DFE-BA66DE8D9263}" srcOrd="1" destOrd="0" presId="urn:microsoft.com/office/officeart/2008/layout/CircleAccentTimeline"/>
    <dgm:cxn modelId="{A26B5CB2-F31B-4DC2-A3FF-5C0860C4A5A2}" type="presParOf" srcId="{09475C64-F50F-1B45-B5D1-9EE11753BD4E}" destId="{E30951D7-93A1-0848-AE15-22EAD113ED61}" srcOrd="2" destOrd="0" presId="urn:microsoft.com/office/officeart/2008/layout/CircleAccentTimeline"/>
    <dgm:cxn modelId="{6044E6DB-E636-4A5E-A472-A33B8760BEC4}" type="presParOf" srcId="{09475C64-F50F-1B45-B5D1-9EE11753BD4E}" destId="{0B58DAEF-27B7-FD4A-A8B1-1F625D0CB161}" srcOrd="3" destOrd="0" presId="urn:microsoft.com/office/officeart/2008/layout/CircleAccentTimeline"/>
    <dgm:cxn modelId="{64C1E522-6E53-4D41-BA54-07C3FA0267E8}" type="presParOf" srcId="{09475C64-F50F-1B45-B5D1-9EE11753BD4E}" destId="{916E3D01-75C0-F147-974C-35FD50C0C4C0}" srcOrd="4" destOrd="0" presId="urn:microsoft.com/office/officeart/2008/layout/CircleAccentTimeline"/>
    <dgm:cxn modelId="{FB5569A3-9F70-4EE2-AA45-2A0467FEE208}" type="presParOf" srcId="{916E3D01-75C0-F147-974C-35FD50C0C4C0}" destId="{B8F7DF17-191B-E14C-98EC-BB3B7968C736}" srcOrd="0" destOrd="0" presId="urn:microsoft.com/office/officeart/2008/layout/CircleAccentTimeline"/>
    <dgm:cxn modelId="{887A3ABB-F249-40F5-8B2F-B7F4BA75CF23}" type="presParOf" srcId="{916E3D01-75C0-F147-974C-35FD50C0C4C0}" destId="{71873ED8-0044-CD47-9370-C14DD1DB7FAC}" srcOrd="1" destOrd="0" presId="urn:microsoft.com/office/officeart/2008/layout/CircleAccentTimeline"/>
    <dgm:cxn modelId="{EE3A206A-CF1A-486B-A06D-2FA8F42D485E}" type="presParOf" srcId="{916E3D01-75C0-F147-974C-35FD50C0C4C0}" destId="{000C3ED2-DBC1-B642-B717-11859D1D136B}" srcOrd="2" destOrd="0" presId="urn:microsoft.com/office/officeart/2008/layout/CircleAccentTimeline"/>
    <dgm:cxn modelId="{FD64256E-701B-4F63-B718-B7EB27B76460}" type="presParOf" srcId="{09475C64-F50F-1B45-B5D1-9EE11753BD4E}" destId="{9A01CF2B-6844-A145-A868-A0FB48412E87}" srcOrd="5" destOrd="0" presId="urn:microsoft.com/office/officeart/2008/layout/CircleAccentTimeline"/>
    <dgm:cxn modelId="{B4B30CA6-F2DE-43FA-9B49-CDB74D5BEBFA}" type="presParOf" srcId="{09475C64-F50F-1B45-B5D1-9EE11753BD4E}" destId="{FAA54001-DD20-C94D-9DAE-0550BCC4D119}" srcOrd="6" destOrd="0" presId="urn:microsoft.com/office/officeart/2008/layout/CircleAccentTimeline"/>
    <dgm:cxn modelId="{057CF566-7731-4EA8-B7C8-7E3B4C66AB6D}" type="presParOf" srcId="{09475C64-F50F-1B45-B5D1-9EE11753BD4E}" destId="{707F8804-2ACD-7C45-B374-09822B8F121F}" srcOrd="7" destOrd="0" presId="urn:microsoft.com/office/officeart/2008/layout/CircleAccentTimeline"/>
    <dgm:cxn modelId="{8FA3390C-B412-495C-83CC-BF17D13716B4}" type="presParOf" srcId="{09475C64-F50F-1B45-B5D1-9EE11753BD4E}" destId="{B5BC09BE-69E3-7441-AC90-B7D0164D56A1}" srcOrd="8" destOrd="0" presId="urn:microsoft.com/office/officeart/2008/layout/CircleAccentTimeline"/>
    <dgm:cxn modelId="{2BC6879C-6113-42E8-8736-D72E82B1E018}" type="presParOf" srcId="{B5BC09BE-69E3-7441-AC90-B7D0164D56A1}" destId="{20C74050-8492-034E-9259-FC6F5A0CB81C}" srcOrd="0" destOrd="0" presId="urn:microsoft.com/office/officeart/2008/layout/CircleAccentTimeline"/>
    <dgm:cxn modelId="{95F5E60E-D56A-4D0F-9FA5-1CD43A26B2BB}" type="presParOf" srcId="{B5BC09BE-69E3-7441-AC90-B7D0164D56A1}" destId="{C3452A17-A485-994D-9498-F3B87E30389F}" srcOrd="1" destOrd="0" presId="urn:microsoft.com/office/officeart/2008/layout/CircleAccentTimeline"/>
    <dgm:cxn modelId="{760425C6-4735-4AD8-8175-679DFC15ED1A}" type="presParOf" srcId="{B5BC09BE-69E3-7441-AC90-B7D0164D56A1}" destId="{FBF454F8-B153-0043-B97E-64D04C0A1719}" srcOrd="2" destOrd="0" presId="urn:microsoft.com/office/officeart/2008/layout/CircleAccentTimeline"/>
    <dgm:cxn modelId="{E0CE86D1-E594-4FD7-A974-737EACC31D07}" type="presParOf" srcId="{09475C64-F50F-1B45-B5D1-9EE11753BD4E}" destId="{F6D1E065-1E38-294E-82C8-012DF529E718}" srcOrd="9" destOrd="0" presId="urn:microsoft.com/office/officeart/2008/layout/CircleAccentTimeline"/>
    <dgm:cxn modelId="{ED5EB7D8-82AB-4F73-A4E9-692A204F2C6F}" type="presParOf" srcId="{09475C64-F50F-1B45-B5D1-9EE11753BD4E}" destId="{534D97F9-EA40-FC4D-BB78-F4C59592AF25}" srcOrd="10" destOrd="0" presId="urn:microsoft.com/office/officeart/2008/layout/CircleAccentTimeline"/>
    <dgm:cxn modelId="{477749B5-848C-499E-8294-795E8CCB790A}" type="presParOf" srcId="{09475C64-F50F-1B45-B5D1-9EE11753BD4E}" destId="{CE454468-2E39-B74E-90B4-024D86C3B290}" srcOrd="11" destOrd="0" presId="urn:microsoft.com/office/officeart/2008/layout/CircleAccentTimeline"/>
    <dgm:cxn modelId="{6CACCC52-DDC3-44E3-B852-73F48B6AD818}" type="presParOf" srcId="{CE454468-2E39-B74E-90B4-024D86C3B290}" destId="{BC6D52EA-198C-CD4D-83CB-03487A5258FC}" srcOrd="0" destOrd="0" presId="urn:microsoft.com/office/officeart/2008/layout/CircleAccentTimeline"/>
    <dgm:cxn modelId="{9D1A9EE1-2757-4BD4-85F6-40B0657BD4F9}" type="presParOf" srcId="{CE454468-2E39-B74E-90B4-024D86C3B290}" destId="{64451E16-B1BD-284F-A997-2A7748FB154E}" srcOrd="1" destOrd="0" presId="urn:microsoft.com/office/officeart/2008/layout/CircleAccentTimeline"/>
    <dgm:cxn modelId="{5AEA05A6-C399-4238-BF09-0049F0E41CA6}" type="presParOf" srcId="{CE454468-2E39-B74E-90B4-024D86C3B290}" destId="{D20022E2-F6EC-704F-81B7-F85802476E25}" srcOrd="2" destOrd="0" presId="urn:microsoft.com/office/officeart/2008/layout/CircleAccentTimeline"/>
    <dgm:cxn modelId="{3183360D-1C7C-42C8-8E87-1DFB0BBB7934}" type="presParOf" srcId="{09475C64-F50F-1B45-B5D1-9EE11753BD4E}" destId="{BF9C9EEB-83C3-7C4E-A283-0C400B47A53E}" srcOrd="12" destOrd="0" presId="urn:microsoft.com/office/officeart/2008/layout/CircleAccentTimeline"/>
    <dgm:cxn modelId="{4A2E503D-5D98-4FCC-B237-6FD0D600C296}" type="presParOf" srcId="{09475C64-F50F-1B45-B5D1-9EE11753BD4E}" destId="{43BB66AF-FE4C-0C41-A8C3-79476138C6B4}" srcOrd="13" destOrd="0" presId="urn:microsoft.com/office/officeart/2008/layout/CircleAccentTimeline"/>
    <dgm:cxn modelId="{85B91AC3-C5E7-475A-84B9-B8DAA4C3BD0E}" type="presParOf" srcId="{09475C64-F50F-1B45-B5D1-9EE11753BD4E}" destId="{B65FCA1B-8182-4443-886A-10BE6E742080}" srcOrd="14" destOrd="0" presId="urn:microsoft.com/office/officeart/2008/layout/CircleAccentTimeline"/>
    <dgm:cxn modelId="{8FB25AD8-76DE-42BE-B70B-C46CA50AE3D7}" type="presParOf" srcId="{09475C64-F50F-1B45-B5D1-9EE11753BD4E}" destId="{E23FA342-2663-1748-B31C-69AC0DB0F886}" srcOrd="15" destOrd="0" presId="urn:microsoft.com/office/officeart/2008/layout/CircleAccentTimeline"/>
    <dgm:cxn modelId="{B0630838-E46B-4093-9016-A43EF3399410}" type="presParOf" srcId="{E23FA342-2663-1748-B31C-69AC0DB0F886}" destId="{A3C0A589-17A5-0540-BEC1-DCBA550590B8}" srcOrd="0" destOrd="0" presId="urn:microsoft.com/office/officeart/2008/layout/CircleAccentTimeline"/>
    <dgm:cxn modelId="{1FF53539-05BC-4782-B59D-00A955787D39}" type="presParOf" srcId="{E23FA342-2663-1748-B31C-69AC0DB0F886}" destId="{F24A4D5F-6D43-9F41-B221-043C0EE6D07E}" srcOrd="1" destOrd="0" presId="urn:microsoft.com/office/officeart/2008/layout/CircleAccentTimeline"/>
    <dgm:cxn modelId="{227C7896-F0E2-42A6-AEC4-340A19BF2CC2}" type="presParOf" srcId="{E23FA342-2663-1748-B31C-69AC0DB0F886}" destId="{439097D3-02CF-9748-BC06-4AAF7C744D60}" srcOrd="2" destOrd="0" presId="urn:microsoft.com/office/officeart/2008/layout/CircleAccentTimeline"/>
    <dgm:cxn modelId="{D05A5AC4-BF56-48F7-915B-6303D49D1049}" type="presParOf" srcId="{09475C64-F50F-1B45-B5D1-9EE11753BD4E}" destId="{233FBF29-E94D-7C41-A6DD-6F5120844DA1}" srcOrd="16" destOrd="0" presId="urn:microsoft.com/office/officeart/2008/layout/CircleAccentTimeline"/>
    <dgm:cxn modelId="{01BFB07F-E69C-499F-9F29-46A8BF8AFE20}" type="presParOf" srcId="{09475C64-F50F-1B45-B5D1-9EE11753BD4E}" destId="{BA65CC98-3DF9-0C40-9680-6153F9D64F0D}" srcOrd="17" destOrd="0" presId="urn:microsoft.com/office/officeart/2008/layout/CircleAccentTimeline"/>
    <dgm:cxn modelId="{F6945419-3AEF-42C9-99AD-B8FA2F9CA9C3}" type="presParOf" srcId="{09475C64-F50F-1B45-B5D1-9EE11753BD4E}" destId="{44191854-1C7A-B441-B85D-4A684BF2F79F}" srcOrd="18" destOrd="0" presId="urn:microsoft.com/office/officeart/2008/layout/CircleAccentTimeline"/>
    <dgm:cxn modelId="{401EB05F-94CC-4D57-B1DF-1FC144709481}" type="presParOf" srcId="{09475C64-F50F-1B45-B5D1-9EE11753BD4E}" destId="{2600C3AD-9F85-B54B-B6F7-87EEDF0AC030}" srcOrd="19" destOrd="0" presId="urn:microsoft.com/office/officeart/2008/layout/CircleAccentTimeline"/>
    <dgm:cxn modelId="{F1C9D3E7-F949-4C13-92FF-DE6F8AEEB345}" type="presParOf" srcId="{2600C3AD-9F85-B54B-B6F7-87EEDF0AC030}" destId="{8924BD89-FF6D-3245-B167-B370B52120C2}" srcOrd="0" destOrd="0" presId="urn:microsoft.com/office/officeart/2008/layout/CircleAccentTimeline"/>
    <dgm:cxn modelId="{7D58B905-485F-41D1-9B8B-E6FD6DC68924}" type="presParOf" srcId="{2600C3AD-9F85-B54B-B6F7-87EEDF0AC030}" destId="{69781B7F-ECE5-A44D-A8C9-96CE2681CF2C}" srcOrd="1" destOrd="0" presId="urn:microsoft.com/office/officeart/2008/layout/CircleAccentTimeline"/>
    <dgm:cxn modelId="{81265CB9-14F5-448C-8700-559E2545F066}" type="presParOf" srcId="{2600C3AD-9F85-B54B-B6F7-87EEDF0AC030}" destId="{55FB8DF4-29CE-DA46-8650-837921CD8F81}" srcOrd="2" destOrd="0" presId="urn:microsoft.com/office/officeart/2008/layout/CircleAccentTimeline"/>
    <dgm:cxn modelId="{180A4777-DF86-4F99-B7F7-63DDE7C201C5}" type="presParOf" srcId="{09475C64-F50F-1B45-B5D1-9EE11753BD4E}" destId="{54332105-A6D3-724A-A755-513FAD47615A}" srcOrd="20" destOrd="0" presId="urn:microsoft.com/office/officeart/2008/layout/CircleAccentTimeline"/>
    <dgm:cxn modelId="{E941C70E-5EB0-4467-BBCE-BCA2E8B6126F}" type="presParOf" srcId="{09475C64-F50F-1B45-B5D1-9EE11753BD4E}" destId="{C80EEED8-27B8-3248-934C-F5991812C318}" srcOrd="21" destOrd="0" presId="urn:microsoft.com/office/officeart/2008/layout/CircleAccentTimeline"/>
    <dgm:cxn modelId="{90648D0E-6FE8-4473-A21C-31C1F6FB837E}" type="presParOf" srcId="{09475C64-F50F-1B45-B5D1-9EE11753BD4E}" destId="{B02E81AE-2EA8-E24E-B0FA-0CFE6CBBF9F9}" srcOrd="22" destOrd="0" presId="urn:microsoft.com/office/officeart/2008/layout/CircleAccentTimeline"/>
    <dgm:cxn modelId="{BEDC6F6A-67E2-4D05-9661-14A552EEC827}" type="presParOf" srcId="{B02E81AE-2EA8-E24E-B0FA-0CFE6CBBF9F9}" destId="{38DAFB62-082D-1F4B-9736-849DF1BC53CE}" srcOrd="0" destOrd="0" presId="urn:microsoft.com/office/officeart/2008/layout/CircleAccentTimeline"/>
    <dgm:cxn modelId="{80E27EB6-E463-48D5-AF6D-62CB6DDD3BCE}" type="presParOf" srcId="{B02E81AE-2EA8-E24E-B0FA-0CFE6CBBF9F9}" destId="{23C99BCE-F776-294C-88A1-F765F3D34131}" srcOrd="1" destOrd="0" presId="urn:microsoft.com/office/officeart/2008/layout/CircleAccentTimeline"/>
    <dgm:cxn modelId="{4723517E-F9E7-418D-A8BF-DA3960FE0F7C}" type="presParOf" srcId="{B02E81AE-2EA8-E24E-B0FA-0CFE6CBBF9F9}" destId="{FE94D760-6B14-3243-A9AA-CF35AB342174}" srcOrd="2" destOrd="0" presId="urn:microsoft.com/office/officeart/2008/layout/CircleAccentTimeline"/>
    <dgm:cxn modelId="{EBCD41C0-B2FC-4AB7-8A9F-7E25CAB42B51}" type="presParOf" srcId="{09475C64-F50F-1B45-B5D1-9EE11753BD4E}" destId="{30FD3553-73F4-EC44-8E62-60B419473CCB}" srcOrd="23" destOrd="0" presId="urn:microsoft.com/office/officeart/2008/layout/CircleAccentTimeline"/>
    <dgm:cxn modelId="{2995C654-3217-48A3-A656-C7406C9E9A4D}" type="presParOf" srcId="{09475C64-F50F-1B45-B5D1-9EE11753BD4E}" destId="{AE8FB3E3-C119-D840-AC7C-AA13C3791DA0}" srcOrd="24" destOrd="0" presId="urn:microsoft.com/office/officeart/2008/layout/CircleAccentTimeline"/>
    <dgm:cxn modelId="{8FA1C5F0-8C53-4E5A-AA08-629B192832D5}" type="presParOf" srcId="{09475C64-F50F-1B45-B5D1-9EE11753BD4E}" destId="{6086E3F8-BACE-C045-BD59-685AA1A4423C}" srcOrd="25" destOrd="0" presId="urn:microsoft.com/office/officeart/2008/layout/CircleAccentTimeline"/>
    <dgm:cxn modelId="{B35887DD-914B-412C-82C4-813FE4DAFB39}" type="presParOf" srcId="{09475C64-F50F-1B45-B5D1-9EE11753BD4E}" destId="{9DFB106F-1F31-9646-A9AC-E18DD16EF4D3}" srcOrd="26" destOrd="0" presId="urn:microsoft.com/office/officeart/2008/layout/CircleAccentTimeline"/>
    <dgm:cxn modelId="{E09C9698-223E-400A-9D23-FCBC172B666E}" type="presParOf" srcId="{9DFB106F-1F31-9646-A9AC-E18DD16EF4D3}" destId="{500B0920-718F-954A-A092-F423C4E86C22}" srcOrd="0" destOrd="0" presId="urn:microsoft.com/office/officeart/2008/layout/CircleAccentTimeline"/>
    <dgm:cxn modelId="{2BFAF82B-7676-4E09-A14D-A6AC87324B70}" type="presParOf" srcId="{9DFB106F-1F31-9646-A9AC-E18DD16EF4D3}" destId="{A2D83D23-FADE-2D48-9287-D14550BB4787}" srcOrd="1" destOrd="0" presId="urn:microsoft.com/office/officeart/2008/layout/CircleAccentTimeline"/>
    <dgm:cxn modelId="{9000E09F-E137-4F7F-9222-19D511FDD57A}" type="presParOf" srcId="{9DFB106F-1F31-9646-A9AC-E18DD16EF4D3}" destId="{6998EE0D-60EA-3049-99B2-43E8B8A24229}" srcOrd="2" destOrd="0" presId="urn:microsoft.com/office/officeart/2008/layout/CircleAccentTimeline"/>
    <dgm:cxn modelId="{18C34470-7DA4-4348-96A6-673713E790F3}" type="presParOf" srcId="{09475C64-F50F-1B45-B5D1-9EE11753BD4E}" destId="{BE4D302C-77DA-F747-B762-760B8F60BD14}" srcOrd="27" destOrd="0" presId="urn:microsoft.com/office/officeart/2008/layout/CircleAccentTimeline"/>
    <dgm:cxn modelId="{48BDF089-8845-4479-8370-3495D72112AE}" type="presParOf" srcId="{09475C64-F50F-1B45-B5D1-9EE11753BD4E}" destId="{5D464950-F3E1-B14B-A661-2364A2441FA5}" srcOrd="28" destOrd="0" presId="urn:microsoft.com/office/officeart/2008/layout/CircleAccentTimeline"/>
    <dgm:cxn modelId="{D9540950-7C96-47AE-8E3B-B1EEDD34BBD4}" type="presParOf" srcId="{09475C64-F50F-1B45-B5D1-9EE11753BD4E}" destId="{F45868C7-F28D-7042-B71D-DF4F702F5E09}" srcOrd="29" destOrd="0" presId="urn:microsoft.com/office/officeart/2008/layout/CircleAccentTimeline"/>
    <dgm:cxn modelId="{B4AEAD73-A601-43A1-9D73-08953C29C2F1}" type="presParOf" srcId="{09475C64-F50F-1B45-B5D1-9EE11753BD4E}" destId="{4DE1FC0B-5DE2-8D49-A2B6-728F63251186}" srcOrd="30" destOrd="0" presId="urn:microsoft.com/office/officeart/2008/layout/CircleAccentTimeline"/>
    <dgm:cxn modelId="{07B7CBAF-6690-42AA-9C10-3908D4B4087B}" type="presParOf" srcId="{4DE1FC0B-5DE2-8D49-A2B6-728F63251186}" destId="{0465F20E-127C-E343-9946-33E544B5440F}" srcOrd="0" destOrd="0" presId="urn:microsoft.com/office/officeart/2008/layout/CircleAccentTimeline"/>
    <dgm:cxn modelId="{2FF2B475-39DC-473B-AFB4-A60527034152}" type="presParOf" srcId="{4DE1FC0B-5DE2-8D49-A2B6-728F63251186}" destId="{C9FABCBC-1D08-C84D-A11B-39521EFEB77D}" srcOrd="1" destOrd="0" presId="urn:microsoft.com/office/officeart/2008/layout/CircleAccentTimeline"/>
    <dgm:cxn modelId="{82742581-CD22-4780-BB0D-5A5B19AF4F92}" type="presParOf" srcId="{4DE1FC0B-5DE2-8D49-A2B6-728F63251186}" destId="{4B9C2C61-0CFE-A149-B535-A4DE6F617DA9}" srcOrd="2" destOrd="0" presId="urn:microsoft.com/office/officeart/2008/layout/CircleAccentTimeline"/>
    <dgm:cxn modelId="{57804EFB-B356-4933-9262-09ACD7DFF36B}" type="presParOf" srcId="{09475C64-F50F-1B45-B5D1-9EE11753BD4E}" destId="{3B568155-929E-AD4D-B901-8D8716345F1E}" srcOrd="31" destOrd="0" presId="urn:microsoft.com/office/officeart/2008/layout/CircleAccentTimeline"/>
    <dgm:cxn modelId="{E2FB6BEE-6234-4E72-94BA-8EBAAC14409B}" type="presParOf" srcId="{09475C64-F50F-1B45-B5D1-9EE11753BD4E}" destId="{6B4FC9F8-1AC3-0342-B213-D9C817B498C1}" srcOrd="32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F653A-9FEE-43E2-AC4B-3958914482D8}">
      <dsp:nvSpPr>
        <dsp:cNvPr id="0" name=""/>
        <dsp:cNvSpPr/>
      </dsp:nvSpPr>
      <dsp:spPr>
        <a:xfrm>
          <a:off x="0" y="0"/>
          <a:ext cx="5677172" cy="977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libri"/>
              <a:ea typeface="+mn-ea"/>
              <a:cs typeface="+mn-cs"/>
            </a:rPr>
            <a:t>I. Get inside with social engineering </a:t>
          </a:r>
          <a:endParaRPr lang="en-US" sz="2200" kern="1200" dirty="0">
            <a:latin typeface="Calibri"/>
            <a:ea typeface="+mn-ea"/>
            <a:cs typeface="+mn-cs"/>
          </a:endParaRPr>
        </a:p>
      </dsp:txBody>
      <dsp:txXfrm>
        <a:off x="28620" y="28620"/>
        <a:ext cx="4508416" cy="919916"/>
      </dsp:txXfrm>
    </dsp:sp>
    <dsp:sp modelId="{C8762AA6-9A61-47D8-A200-F3815356D33F}">
      <dsp:nvSpPr>
        <dsp:cNvPr id="0" name=""/>
        <dsp:cNvSpPr/>
      </dsp:nvSpPr>
      <dsp:spPr>
        <a:xfrm>
          <a:off x="423944" y="1112872"/>
          <a:ext cx="5677172" cy="977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libri"/>
              <a:ea typeface="+mn-ea"/>
              <a:cs typeface="+mn-cs"/>
            </a:rPr>
            <a:t>II. Establish a beachhead</a:t>
          </a:r>
          <a:endParaRPr lang="en-US" sz="2200" kern="1200" dirty="0">
            <a:latin typeface="Calibri"/>
            <a:ea typeface="+mn-ea"/>
            <a:cs typeface="+mn-cs"/>
          </a:endParaRPr>
        </a:p>
      </dsp:txBody>
      <dsp:txXfrm>
        <a:off x="452564" y="1141492"/>
        <a:ext cx="4560835" cy="919916"/>
      </dsp:txXfrm>
    </dsp:sp>
    <dsp:sp modelId="{5A08C35B-DB33-42CE-9AE8-4D5372596DBE}">
      <dsp:nvSpPr>
        <dsp:cNvPr id="0" name=""/>
        <dsp:cNvSpPr/>
      </dsp:nvSpPr>
      <dsp:spPr>
        <a:xfrm>
          <a:off x="847889" y="2225745"/>
          <a:ext cx="5677172" cy="977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libri"/>
              <a:ea typeface="+mn-ea"/>
              <a:cs typeface="+mn-cs"/>
            </a:rPr>
            <a:t>III. Infiltrate key resources</a:t>
          </a:r>
          <a:endParaRPr lang="en-US" sz="2200" kern="1200" dirty="0">
            <a:latin typeface="Calibri"/>
            <a:ea typeface="+mn-ea"/>
            <a:cs typeface="+mn-cs"/>
          </a:endParaRPr>
        </a:p>
      </dsp:txBody>
      <dsp:txXfrm>
        <a:off x="876509" y="2254365"/>
        <a:ext cx="4560835" cy="919916"/>
      </dsp:txXfrm>
    </dsp:sp>
    <dsp:sp modelId="{DD4238E1-587D-4CBE-BC89-E9D8BB4B9375}">
      <dsp:nvSpPr>
        <dsp:cNvPr id="0" name=""/>
        <dsp:cNvSpPr/>
      </dsp:nvSpPr>
      <dsp:spPr>
        <a:xfrm>
          <a:off x="1271834" y="3338618"/>
          <a:ext cx="5677172" cy="977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libri"/>
              <a:ea typeface="+mn-ea"/>
              <a:cs typeface="+mn-cs"/>
            </a:rPr>
            <a:t>IV. Persist and propagate</a:t>
          </a:r>
          <a:endParaRPr lang="en-US" sz="2200" kern="1200" dirty="0">
            <a:latin typeface="Calibri"/>
            <a:ea typeface="+mn-ea"/>
            <a:cs typeface="+mn-cs"/>
          </a:endParaRPr>
        </a:p>
      </dsp:txBody>
      <dsp:txXfrm>
        <a:off x="1300454" y="3367238"/>
        <a:ext cx="4560835" cy="919916"/>
      </dsp:txXfrm>
    </dsp:sp>
    <dsp:sp modelId="{AA83E97C-9FA9-4FF2-B262-503404436FD0}">
      <dsp:nvSpPr>
        <dsp:cNvPr id="0" name=""/>
        <dsp:cNvSpPr/>
      </dsp:nvSpPr>
      <dsp:spPr>
        <a:xfrm>
          <a:off x="1695778" y="4451491"/>
          <a:ext cx="5677172" cy="977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libri"/>
              <a:ea typeface="+mn-ea"/>
              <a:cs typeface="+mn-cs"/>
            </a:rPr>
            <a:t>V. Accomplish </a:t>
          </a:r>
          <a:r>
            <a:rPr lang="en-US" sz="2200" kern="1200" dirty="0" err="1" smtClean="0">
              <a:latin typeface="Calibri"/>
              <a:ea typeface="+mn-ea"/>
              <a:cs typeface="+mn-cs"/>
            </a:rPr>
            <a:t>exfiltration</a:t>
          </a:r>
          <a:r>
            <a:rPr lang="en-US" sz="2200" kern="1200" dirty="0" smtClean="0">
              <a:latin typeface="Calibri"/>
              <a:ea typeface="+mn-ea"/>
              <a:cs typeface="+mn-cs"/>
            </a:rPr>
            <a:t> objectives </a:t>
          </a:r>
          <a:br>
            <a:rPr lang="en-US" sz="2200" kern="1200" dirty="0" smtClean="0">
              <a:latin typeface="Calibri"/>
              <a:ea typeface="+mn-ea"/>
              <a:cs typeface="+mn-cs"/>
            </a:rPr>
          </a:br>
          <a:r>
            <a:rPr lang="en-US" sz="2200" kern="1200" dirty="0" smtClean="0">
              <a:latin typeface="Calibri"/>
              <a:ea typeface="+mn-ea"/>
              <a:cs typeface="+mn-cs"/>
            </a:rPr>
            <a:t>    (e.g. data harvesting, sabotage, etc.)</a:t>
          </a:r>
          <a:endParaRPr lang="en-US" sz="2200" kern="1200" dirty="0">
            <a:latin typeface="Calibri"/>
            <a:ea typeface="+mn-ea"/>
            <a:cs typeface="+mn-cs"/>
          </a:endParaRPr>
        </a:p>
      </dsp:txBody>
      <dsp:txXfrm>
        <a:off x="1724398" y="4480111"/>
        <a:ext cx="4560835" cy="919916"/>
      </dsp:txXfrm>
    </dsp:sp>
    <dsp:sp modelId="{14817FCB-6A7C-449D-A341-C988B75A1A00}">
      <dsp:nvSpPr>
        <dsp:cNvPr id="0" name=""/>
        <dsp:cNvSpPr/>
      </dsp:nvSpPr>
      <dsp:spPr>
        <a:xfrm>
          <a:off x="5042020" y="713867"/>
          <a:ext cx="635151" cy="63515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184929" y="713867"/>
        <a:ext cx="349333" cy="477951"/>
      </dsp:txXfrm>
    </dsp:sp>
    <dsp:sp modelId="{CE68CD1C-74A2-4EC4-AAA2-0F0F3DD5F4BC}">
      <dsp:nvSpPr>
        <dsp:cNvPr id="0" name=""/>
        <dsp:cNvSpPr/>
      </dsp:nvSpPr>
      <dsp:spPr>
        <a:xfrm>
          <a:off x="5465965" y="1826740"/>
          <a:ext cx="635151" cy="63515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608874" y="1826740"/>
        <a:ext cx="349333" cy="477951"/>
      </dsp:txXfrm>
    </dsp:sp>
    <dsp:sp modelId="{A637F91B-0F85-4016-8089-6CE51CBD3D25}">
      <dsp:nvSpPr>
        <dsp:cNvPr id="0" name=""/>
        <dsp:cNvSpPr/>
      </dsp:nvSpPr>
      <dsp:spPr>
        <a:xfrm>
          <a:off x="5889909" y="2923326"/>
          <a:ext cx="635151" cy="63515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032818" y="2923326"/>
        <a:ext cx="349333" cy="477951"/>
      </dsp:txXfrm>
    </dsp:sp>
    <dsp:sp modelId="{FA4B0502-FBFD-4E5A-812D-3375F1FB5574}">
      <dsp:nvSpPr>
        <dsp:cNvPr id="0" name=""/>
        <dsp:cNvSpPr/>
      </dsp:nvSpPr>
      <dsp:spPr>
        <a:xfrm>
          <a:off x="6313854" y="4047057"/>
          <a:ext cx="635151" cy="63515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456763" y="4047057"/>
        <a:ext cx="349333" cy="477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AF468-F3B3-9347-9675-8A322D593CFF}">
      <dsp:nvSpPr>
        <dsp:cNvPr id="0" name=""/>
        <dsp:cNvSpPr/>
      </dsp:nvSpPr>
      <dsp:spPr>
        <a:xfrm>
          <a:off x="2043" y="2006303"/>
          <a:ext cx="1144772" cy="1144772"/>
        </a:xfrm>
        <a:prstGeom prst="donut">
          <a:avLst>
            <a:gd name="adj" fmla="val 2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E025D0-6877-9C48-8DF4-2B4BAF6506AE}">
      <dsp:nvSpPr>
        <dsp:cNvPr id="0" name=""/>
        <dsp:cNvSpPr/>
      </dsp:nvSpPr>
      <dsp:spPr>
        <a:xfrm rot="17700000">
          <a:off x="405409" y="1073080"/>
          <a:ext cx="1423080" cy="68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BFBFBF"/>
              </a:solidFill>
            </a:rPr>
            <a:t>Static</a:t>
          </a:r>
          <a:endParaRPr lang="en-US" sz="2400" kern="1200" dirty="0">
            <a:solidFill>
              <a:srgbClr val="BFBFBF"/>
            </a:solidFill>
          </a:endParaRPr>
        </a:p>
      </dsp:txBody>
      <dsp:txXfrm>
        <a:off x="405409" y="1073080"/>
        <a:ext cx="1423080" cy="685814"/>
      </dsp:txXfrm>
    </dsp:sp>
    <dsp:sp modelId="{B8F7DF17-191B-E14C-98EC-BB3B7968C736}">
      <dsp:nvSpPr>
        <dsp:cNvPr id="0" name=""/>
        <dsp:cNvSpPr/>
      </dsp:nvSpPr>
      <dsp:spPr>
        <a:xfrm>
          <a:off x="1233044" y="2281585"/>
          <a:ext cx="594209" cy="594209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873ED8-0044-CD47-9370-C14DD1DB7FAC}">
      <dsp:nvSpPr>
        <dsp:cNvPr id="0" name=""/>
        <dsp:cNvSpPr/>
      </dsp:nvSpPr>
      <dsp:spPr>
        <a:xfrm rot="17700000">
          <a:off x="529284" y="3108631"/>
          <a:ext cx="1231031" cy="593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BFBFBF"/>
              </a:solidFill>
            </a:rPr>
            <a:t>Quickest (Product Dependent)</a:t>
          </a:r>
          <a:endParaRPr lang="en-US" sz="1400" kern="1200" dirty="0">
            <a:solidFill>
              <a:srgbClr val="BFBFBF"/>
            </a:solidFill>
          </a:endParaRPr>
        </a:p>
      </dsp:txBody>
      <dsp:txXfrm>
        <a:off x="529284" y="3108631"/>
        <a:ext cx="1231031" cy="593557"/>
      </dsp:txXfrm>
    </dsp:sp>
    <dsp:sp modelId="{000C3ED2-DBC1-B642-B717-11859D1D136B}">
      <dsp:nvSpPr>
        <dsp:cNvPr id="0" name=""/>
        <dsp:cNvSpPr/>
      </dsp:nvSpPr>
      <dsp:spPr>
        <a:xfrm rot="17700000">
          <a:off x="1299983" y="1455192"/>
          <a:ext cx="1231031" cy="593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74050-8492-034E-9259-FC6F5A0CB81C}">
      <dsp:nvSpPr>
        <dsp:cNvPr id="0" name=""/>
        <dsp:cNvSpPr/>
      </dsp:nvSpPr>
      <dsp:spPr>
        <a:xfrm>
          <a:off x="1941967" y="2281585"/>
          <a:ext cx="594209" cy="594209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452A17-A485-994D-9498-F3B87E30389F}">
      <dsp:nvSpPr>
        <dsp:cNvPr id="0" name=""/>
        <dsp:cNvSpPr/>
      </dsp:nvSpPr>
      <dsp:spPr>
        <a:xfrm rot="17700000">
          <a:off x="1209631" y="3108631"/>
          <a:ext cx="1231031" cy="593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BFBFBF"/>
              </a:solidFill>
            </a:rPr>
            <a:t>Little Normalization</a:t>
          </a:r>
          <a:endParaRPr lang="en-US" sz="1400" kern="1200" dirty="0">
            <a:solidFill>
              <a:srgbClr val="BFBFBF"/>
            </a:solidFill>
          </a:endParaRPr>
        </a:p>
      </dsp:txBody>
      <dsp:txXfrm>
        <a:off x="1209631" y="3108631"/>
        <a:ext cx="1231031" cy="593557"/>
      </dsp:txXfrm>
    </dsp:sp>
    <dsp:sp modelId="{FBF454F8-B153-0043-B97E-64D04C0A1719}">
      <dsp:nvSpPr>
        <dsp:cNvPr id="0" name=""/>
        <dsp:cNvSpPr/>
      </dsp:nvSpPr>
      <dsp:spPr>
        <a:xfrm rot="17700000">
          <a:off x="1980330" y="1455192"/>
          <a:ext cx="1231031" cy="593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D52EA-198C-CD4D-83CB-03487A5258FC}">
      <dsp:nvSpPr>
        <dsp:cNvPr id="0" name=""/>
        <dsp:cNvSpPr/>
      </dsp:nvSpPr>
      <dsp:spPr>
        <a:xfrm>
          <a:off x="2593829" y="2006303"/>
          <a:ext cx="1144772" cy="1144772"/>
        </a:xfrm>
        <a:prstGeom prst="donut">
          <a:avLst>
            <a:gd name="adj" fmla="val 2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451E16-B1BD-284F-A997-2A7748FB154E}">
      <dsp:nvSpPr>
        <dsp:cNvPr id="0" name=""/>
        <dsp:cNvSpPr/>
      </dsp:nvSpPr>
      <dsp:spPr>
        <a:xfrm rot="17700000">
          <a:off x="2997195" y="1073080"/>
          <a:ext cx="1423080" cy="68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BFBFBF"/>
              </a:solidFill>
            </a:rPr>
            <a:t>Emulation</a:t>
          </a:r>
          <a:endParaRPr lang="en-US" sz="2400" kern="1200" dirty="0">
            <a:solidFill>
              <a:srgbClr val="BFBFBF"/>
            </a:solidFill>
          </a:endParaRPr>
        </a:p>
      </dsp:txBody>
      <dsp:txXfrm>
        <a:off x="2997195" y="1073080"/>
        <a:ext cx="1423080" cy="685814"/>
      </dsp:txXfrm>
    </dsp:sp>
    <dsp:sp modelId="{A3C0A589-17A5-0540-BEC1-DCBA550590B8}">
      <dsp:nvSpPr>
        <dsp:cNvPr id="0" name=""/>
        <dsp:cNvSpPr/>
      </dsp:nvSpPr>
      <dsp:spPr>
        <a:xfrm>
          <a:off x="3824830" y="2281585"/>
          <a:ext cx="594209" cy="594209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4A4D5F-6D43-9F41-B221-043C0EE6D07E}">
      <dsp:nvSpPr>
        <dsp:cNvPr id="0" name=""/>
        <dsp:cNvSpPr/>
      </dsp:nvSpPr>
      <dsp:spPr>
        <a:xfrm rot="17700000">
          <a:off x="3121070" y="3108631"/>
          <a:ext cx="1231031" cy="593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BFBFBF"/>
              </a:solidFill>
            </a:rPr>
            <a:t>Good Speed (60 milliseconds)</a:t>
          </a:r>
          <a:endParaRPr lang="en-US" sz="1400" kern="1200" dirty="0">
            <a:solidFill>
              <a:srgbClr val="BFBFBF"/>
            </a:solidFill>
          </a:endParaRPr>
        </a:p>
      </dsp:txBody>
      <dsp:txXfrm>
        <a:off x="3121070" y="3108631"/>
        <a:ext cx="1231031" cy="593557"/>
      </dsp:txXfrm>
    </dsp:sp>
    <dsp:sp modelId="{439097D3-02CF-9748-BC06-4AAF7C744D60}">
      <dsp:nvSpPr>
        <dsp:cNvPr id="0" name=""/>
        <dsp:cNvSpPr/>
      </dsp:nvSpPr>
      <dsp:spPr>
        <a:xfrm rot="17700000">
          <a:off x="3891769" y="1455192"/>
          <a:ext cx="1231031" cy="593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4BD89-FF6D-3245-B167-B370B52120C2}">
      <dsp:nvSpPr>
        <dsp:cNvPr id="0" name=""/>
        <dsp:cNvSpPr/>
      </dsp:nvSpPr>
      <dsp:spPr>
        <a:xfrm>
          <a:off x="4505177" y="2281585"/>
          <a:ext cx="594209" cy="594209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781B7F-ECE5-A44D-A8C9-96CE2681CF2C}">
      <dsp:nvSpPr>
        <dsp:cNvPr id="0" name=""/>
        <dsp:cNvSpPr/>
      </dsp:nvSpPr>
      <dsp:spPr>
        <a:xfrm rot="17700000">
          <a:off x="3801417" y="3108631"/>
          <a:ext cx="1231031" cy="593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BFBFBF"/>
              </a:solidFill>
            </a:rPr>
            <a:t>Excellent Normalization</a:t>
          </a:r>
          <a:endParaRPr lang="en-US" sz="1400" kern="1200" dirty="0">
            <a:solidFill>
              <a:srgbClr val="BFBFBF"/>
            </a:solidFill>
          </a:endParaRPr>
        </a:p>
      </dsp:txBody>
      <dsp:txXfrm>
        <a:off x="3801417" y="3108631"/>
        <a:ext cx="1231031" cy="593557"/>
      </dsp:txXfrm>
    </dsp:sp>
    <dsp:sp modelId="{55FB8DF4-29CE-DA46-8650-837921CD8F81}">
      <dsp:nvSpPr>
        <dsp:cNvPr id="0" name=""/>
        <dsp:cNvSpPr/>
      </dsp:nvSpPr>
      <dsp:spPr>
        <a:xfrm rot="17700000">
          <a:off x="4572116" y="1455192"/>
          <a:ext cx="1231031" cy="593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AFB62-082D-1F4B-9736-849DF1BC53CE}">
      <dsp:nvSpPr>
        <dsp:cNvPr id="0" name=""/>
        <dsp:cNvSpPr/>
      </dsp:nvSpPr>
      <dsp:spPr>
        <a:xfrm>
          <a:off x="5185615" y="2006303"/>
          <a:ext cx="1144772" cy="1144772"/>
        </a:xfrm>
        <a:prstGeom prst="donut">
          <a:avLst>
            <a:gd name="adj" fmla="val 2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C99BCE-F776-294C-88A1-F765F3D34131}">
      <dsp:nvSpPr>
        <dsp:cNvPr id="0" name=""/>
        <dsp:cNvSpPr/>
      </dsp:nvSpPr>
      <dsp:spPr>
        <a:xfrm rot="17700000">
          <a:off x="5588981" y="1073080"/>
          <a:ext cx="1423080" cy="68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BFBFBF"/>
              </a:solidFill>
            </a:rPr>
            <a:t>Dynamic Analysis</a:t>
          </a:r>
          <a:endParaRPr lang="en-US" sz="2400" kern="1200" dirty="0">
            <a:solidFill>
              <a:srgbClr val="BFBFBF"/>
            </a:solidFill>
          </a:endParaRPr>
        </a:p>
      </dsp:txBody>
      <dsp:txXfrm>
        <a:off x="5588981" y="1073080"/>
        <a:ext cx="1423080" cy="685814"/>
      </dsp:txXfrm>
    </dsp:sp>
    <dsp:sp modelId="{500B0920-718F-954A-A092-F423C4E86C22}">
      <dsp:nvSpPr>
        <dsp:cNvPr id="0" name=""/>
        <dsp:cNvSpPr/>
      </dsp:nvSpPr>
      <dsp:spPr>
        <a:xfrm>
          <a:off x="6416616" y="2281585"/>
          <a:ext cx="594209" cy="594209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D83D23-FADE-2D48-9287-D14550BB4787}">
      <dsp:nvSpPr>
        <dsp:cNvPr id="0" name=""/>
        <dsp:cNvSpPr/>
      </dsp:nvSpPr>
      <dsp:spPr>
        <a:xfrm rot="17700000">
          <a:off x="5712856" y="3108631"/>
          <a:ext cx="1231031" cy="593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>
                  <a:lumMod val="75000"/>
                </a:schemeClr>
              </a:solidFill>
            </a:rPr>
            <a:t>Extremely Slow (Min 500 Sec/Samples)</a:t>
          </a:r>
          <a:endParaRPr lang="en-US" sz="14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5712856" y="3108631"/>
        <a:ext cx="1231031" cy="593557"/>
      </dsp:txXfrm>
    </dsp:sp>
    <dsp:sp modelId="{6998EE0D-60EA-3049-99B2-43E8B8A24229}">
      <dsp:nvSpPr>
        <dsp:cNvPr id="0" name=""/>
        <dsp:cNvSpPr/>
      </dsp:nvSpPr>
      <dsp:spPr>
        <a:xfrm rot="17700000">
          <a:off x="6483555" y="1455192"/>
          <a:ext cx="1231031" cy="593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5F20E-127C-E343-9946-33E544B5440F}">
      <dsp:nvSpPr>
        <dsp:cNvPr id="0" name=""/>
        <dsp:cNvSpPr/>
      </dsp:nvSpPr>
      <dsp:spPr>
        <a:xfrm>
          <a:off x="7096963" y="2281585"/>
          <a:ext cx="594209" cy="594209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FABCBC-1D08-C84D-A11B-39521EFEB77D}">
      <dsp:nvSpPr>
        <dsp:cNvPr id="0" name=""/>
        <dsp:cNvSpPr/>
      </dsp:nvSpPr>
      <dsp:spPr>
        <a:xfrm rot="17700000">
          <a:off x="6393203" y="3108631"/>
          <a:ext cx="1231031" cy="593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BFBFBF"/>
              </a:solidFill>
            </a:rPr>
            <a:t>Best Normalization</a:t>
          </a:r>
          <a:endParaRPr lang="en-US" sz="1400" kern="1200" dirty="0">
            <a:solidFill>
              <a:srgbClr val="BFBFBF"/>
            </a:solidFill>
          </a:endParaRPr>
        </a:p>
      </dsp:txBody>
      <dsp:txXfrm>
        <a:off x="6393203" y="3108631"/>
        <a:ext cx="1231031" cy="593557"/>
      </dsp:txXfrm>
    </dsp:sp>
    <dsp:sp modelId="{4B9C2C61-0CFE-A149-B535-A4DE6F617DA9}">
      <dsp:nvSpPr>
        <dsp:cNvPr id="0" name=""/>
        <dsp:cNvSpPr/>
      </dsp:nvSpPr>
      <dsp:spPr>
        <a:xfrm rot="17700000">
          <a:off x="7163901" y="1455192"/>
          <a:ext cx="1231031" cy="593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63AFB-807C-4F06-8B41-3BF5F8E110C8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E19B7-D9C7-4067-B28D-00E6749A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19B7-D9C7-4067-B28D-00E6749A08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68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15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25639" indent="-279092" defTabSz="91015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16368" indent="-223274" defTabSz="91015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62915" indent="-223274" defTabSz="91015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09463" indent="-223274" defTabSz="91015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56010" indent="-223274" defTabSz="9101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02557" indent="-223274" defTabSz="9101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49104" indent="-223274" defTabSz="9101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795652" indent="-223274" defTabSz="9101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23F1F3C-3BC4-3A4A-8DCC-4B854D1D8E44}" type="slidenum">
              <a:rPr lang="en-US" sz="1200"/>
              <a:pPr/>
              <a:t>41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14B99-9C12-6748-9D3C-140012AF493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15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25639" indent="-279092" defTabSz="91015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16368" indent="-223274" defTabSz="91015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62915" indent="-223274" defTabSz="91015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09463" indent="-223274" defTabSz="91015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56010" indent="-223274" defTabSz="9101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02557" indent="-223274" defTabSz="9101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49104" indent="-223274" defTabSz="9101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795652" indent="-223274" defTabSz="9101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AC8F918-49EB-E946-96BB-FD715C86DE4C}" type="slidenum">
              <a:rPr lang="en-US" sz="1200"/>
              <a:pPr/>
              <a:t>43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Malware attacks generally occur</a:t>
            </a:r>
            <a:r>
              <a:rPr lang="en-US" baseline="0" dirty="0" smtClean="0"/>
              <a:t> in stages over time.  NTR can identify trends before an attack is fully deployed.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C8A94-F62E-4072-B85F-8EC1A23AAB4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236" y="686111"/>
            <a:ext cx="4584424" cy="3429000"/>
          </a:xfrm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24" y="4343400"/>
            <a:ext cx="5028563" cy="4114800"/>
          </a:xfrm>
        </p:spPr>
        <p:txBody>
          <a:bodyPr/>
          <a:lstStyle/>
          <a:p>
            <a:r>
              <a:rPr lang="en-US" dirty="0" smtClean="0"/>
              <a:t>NTRs focus is on identifying threats</a:t>
            </a:r>
            <a:r>
              <a:rPr lang="en-US" baseline="0" dirty="0" smtClean="0"/>
              <a:t> within the network and pushing actionable data to the network security analyst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analysis is</a:t>
            </a:r>
            <a:r>
              <a:rPr lang="en-US" baseline="0" dirty="0" smtClean="0"/>
              <a:t> geared towards speed, however it produces imperfect threat events often generating false positives.  OOS uses static analysis for object down select.</a:t>
            </a:r>
          </a:p>
          <a:p>
            <a:r>
              <a:rPr lang="en-US" baseline="0" dirty="0" smtClean="0"/>
              <a:t>Emulation ascertains the objects behavior in a sandbox.  Emulation produces reasonable object behavioral descriptions but its environment can be detected by a virus.  A layered, object oriented security (OOS) approach uses all three detection mechanisms.  Static analysis is used for down select.  Emulation and Dynamic Analysis are used for down selected object analysis and deconstruction.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C8A94-F62E-4072-B85F-8EC1A23AAB4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687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Arial" charset="0"/>
                <a:ea typeface="MS PGothic" pitchFamily="34" charset="-128"/>
              </a:rPr>
              <a:t>As the threat evolves, new threat analysis solutions are be deployed on the Cloud without impacting customer’s infrastructure.</a:t>
            </a:r>
          </a:p>
          <a:p>
            <a:pPr defTabSz="905687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Arial" charset="0"/>
                <a:ea typeface="MS PGothic" pitchFamily="34" charset="-128"/>
              </a:rPr>
              <a:t>NTR seeks to leverage “best-of-breed” solutions, not a one size fits all.</a:t>
            </a:r>
          </a:p>
          <a:p>
            <a:pPr defTabSz="905687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latin typeface="Arial" charset="0"/>
              <a:ea typeface="MS PGothic" pitchFamily="34" charset="-128"/>
            </a:endParaRPr>
          </a:p>
          <a:p>
            <a:pPr defTabSz="905687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Arial" charset="0"/>
                <a:ea typeface="MS PGothic" pitchFamily="34" charset="-128"/>
              </a:rPr>
              <a:t>This three tiered architecture is how NTR accomplishes detection using static, emulation, and dynamic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C8A94-F62E-4072-B85F-8EC1A23AA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49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NTR is eminently expandable without major impacts on deployed infrastructure.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3C9F-0670-4CD0-9565-EDB32CFC55D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NTR</a:t>
            </a:r>
            <a:r>
              <a:rPr lang="en-US" baseline="0" dirty="0" smtClean="0"/>
              <a:t> Analyst interface provides a simple, yet complete extraction of information.  Additional information on a threat is exposed by drilling into the event 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C8A94-F62E-4072-B85F-8EC1A23AAB4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15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25639" indent="-279092" defTabSz="91015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16368" indent="-223274" defTabSz="91015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62915" indent="-223274" defTabSz="91015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09463" indent="-223274" defTabSz="91015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56010" indent="-223274" defTabSz="9101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02557" indent="-223274" defTabSz="9101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49104" indent="-223274" defTabSz="9101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795652" indent="-223274" defTabSz="9101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AC8F918-49EB-E946-96BB-FD715C86DE4C}" type="slidenum">
              <a:rPr lang="en-US" sz="1200"/>
              <a:pPr/>
              <a:t>39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15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25639" indent="-279092" defTabSz="91015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16368" indent="-223274" defTabSz="91015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62915" indent="-223274" defTabSz="91015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09463" indent="-223274" defTabSz="91015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56010" indent="-223274" defTabSz="9101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02557" indent="-223274" defTabSz="9101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49104" indent="-223274" defTabSz="9101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795652" indent="-223274" defTabSz="9101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A4DCC59-AF10-8743-BA1F-CDFFFA965C09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compo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951163"/>
            <a:ext cx="9145588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3"/>
          <p:cNvSpPr>
            <a:spLocks/>
          </p:cNvSpPr>
          <p:nvPr/>
        </p:nvSpPr>
        <p:spPr bwMode="gray">
          <a:xfrm>
            <a:off x="342900" y="2411413"/>
            <a:ext cx="2797175" cy="4462462"/>
          </a:xfrm>
          <a:custGeom>
            <a:avLst/>
            <a:gdLst/>
            <a:ahLst/>
            <a:cxnLst>
              <a:cxn ang="0">
                <a:pos x="0" y="2811"/>
              </a:cxn>
              <a:cxn ang="0">
                <a:pos x="921" y="0"/>
              </a:cxn>
              <a:cxn ang="0">
                <a:pos x="1762" y="1"/>
              </a:cxn>
              <a:cxn ang="0">
                <a:pos x="812" y="2806"/>
              </a:cxn>
              <a:cxn ang="0">
                <a:pos x="0" y="2811"/>
              </a:cxn>
            </a:cxnLst>
            <a:rect l="0" t="0" r="r" b="b"/>
            <a:pathLst>
              <a:path w="1762" h="2811">
                <a:moveTo>
                  <a:pt x="0" y="2811"/>
                </a:moveTo>
                <a:lnTo>
                  <a:pt x="921" y="0"/>
                </a:lnTo>
                <a:lnTo>
                  <a:pt x="1762" y="1"/>
                </a:lnTo>
                <a:lnTo>
                  <a:pt x="812" y="2806"/>
                </a:lnTo>
                <a:lnTo>
                  <a:pt x="0" y="2811"/>
                </a:lnTo>
                <a:close/>
              </a:path>
            </a:pathLst>
          </a:custGeom>
          <a:solidFill>
            <a:schemeClr val="accent1">
              <a:alpha val="91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eeform 31"/>
          <p:cNvSpPr>
            <a:spLocks noChangeAspect="1"/>
          </p:cNvSpPr>
          <p:nvPr/>
        </p:nvSpPr>
        <p:spPr bwMode="gray">
          <a:xfrm>
            <a:off x="4543425" y="2925763"/>
            <a:ext cx="3382963" cy="3940175"/>
          </a:xfrm>
          <a:custGeom>
            <a:avLst/>
            <a:gdLst/>
            <a:ahLst/>
            <a:cxnLst>
              <a:cxn ang="0">
                <a:pos x="0" y="2452"/>
              </a:cxn>
              <a:cxn ang="0">
                <a:pos x="811" y="0"/>
              </a:cxn>
              <a:cxn ang="0">
                <a:pos x="2082" y="0"/>
              </a:cxn>
              <a:cxn ang="0">
                <a:pos x="1245" y="2452"/>
              </a:cxn>
              <a:cxn ang="0">
                <a:pos x="0" y="2452"/>
              </a:cxn>
            </a:cxnLst>
            <a:rect l="0" t="0" r="r" b="b"/>
            <a:pathLst>
              <a:path w="2082" h="2452">
                <a:moveTo>
                  <a:pt x="0" y="2452"/>
                </a:moveTo>
                <a:lnTo>
                  <a:pt x="811" y="0"/>
                </a:lnTo>
                <a:lnTo>
                  <a:pt x="2082" y="0"/>
                </a:lnTo>
                <a:lnTo>
                  <a:pt x="1245" y="2452"/>
                </a:lnTo>
                <a:lnTo>
                  <a:pt x="0" y="2452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365125" y="411163"/>
            <a:ext cx="6650038" cy="677862"/>
          </a:xfrm>
        </p:spPr>
        <p:txBody>
          <a:bodyPr anchor="t"/>
          <a:lstStyle>
            <a:lvl1pPr>
              <a:defRPr sz="3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7350" y="936625"/>
            <a:ext cx="6650038" cy="525463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373063" y="2325688"/>
            <a:ext cx="2438400" cy="476250"/>
          </a:xfrm>
        </p:spPr>
        <p:txBody>
          <a:bodyPr/>
          <a:lstStyle>
            <a:lvl1pPr algn="l">
              <a:defRPr sz="1100"/>
            </a:lvl1pPr>
          </a:lstStyle>
          <a:p>
            <a:fld id="{F99EBA23-F4FF-40BD-9267-37E9C19FABBF}" type="datetimeFigureOut">
              <a:rPr lang="en-US" smtClean="0"/>
              <a:t>3/14/2013</a:t>
            </a:fld>
            <a:endParaRPr lang="en-US"/>
          </a:p>
        </p:txBody>
      </p:sp>
      <p:pic>
        <p:nvPicPr>
          <p:cNvPr id="10" name="Picture 9" descr="mfe_rev_logo_300_all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6581" y="465317"/>
            <a:ext cx="1709008" cy="49386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378252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EBA23-F4FF-40BD-9267-37E9C19FABBF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BAECE-958F-4AE9-910D-9F850CB9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4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90488"/>
            <a:ext cx="2078038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90488"/>
            <a:ext cx="6084887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EBA23-F4FF-40BD-9267-37E9C19FABBF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BAECE-958F-4AE9-910D-9F850CB9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6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36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630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14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62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66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24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30" y="122912"/>
            <a:ext cx="7138987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EBA23-F4FF-40BD-9267-37E9C19FABBF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BAECE-958F-4AE9-910D-9F850CB9BCBC}" type="slidenum">
              <a:rPr lang="en-US" smtClean="0"/>
              <a:t>‹#›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811" y="473693"/>
            <a:ext cx="1737189" cy="4937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885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55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28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5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EBA23-F4FF-40BD-9267-37E9C19FABBF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BAECE-958F-4AE9-910D-9F850CB9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4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04913"/>
            <a:ext cx="4078288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688" y="1204913"/>
            <a:ext cx="4079875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EBA23-F4FF-40BD-9267-37E9C19FABBF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BAECE-958F-4AE9-910D-9F850CB9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0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EBA23-F4FF-40BD-9267-37E9C19FABBF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BAECE-958F-4AE9-910D-9F850CB9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7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EBA23-F4FF-40BD-9267-37E9C19FABBF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BAECE-958F-4AE9-910D-9F850CB9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EBA23-F4FF-40BD-9267-37E9C19FABBF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BAECE-958F-4AE9-910D-9F850CB9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7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EBA23-F4FF-40BD-9267-37E9C19FABBF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BAECE-958F-4AE9-910D-9F850CB9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39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EBA23-F4FF-40BD-9267-37E9C19FABBF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BAECE-958F-4AE9-910D-9F850CB9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3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band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ltGray">
          <a:xfrm>
            <a:off x="503238" y="90488"/>
            <a:ext cx="71389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204913"/>
            <a:ext cx="83105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2700" y="6464300"/>
            <a:ext cx="1905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99EBA23-F4FF-40BD-9267-37E9C19FABBF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3275" y="6464300"/>
            <a:ext cx="3829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46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4825" y="6464300"/>
            <a:ext cx="455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971BAECE-958F-4AE9-910D-9F850CB9BCBC}" type="slidenum">
              <a:rPr lang="en-US" smtClean="0"/>
              <a:t>‹#›</a:t>
            </a:fld>
            <a:endParaRPr lang="en-US"/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6997700" y="6500813"/>
            <a:ext cx="20145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en-US" sz="700"/>
              <a:t>Confidential McAfee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itchFamily="34" charset="-128"/>
        </a:defRPr>
      </a:lvl9pPr>
    </p:titleStyle>
    <p:bodyStyle>
      <a:lvl1pPr marL="173038" indent="-1730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383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915988" indent="-17303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312863" indent="-22542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66211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11931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57651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03371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49091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mfe_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52650" y="2760663"/>
            <a:ext cx="483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MS PGothic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MS PGothic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MS PGothic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MS PGothic" pitchFamily="34" charset="-128"/>
        </a:defRPr>
      </a:lvl9pPr>
    </p:titleStyle>
    <p:bodyStyle>
      <a:lvl1pPr marL="173038" indent="-1730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383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91440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312863" indent="-23018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6557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1129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5701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0273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4845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mcafee.com/mcafee-labs/analyzing-the-first-rop-only-sandbox-escaping-pdf-exploi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20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20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3.png"/><Relationship Id="rId5" Type="http://schemas.openxmlformats.org/officeDocument/2006/relationships/image" Target="../media/image12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Relationship Id="rId1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9.emf"/><Relationship Id="rId4" Type="http://schemas.openxmlformats.org/officeDocument/2006/relationships/package" Target="../embeddings/Microsoft_Word_Document1.docx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52" y="304800"/>
            <a:ext cx="6650038" cy="677862"/>
          </a:xfrm>
        </p:spPr>
        <p:txBody>
          <a:bodyPr/>
          <a:lstStyle/>
          <a:p>
            <a:r>
              <a:rPr lang="he-IL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סיפור של התקפה </a:t>
            </a:r>
            <a:endParaRPr lang="en-US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6650038" cy="525463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Tzachi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Zorenstein - Cyber Security Architect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Shamoon</a:t>
            </a:r>
            <a:r>
              <a:rPr lang="en-US" b="1" dirty="0"/>
              <a:t> Attacks Continue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couple of weeks later </a:t>
            </a:r>
            <a:r>
              <a:rPr lang="en-US" dirty="0" smtClean="0"/>
              <a:t>RASGAS which is a </a:t>
            </a:r>
            <a:r>
              <a:rPr lang="en-US" dirty="0"/>
              <a:t>liquefied natural gas (LNG) producing company in </a:t>
            </a:r>
            <a:r>
              <a:rPr lang="en-US" dirty="0" smtClean="0"/>
              <a:t>Qatar been attacked as well (It </a:t>
            </a:r>
            <a:r>
              <a:rPr lang="en-US" dirty="0"/>
              <a:t>is the second-biggest LNG producer in the </a:t>
            </a:r>
            <a:r>
              <a:rPr lang="en-US" dirty="0" smtClean="0"/>
              <a:t>world)</a:t>
            </a:r>
            <a:endParaRPr lang="en-US" dirty="0" smtClean="0"/>
          </a:p>
          <a:p>
            <a:r>
              <a:rPr lang="en-US" dirty="0" smtClean="0"/>
              <a:t>This time it was a new variant , </a:t>
            </a:r>
            <a:r>
              <a:rPr lang="en-US" dirty="0" smtClean="0"/>
              <a:t>that wipes </a:t>
            </a:r>
            <a:r>
              <a:rPr lang="en-US" dirty="0"/>
              <a:t>files by overwriting them using 192 KB blocks of randomly generated data, compared to the previous version that used a 192 KB blocks filled with a partial JPEG image of a burning United States </a:t>
            </a:r>
            <a:r>
              <a:rPr lang="en-US" dirty="0" smtClean="0"/>
              <a:t>flag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Shamoon</a:t>
            </a:r>
            <a:r>
              <a:rPr lang="en-US" dirty="0" smtClean="0"/>
              <a:t> Lesson </a:t>
            </a:r>
            <a:r>
              <a:rPr lang="en-US" dirty="0" smtClean="0"/>
              <a:t>Learned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Defense </a:t>
            </a:r>
            <a:r>
              <a:rPr lang="en-US" dirty="0"/>
              <a:t>Secretary Leon E. Panetta warned </a:t>
            </a:r>
            <a:r>
              <a:rPr lang="en-US" dirty="0" smtClean="0"/>
              <a:t>that </a:t>
            </a:r>
            <a:r>
              <a:rPr lang="en-US" dirty="0"/>
              <a:t>the United States was facing the possibility of a “cyber-Pearl Harbor” and was increasingly vulnerable to foreign computer hackers who could dismantle the nation’s power grid, transportation system, financial networks and </a:t>
            </a:r>
            <a:r>
              <a:rPr lang="en-US" dirty="0" smtClean="0"/>
              <a:t>government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 </a:t>
            </a:r>
            <a:r>
              <a:rPr lang="en-US" dirty="0"/>
              <a:t>O</a:t>
            </a:r>
            <a:r>
              <a:rPr lang="en-US" dirty="0" smtClean="0"/>
              <a:t>ne Time </a:t>
            </a:r>
            <a:r>
              <a:rPr lang="en-US" dirty="0"/>
              <a:t>E</a:t>
            </a:r>
            <a:r>
              <a:rPr lang="en-US" dirty="0" smtClean="0"/>
              <a:t>vent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dirty="0"/>
              <a:t>בכלל בשבועות  </a:t>
            </a:r>
            <a:r>
              <a:rPr lang="he-IL" dirty="0" smtClean="0"/>
              <a:t>האחרונים </a:t>
            </a:r>
            <a:r>
              <a:rPr lang="he-IL" dirty="0"/>
              <a:t>ישנה </a:t>
            </a:r>
            <a:r>
              <a:rPr lang="he-IL" dirty="0" smtClean="0"/>
              <a:t>עליה </a:t>
            </a:r>
            <a:r>
              <a:rPr lang="he-IL" dirty="0"/>
              <a:t>משמעותית במספר אירועי </a:t>
            </a:r>
            <a:r>
              <a:rPr lang="he-IL" dirty="0" smtClean="0"/>
              <a:t>האבטחה:</a:t>
            </a:r>
            <a:endParaRPr lang="en-US" dirty="0"/>
          </a:p>
          <a:p>
            <a:pPr marL="0" indent="0" algn="r" rtl="1">
              <a:buNone/>
            </a:pPr>
            <a:endParaRPr lang="en-US" dirty="0" smtClean="0"/>
          </a:p>
          <a:p>
            <a:pPr marL="0" indent="0" algn="r" rtl="1">
              <a:buNone/>
            </a:pPr>
            <a:r>
              <a:rPr lang="he-IL" dirty="0" smtClean="0"/>
              <a:t>10 </a:t>
            </a:r>
            <a:r>
              <a:rPr lang="he-IL" dirty="0"/>
              <a:t>ינואר : </a:t>
            </a:r>
            <a:r>
              <a:rPr lang="he-IL" dirty="0" smtClean="0"/>
              <a:t>	פירצת </a:t>
            </a:r>
            <a:r>
              <a:rPr lang="en-US" dirty="0"/>
              <a:t>Zero Day</a:t>
            </a:r>
            <a:r>
              <a:rPr lang="he-IL" dirty="0"/>
              <a:t> חדשה </a:t>
            </a:r>
            <a:r>
              <a:rPr lang="he-IL" dirty="0" smtClean="0"/>
              <a:t>ב</a:t>
            </a:r>
            <a:r>
              <a:rPr lang="en-US" dirty="0" smtClean="0"/>
              <a:t>JAVA </a:t>
            </a:r>
            <a:r>
              <a:rPr lang="he-IL" dirty="0"/>
              <a:t> שמנוצלת כנגד </a:t>
            </a:r>
            <a:endParaRPr lang="he-IL" dirty="0" smtClean="0"/>
          </a:p>
          <a:p>
            <a:pPr marL="0" indent="0" algn="r" rtl="1">
              <a:buNone/>
            </a:pPr>
            <a:r>
              <a:rPr lang="he-IL" dirty="0"/>
              <a:t>	</a:t>
            </a:r>
            <a:r>
              <a:rPr lang="he-IL" dirty="0" smtClean="0"/>
              <a:t>	מספר </a:t>
            </a:r>
            <a:r>
              <a:rPr lang="he-IL" dirty="0"/>
              <a:t>רב של תחנות </a:t>
            </a:r>
            <a:endParaRPr lang="he-IL" dirty="0" smtClean="0"/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r>
              <a:rPr lang="he-IL" dirty="0" smtClean="0"/>
              <a:t>13 </a:t>
            </a:r>
            <a:r>
              <a:rPr lang="he-IL" dirty="0"/>
              <a:t>בינואר : </a:t>
            </a:r>
            <a:r>
              <a:rPr lang="he-IL" dirty="0" smtClean="0"/>
              <a:t>	</a:t>
            </a:r>
            <a:r>
              <a:rPr lang="en-US" dirty="0" smtClean="0"/>
              <a:t>Oracle</a:t>
            </a:r>
            <a:r>
              <a:rPr lang="he-IL" dirty="0" smtClean="0"/>
              <a:t>משחררת </a:t>
            </a:r>
            <a:r>
              <a:rPr lang="he-IL" dirty="0"/>
              <a:t>תיקון חירום </a:t>
            </a:r>
            <a:endParaRPr lang="he-IL" dirty="0" smtClean="0"/>
          </a:p>
          <a:p>
            <a:pPr marL="0" indent="0" algn="r" rtl="1">
              <a:buNone/>
            </a:pPr>
            <a:endParaRPr lang="en-US" dirty="0" smtClean="0"/>
          </a:p>
          <a:p>
            <a:pPr marL="0" indent="0" algn="r" rtl="1">
              <a:buNone/>
            </a:pPr>
            <a:r>
              <a:rPr lang="he-IL" dirty="0" smtClean="0"/>
              <a:t>14 </a:t>
            </a:r>
            <a:r>
              <a:rPr lang="he-IL" dirty="0"/>
              <a:t>ינואר : </a:t>
            </a:r>
            <a:r>
              <a:rPr lang="he-IL" dirty="0" smtClean="0"/>
              <a:t>	</a:t>
            </a:r>
            <a:r>
              <a:rPr lang="en-US" dirty="0" smtClean="0"/>
              <a:t>Microsoft</a:t>
            </a:r>
            <a:r>
              <a:rPr lang="he-IL" dirty="0" smtClean="0"/>
              <a:t>משחררת </a:t>
            </a:r>
            <a:r>
              <a:rPr lang="he-IL" dirty="0"/>
              <a:t>תיקון חירום ל </a:t>
            </a:r>
            <a:r>
              <a:rPr lang="en-US" dirty="0"/>
              <a:t>IE </a:t>
            </a:r>
            <a:r>
              <a:rPr lang="he-IL" dirty="0"/>
              <a:t> לפירצת </a:t>
            </a:r>
            <a:r>
              <a:rPr lang="en-US" dirty="0"/>
              <a:t>Zero day</a:t>
            </a:r>
            <a:r>
              <a:rPr lang="he-IL" dirty="0"/>
              <a:t> </a:t>
            </a:r>
            <a:endParaRPr lang="he-IL" dirty="0" smtClean="0"/>
          </a:p>
          <a:p>
            <a:pPr marL="0" indent="0" algn="r" rtl="1">
              <a:buNone/>
            </a:pPr>
            <a:r>
              <a:rPr lang="he-IL" dirty="0"/>
              <a:t>	</a:t>
            </a:r>
            <a:r>
              <a:rPr lang="he-IL" dirty="0" smtClean="0"/>
              <a:t>	ששימשה </a:t>
            </a:r>
            <a:r>
              <a:rPr lang="he-IL" dirty="0"/>
              <a:t>להתקפות ממוקדת </a:t>
            </a:r>
            <a:endParaRPr lang="he-IL" dirty="0" smtClean="0"/>
          </a:p>
          <a:p>
            <a:pPr marL="0" indent="0" algn="r" rtl="1">
              <a:buNone/>
            </a:pPr>
            <a:endParaRPr lang="he-IL" dirty="0" smtClean="0"/>
          </a:p>
          <a:p>
            <a:pPr marL="0" indent="0" algn="r" rtl="1">
              <a:buNone/>
            </a:pPr>
            <a:r>
              <a:rPr lang="he-IL" dirty="0" smtClean="0"/>
              <a:t>16 </a:t>
            </a:r>
            <a:r>
              <a:rPr lang="he-IL" dirty="0"/>
              <a:t>ינואר : </a:t>
            </a:r>
            <a:r>
              <a:rPr lang="he-IL" dirty="0" smtClean="0"/>
              <a:t>	</a:t>
            </a:r>
            <a:r>
              <a:rPr lang="en-US" dirty="0" smtClean="0"/>
              <a:t>Oracle</a:t>
            </a:r>
            <a:r>
              <a:rPr lang="he-IL" dirty="0" smtClean="0"/>
              <a:t>משחררת </a:t>
            </a:r>
            <a:r>
              <a:rPr lang="he-IL" dirty="0"/>
              <a:t>עידכון </a:t>
            </a:r>
            <a:r>
              <a:rPr lang="he-IL" dirty="0" smtClean="0"/>
              <a:t>מסיבי </a:t>
            </a:r>
            <a:r>
              <a:rPr lang="he-IL" dirty="0"/>
              <a:t>למוצרים שלה שכולל 86 </a:t>
            </a:r>
            <a:r>
              <a:rPr lang="he-IL" dirty="0" smtClean="0"/>
              <a:t>פגיעויות</a:t>
            </a:r>
          </a:p>
          <a:p>
            <a:pPr marL="0" indent="0" algn="r" rtl="1">
              <a:buNone/>
            </a:pPr>
            <a:r>
              <a:rPr lang="he-IL" dirty="0" smtClean="0"/>
              <a:t> </a:t>
            </a:r>
            <a:endParaRPr lang="he-IL" dirty="0"/>
          </a:p>
          <a:p>
            <a:pPr marL="0" indent="0" algn="r" rtl="1">
              <a:buNone/>
            </a:pPr>
            <a:r>
              <a:rPr lang="he-IL" dirty="0" smtClean="0"/>
              <a:t>18 </a:t>
            </a:r>
            <a:r>
              <a:rPr lang="he-IL" dirty="0"/>
              <a:t>ינואר : </a:t>
            </a:r>
            <a:r>
              <a:rPr lang="he-IL" dirty="0" smtClean="0"/>
              <a:t>	מתגלה </a:t>
            </a:r>
            <a:r>
              <a:rPr lang="he-IL" dirty="0"/>
              <a:t>מבצע </a:t>
            </a:r>
            <a:r>
              <a:rPr lang="en-US" dirty="0"/>
              <a:t>Red October</a:t>
            </a:r>
            <a:r>
              <a:rPr lang="he-IL" dirty="0"/>
              <a:t> שיועד לפגוע במספר רב של </a:t>
            </a:r>
            <a:endParaRPr lang="he-IL" dirty="0" smtClean="0"/>
          </a:p>
          <a:p>
            <a:pPr marL="0" indent="0" algn="r" rtl="1">
              <a:buNone/>
            </a:pPr>
            <a:r>
              <a:rPr lang="he-IL" dirty="0"/>
              <a:t>	</a:t>
            </a:r>
            <a:r>
              <a:rPr lang="he-IL" dirty="0" smtClean="0"/>
              <a:t>	סוכניות </a:t>
            </a:r>
            <a:r>
              <a:rPr lang="he-IL" dirty="0"/>
              <a:t>ממשלתיות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3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1028343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/>
            </a:r>
            <a:br>
              <a:rPr lang="he-IL" dirty="0"/>
            </a:br>
            <a:r>
              <a:rPr lang="he-IL" dirty="0"/>
              <a:t>31 </a:t>
            </a:r>
            <a:r>
              <a:rPr lang="he-IL" dirty="0" smtClean="0"/>
              <a:t>לינואר </a:t>
            </a:r>
            <a:r>
              <a:rPr lang="he-IL" dirty="0"/>
              <a:t>: </a:t>
            </a:r>
            <a:r>
              <a:rPr lang="he-IL" dirty="0" smtClean="0"/>
              <a:t>	התקפה </a:t>
            </a:r>
            <a:r>
              <a:rPr lang="he-IL" dirty="0"/>
              <a:t>על </a:t>
            </a:r>
            <a:r>
              <a:rPr lang="en-US" dirty="0"/>
              <a:t>NY Times </a:t>
            </a:r>
            <a:r>
              <a:rPr lang="he-IL" dirty="0"/>
              <a:t> ומערכות עיתונים </a:t>
            </a:r>
            <a:r>
              <a:rPr lang="he-IL" dirty="0" smtClean="0"/>
              <a:t>נוספות</a:t>
            </a:r>
          </a:p>
          <a:p>
            <a:pPr algn="r" rtl="1"/>
            <a:r>
              <a:rPr lang="he-IL" dirty="0"/>
              <a:t/>
            </a:r>
            <a:br>
              <a:rPr lang="he-IL" dirty="0"/>
            </a:br>
            <a:r>
              <a:rPr lang="he-IL" dirty="0"/>
              <a:t>1 </a:t>
            </a:r>
            <a:r>
              <a:rPr lang="he-IL" dirty="0" smtClean="0"/>
              <a:t>לפברואר </a:t>
            </a:r>
            <a:r>
              <a:rPr lang="he-IL" dirty="0"/>
              <a:t>: </a:t>
            </a:r>
            <a:r>
              <a:rPr lang="he-IL" dirty="0" smtClean="0"/>
              <a:t>	</a:t>
            </a:r>
            <a:r>
              <a:rPr lang="en-US" dirty="0" smtClean="0"/>
              <a:t>Oracle</a:t>
            </a:r>
            <a:r>
              <a:rPr lang="he-IL" dirty="0" smtClean="0"/>
              <a:t>מודיעה </a:t>
            </a:r>
            <a:r>
              <a:rPr lang="he-IL" dirty="0"/>
              <a:t>על עוד מקבץ תיקונים ומשחררת עוד תיקון </a:t>
            </a:r>
            <a:endParaRPr lang="he-IL" dirty="0" smtClean="0"/>
          </a:p>
          <a:p>
            <a:pPr algn="r" rtl="1"/>
            <a:r>
              <a:rPr lang="he-IL" dirty="0"/>
              <a:t>	</a:t>
            </a:r>
            <a:r>
              <a:rPr lang="he-IL" dirty="0" smtClean="0"/>
              <a:t>	ל- 50 </a:t>
            </a:r>
            <a:r>
              <a:rPr lang="he-IL" dirty="0"/>
              <a:t>פגיעויות </a:t>
            </a:r>
            <a:r>
              <a:rPr lang="he-IL" dirty="0" smtClean="0"/>
              <a:t>נוספות</a:t>
            </a:r>
          </a:p>
          <a:p>
            <a:pPr algn="r" rtl="1"/>
            <a:r>
              <a:rPr lang="he-IL" dirty="0"/>
              <a:t/>
            </a:r>
            <a:br>
              <a:rPr lang="he-IL" dirty="0"/>
            </a:br>
            <a:r>
              <a:rPr lang="he-IL" dirty="0"/>
              <a:t>2 </a:t>
            </a:r>
            <a:r>
              <a:rPr lang="he-IL" dirty="0" smtClean="0"/>
              <a:t>לפברואר :	</a:t>
            </a:r>
            <a:r>
              <a:rPr lang="en-US" dirty="0" smtClean="0"/>
              <a:t>Twitter</a:t>
            </a:r>
            <a:r>
              <a:rPr lang="he-IL" dirty="0" smtClean="0"/>
              <a:t> </a:t>
            </a:r>
            <a:r>
              <a:rPr lang="he-IL" dirty="0"/>
              <a:t>מודיעה על פירצה אליה שסיכנה כ 250,000 </a:t>
            </a:r>
            <a:r>
              <a:rPr lang="he-IL" dirty="0" smtClean="0"/>
              <a:t>חשבונות</a:t>
            </a:r>
          </a:p>
          <a:p>
            <a:pPr algn="r" rtl="1"/>
            <a:endParaRPr lang="en-US" dirty="0"/>
          </a:p>
          <a:p>
            <a:pPr algn="r" rtl="1"/>
            <a:r>
              <a:rPr lang="he-IL" dirty="0"/>
              <a:t>7 </a:t>
            </a:r>
            <a:r>
              <a:rPr lang="he-IL" dirty="0" smtClean="0"/>
              <a:t>לפברואר :	</a:t>
            </a:r>
            <a:r>
              <a:rPr lang="en-US" dirty="0" smtClean="0"/>
              <a:t>Adobe </a:t>
            </a:r>
            <a:r>
              <a:rPr lang="he-IL" dirty="0"/>
              <a:t>  משחררת תיקון חירום כנגד פירצות </a:t>
            </a:r>
            <a:r>
              <a:rPr lang="en-US" dirty="0"/>
              <a:t>Zero Day </a:t>
            </a:r>
            <a:r>
              <a:rPr lang="he-IL" dirty="0"/>
              <a:t> שהתגלו </a:t>
            </a:r>
            <a:r>
              <a:rPr lang="he-IL" dirty="0" smtClean="0"/>
              <a:t>		בהתקפות </a:t>
            </a:r>
            <a:r>
              <a:rPr lang="he-IL" dirty="0"/>
              <a:t>על </a:t>
            </a:r>
            <a:r>
              <a:rPr lang="he-IL" dirty="0" smtClean="0"/>
              <a:t>לקוחות</a:t>
            </a:r>
          </a:p>
          <a:p>
            <a:pPr algn="r" rtl="1"/>
            <a:endParaRPr lang="en-US" dirty="0"/>
          </a:p>
          <a:p>
            <a:pPr algn="r" rtl="1"/>
            <a:r>
              <a:rPr lang="he-IL" dirty="0"/>
              <a:t>12 </a:t>
            </a:r>
            <a:r>
              <a:rPr lang="he-IL" dirty="0" smtClean="0"/>
              <a:t>לפברואר </a:t>
            </a:r>
            <a:r>
              <a:rPr lang="he-IL" dirty="0"/>
              <a:t>: </a:t>
            </a:r>
            <a:r>
              <a:rPr lang="he-IL" dirty="0" smtClean="0"/>
              <a:t>	</a:t>
            </a:r>
            <a:r>
              <a:rPr lang="en-US" dirty="0" smtClean="0"/>
              <a:t>Adobe</a:t>
            </a:r>
            <a:r>
              <a:rPr lang="he-IL" dirty="0"/>
              <a:t> משחררת תיקון כנגד 17 פגיעויות נוספות </a:t>
            </a:r>
            <a:endParaRPr lang="he-IL" dirty="0" smtClean="0"/>
          </a:p>
          <a:p>
            <a:pPr algn="r" rtl="1"/>
            <a:r>
              <a:rPr lang="he-IL" dirty="0"/>
              <a:t>	</a:t>
            </a:r>
            <a:r>
              <a:rPr lang="he-IL" dirty="0" smtClean="0"/>
              <a:t>	ועוד </a:t>
            </a:r>
            <a:r>
              <a:rPr lang="he-IL" dirty="0"/>
              <a:t>2 ב </a:t>
            </a:r>
            <a:r>
              <a:rPr lang="en-US" dirty="0"/>
              <a:t>Shockwave Player</a:t>
            </a:r>
            <a:r>
              <a:rPr lang="he-IL" dirty="0"/>
              <a:t> </a:t>
            </a:r>
          </a:p>
          <a:p>
            <a:pPr algn="r" rtl="1"/>
            <a:r>
              <a:rPr lang="he-IL" dirty="0"/>
              <a:t/>
            </a:r>
            <a:br>
              <a:rPr lang="he-IL" dirty="0"/>
            </a:br>
            <a:r>
              <a:rPr lang="he-IL" dirty="0"/>
              <a:t>12 </a:t>
            </a:r>
            <a:r>
              <a:rPr lang="he-IL" dirty="0" smtClean="0"/>
              <a:t>לפברואר :	</a:t>
            </a:r>
            <a:r>
              <a:rPr lang="en-US" dirty="0" smtClean="0"/>
              <a:t>Microsoft</a:t>
            </a:r>
            <a:r>
              <a:rPr lang="he-IL" dirty="0" smtClean="0"/>
              <a:t> </a:t>
            </a:r>
            <a:r>
              <a:rPr lang="he-IL" dirty="0"/>
              <a:t>משחררת עידכון מסיבי כנגד 57 </a:t>
            </a:r>
            <a:r>
              <a:rPr lang="he-IL" dirty="0" smtClean="0"/>
              <a:t>פגיעויות</a:t>
            </a:r>
          </a:p>
          <a:p>
            <a:pPr algn="r" rtl="1"/>
            <a:r>
              <a:rPr lang="he-IL" dirty="0"/>
              <a:t/>
            </a:r>
            <a:br>
              <a:rPr lang="he-IL" dirty="0"/>
            </a:br>
            <a:r>
              <a:rPr lang="he-IL" dirty="0"/>
              <a:t>13 </a:t>
            </a:r>
            <a:r>
              <a:rPr lang="he-IL" dirty="0" smtClean="0"/>
              <a:t>לפברואר </a:t>
            </a:r>
            <a:r>
              <a:rPr lang="he-IL" dirty="0"/>
              <a:t>: </a:t>
            </a:r>
            <a:r>
              <a:rPr lang="he-IL" dirty="0" smtClean="0"/>
              <a:t>	פירצת</a:t>
            </a:r>
            <a:r>
              <a:rPr lang="en-US" dirty="0" smtClean="0"/>
              <a:t>Zero </a:t>
            </a:r>
            <a:r>
              <a:rPr lang="en-US" dirty="0"/>
              <a:t>Day </a:t>
            </a:r>
            <a:r>
              <a:rPr lang="he-IL" dirty="0"/>
              <a:t> </a:t>
            </a:r>
            <a:r>
              <a:rPr lang="he-IL" dirty="0" smtClean="0"/>
              <a:t>כנגד </a:t>
            </a:r>
            <a:r>
              <a:rPr lang="en-US" dirty="0"/>
              <a:t>Adobe </a:t>
            </a:r>
            <a:r>
              <a:rPr lang="en-US" dirty="0" smtClean="0"/>
              <a:t>Acrobat</a:t>
            </a:r>
            <a:r>
              <a:rPr lang="he-IL" dirty="0" smtClean="0"/>
              <a:t>חדשה </a:t>
            </a:r>
            <a:r>
              <a:rPr lang="he-IL" dirty="0"/>
              <a:t>מתגלת אצל </a:t>
            </a:r>
            <a:endParaRPr lang="he-IL" dirty="0" smtClean="0"/>
          </a:p>
          <a:p>
            <a:pPr algn="r" rtl="1"/>
            <a:r>
              <a:rPr lang="he-IL" dirty="0"/>
              <a:t>	</a:t>
            </a:r>
            <a:r>
              <a:rPr lang="he-IL" dirty="0" smtClean="0"/>
              <a:t>	</a:t>
            </a:r>
            <a:r>
              <a:rPr lang="en-US" dirty="0" smtClean="0"/>
              <a:t> </a:t>
            </a:r>
            <a:r>
              <a:rPr lang="he-IL" dirty="0" smtClean="0"/>
              <a:t>לקוחות </a:t>
            </a:r>
            <a:r>
              <a:rPr lang="he-IL" dirty="0"/>
              <a:t> המכילה </a:t>
            </a:r>
            <a:r>
              <a:rPr lang="he-IL" dirty="0" smtClean="0"/>
              <a:t>אלמנטים </a:t>
            </a:r>
            <a:r>
              <a:rPr lang="he-IL" dirty="0"/>
              <a:t>שלא נראו בעבר </a:t>
            </a:r>
            <a:r>
              <a:rPr lang="he-IL" dirty="0" smtClean="0"/>
              <a:t>(</a:t>
            </a:r>
            <a:r>
              <a:rPr lang="he-IL" u="sng" dirty="0" smtClean="0">
                <a:hlinkClick r:id="rId2"/>
              </a:rPr>
              <a:t>קישור</a:t>
            </a:r>
            <a:r>
              <a:rPr lang="he-IL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27</a:t>
            </a:r>
            <a:r>
              <a:rPr lang="he-IL" dirty="0" smtClean="0"/>
              <a:t> </a:t>
            </a:r>
            <a:r>
              <a:rPr lang="he-IL" dirty="0"/>
              <a:t>לפברואר :	</a:t>
            </a:r>
            <a:r>
              <a:rPr lang="en-US" dirty="0"/>
              <a:t> Adobe </a:t>
            </a:r>
            <a:r>
              <a:rPr lang="he-IL" dirty="0"/>
              <a:t> </a:t>
            </a:r>
            <a:r>
              <a:rPr lang="he-IL" dirty="0" smtClean="0"/>
              <a:t>משחררת </a:t>
            </a:r>
            <a:r>
              <a:rPr lang="he-IL" dirty="0"/>
              <a:t>תיקון חירום </a:t>
            </a:r>
          </a:p>
          <a:p>
            <a:pPr marL="0" indent="0" algn="r" rtl="1">
              <a:buNone/>
            </a:pPr>
            <a:endParaRPr lang="en-US" dirty="0" smtClean="0"/>
          </a:p>
          <a:p>
            <a:pPr algn="r" rtl="1"/>
            <a:r>
              <a:rPr lang="en-US" dirty="0" smtClean="0"/>
              <a:t>5</a:t>
            </a:r>
            <a:r>
              <a:rPr lang="he-IL" dirty="0" smtClean="0"/>
              <a:t> למרץ : 	</a:t>
            </a:r>
            <a:r>
              <a:rPr lang="en-US" dirty="0" smtClean="0"/>
              <a:t>Oracle</a:t>
            </a:r>
            <a:r>
              <a:rPr lang="he-IL" dirty="0" smtClean="0"/>
              <a:t> משחררת </a:t>
            </a:r>
            <a:r>
              <a:rPr lang="he-IL" dirty="0"/>
              <a:t>תיקון חירום </a:t>
            </a:r>
            <a:r>
              <a:rPr lang="he-IL" dirty="0" smtClean="0"/>
              <a:t> ל-</a:t>
            </a:r>
            <a:r>
              <a:rPr lang="en-US" dirty="0" smtClean="0"/>
              <a:t>Java</a:t>
            </a:r>
            <a:r>
              <a:rPr lang="he-IL" dirty="0" smtClean="0"/>
              <a:t>	</a:t>
            </a:r>
          </a:p>
          <a:p>
            <a:pPr marL="0" indent="0" algn="r" rtl="1">
              <a:buNone/>
            </a:pPr>
            <a:r>
              <a:rPr lang="he-IL" dirty="0"/>
              <a:t>	</a:t>
            </a:r>
            <a:r>
              <a:rPr lang="he-IL" dirty="0" smtClean="0"/>
              <a:t>	(התקפות על </a:t>
            </a:r>
            <a:r>
              <a:rPr lang="en-US" dirty="0" smtClean="0"/>
              <a:t>Facebook</a:t>
            </a:r>
            <a:r>
              <a:rPr lang="he-IL" dirty="0" smtClean="0"/>
              <a:t>, </a:t>
            </a:r>
            <a:r>
              <a:rPr lang="en-US" dirty="0" smtClean="0"/>
              <a:t>Apple</a:t>
            </a:r>
            <a:r>
              <a:rPr lang="he-IL" dirty="0" smtClean="0"/>
              <a:t> ועוד)</a:t>
            </a:r>
          </a:p>
          <a:p>
            <a:pPr marL="0" indent="0" algn="r" rtl="1">
              <a:buNone/>
            </a:pPr>
            <a:endParaRPr lang="he-IL" dirty="0" smtClean="0"/>
          </a:p>
          <a:p>
            <a:pPr marL="0" indent="0" algn="r" rtl="1">
              <a:buNone/>
            </a:pPr>
            <a:r>
              <a:rPr lang="he-IL" dirty="0" smtClean="0"/>
              <a:t>לאחרונה, ארגון </a:t>
            </a:r>
            <a:r>
              <a:rPr lang="en-US" dirty="0" err="1"/>
              <a:t>Mitre</a:t>
            </a:r>
            <a:r>
              <a:rPr lang="he-IL" dirty="0"/>
              <a:t> </a:t>
            </a:r>
            <a:r>
              <a:rPr lang="he-IL" dirty="0" smtClean="0"/>
              <a:t>(האירגון </a:t>
            </a:r>
            <a:r>
              <a:rPr lang="he-IL" dirty="0"/>
              <a:t>שאחראי על </a:t>
            </a:r>
            <a:r>
              <a:rPr lang="he-IL" dirty="0" smtClean="0"/>
              <a:t>מירשם</a:t>
            </a:r>
            <a:r>
              <a:rPr lang="en-US" dirty="0" smtClean="0"/>
              <a:t>CVE </a:t>
            </a:r>
            <a:r>
              <a:rPr lang="he-IL" dirty="0"/>
              <a:t> שהינו הכלי הסטנדרטי לרישום פגיעויות ) </a:t>
            </a:r>
            <a:r>
              <a:rPr lang="he-IL" dirty="0" smtClean="0"/>
              <a:t>הודיע </a:t>
            </a:r>
            <a:r>
              <a:rPr lang="he-IL" dirty="0"/>
              <a:t>שפורמט </a:t>
            </a:r>
            <a:r>
              <a:rPr lang="he-IL" dirty="0" smtClean="0"/>
              <a:t>ה</a:t>
            </a:r>
            <a:r>
              <a:rPr lang="en-US" dirty="0" smtClean="0"/>
              <a:t>CVE</a:t>
            </a:r>
            <a:r>
              <a:rPr lang="en-US" dirty="0"/>
              <a:t> </a:t>
            </a:r>
            <a:r>
              <a:rPr lang="he-IL" dirty="0"/>
              <a:t> יעבור </a:t>
            </a:r>
            <a:r>
              <a:rPr lang="he-IL" dirty="0" smtClean="0"/>
              <a:t>הרחבה </a:t>
            </a:r>
            <a:r>
              <a:rPr lang="he-IL" dirty="0"/>
              <a:t>מכיוון שהיום הוא תומך </a:t>
            </a:r>
            <a:r>
              <a:rPr lang="he-IL" b="1" dirty="0"/>
              <a:t>רק</a:t>
            </a:r>
            <a:r>
              <a:rPr lang="he-IL" dirty="0"/>
              <a:t> ב 9999 פגיעויות בשנה (ב 2012 </a:t>
            </a:r>
            <a:r>
              <a:rPr lang="he-IL" dirty="0" smtClean="0"/>
              <a:t>ראינו </a:t>
            </a:r>
            <a:r>
              <a:rPr lang="he-IL" dirty="0"/>
              <a:t>5,289 </a:t>
            </a:r>
            <a:r>
              <a:rPr lang="he-IL" dirty="0" smtClean="0"/>
              <a:t>פגיעויות), </a:t>
            </a:r>
            <a:r>
              <a:rPr lang="en-US" dirty="0" err="1"/>
              <a:t>Mitre</a:t>
            </a:r>
            <a:r>
              <a:rPr lang="he-IL" dirty="0"/>
              <a:t> </a:t>
            </a:r>
            <a:r>
              <a:rPr lang="he-IL" dirty="0" smtClean="0"/>
              <a:t>סבורים </a:t>
            </a:r>
            <a:r>
              <a:rPr lang="he-IL" dirty="0"/>
              <a:t>שהם יחרוג מהמכסה </a:t>
            </a:r>
            <a:r>
              <a:rPr lang="he-IL" dirty="0" smtClean="0"/>
              <a:t>הקיימת </a:t>
            </a:r>
            <a:r>
              <a:rPr lang="he-IL" dirty="0"/>
              <a:t>בעתיד הקרוב</a:t>
            </a:r>
            <a:r>
              <a:rPr lang="he-IL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2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dirty="0" smtClean="0"/>
              <a:t>גם הפוגענים נהיו יותר "מגניבים " :</a:t>
            </a:r>
            <a:endParaRPr lang="he-IL" dirty="0"/>
          </a:p>
          <a:p>
            <a:pPr algn="r" rtl="1"/>
            <a:endParaRPr lang="he-IL" dirty="0" smtClean="0"/>
          </a:p>
          <a:p>
            <a:pPr algn="r" rtl="1"/>
            <a:r>
              <a:rPr lang="he-IL" dirty="0"/>
              <a:t>קוד התקיפה נכתב עם </a:t>
            </a:r>
            <a:r>
              <a:rPr lang="en-US" dirty="0"/>
              <a:t>ROP</a:t>
            </a:r>
            <a:r>
              <a:rPr lang="he-IL" dirty="0"/>
              <a:t> לעקוף את ההגנות של מערכת ההפעלה , יש שימוש בפגיעות </a:t>
            </a:r>
            <a:r>
              <a:rPr lang="he-IL" b="1" dirty="0"/>
              <a:t>שנייה</a:t>
            </a:r>
            <a:r>
              <a:rPr lang="he-IL" dirty="0"/>
              <a:t> על מנת להיתחמק מהסביבה המאובטחת </a:t>
            </a:r>
            <a:r>
              <a:rPr lang="he-IL" dirty="0" smtClean="0"/>
              <a:t>(</a:t>
            </a:r>
            <a:r>
              <a:rPr lang="en-US" dirty="0" smtClean="0"/>
              <a:t>Sandbox </a:t>
            </a:r>
            <a:r>
              <a:rPr lang="he-IL" dirty="0"/>
              <a:t> ) של </a:t>
            </a:r>
            <a:r>
              <a:rPr lang="en-US" dirty="0" smtClean="0"/>
              <a:t>Adobe</a:t>
            </a:r>
            <a:r>
              <a:rPr lang="he-IL" dirty="0"/>
              <a:t> , ישנו שימוש רב בטכניקות שמונעות ניתוח של הקוד כגון </a:t>
            </a:r>
            <a:r>
              <a:rPr lang="en-US" dirty="0" smtClean="0"/>
              <a:t> </a:t>
            </a:r>
            <a:r>
              <a:rPr lang="he-IL" dirty="0" smtClean="0"/>
              <a:t> </a:t>
            </a:r>
            <a:r>
              <a:rPr lang="en-US" dirty="0" smtClean="0"/>
              <a:t>  </a:t>
            </a:r>
            <a:r>
              <a:rPr lang="en-US" b="1" dirty="0" smtClean="0"/>
              <a:t>TLS callback</a:t>
            </a:r>
            <a:r>
              <a:rPr lang="he-IL" dirty="0"/>
              <a:t>(טכניקה היכולה לשמש להריץ קוד על המחשב של חוקר הוירוס  </a:t>
            </a:r>
            <a:r>
              <a:rPr lang="he-IL" dirty="0" smtClean="0">
                <a:sym typeface="Wingdings" pitchFamily="2" charset="2"/>
              </a:rPr>
              <a:t></a:t>
            </a:r>
            <a:r>
              <a:rPr lang="he-IL" dirty="0" smtClean="0"/>
              <a:t> </a:t>
            </a:r>
            <a:r>
              <a:rPr lang="he-IL" dirty="0"/>
              <a:t>) כתיבת 200 רשומות מזויפות ב </a:t>
            </a:r>
            <a:r>
              <a:rPr lang="en-US" dirty="0"/>
              <a:t> Export Table </a:t>
            </a:r>
            <a:r>
              <a:rPr lang="he-IL" dirty="0"/>
              <a:t> ועוד </a:t>
            </a:r>
            <a:endParaRPr lang="en-US" dirty="0"/>
          </a:p>
          <a:p>
            <a:pPr marL="0" indent="0" rtl="1">
              <a:buNone/>
            </a:pPr>
            <a:r>
              <a:rPr lang="he-IL" dirty="0"/>
              <a:t> </a:t>
            </a:r>
            <a:endParaRPr lang="en-US" dirty="0"/>
          </a:p>
          <a:p>
            <a:pPr algn="r" rtl="1"/>
            <a:r>
              <a:rPr lang="he-IL" dirty="0"/>
              <a:t>שימוש בציוצים של חשבונות נבחרים </a:t>
            </a:r>
            <a:r>
              <a:rPr lang="he-IL" dirty="0" smtClean="0"/>
              <a:t>ב-</a:t>
            </a:r>
            <a:r>
              <a:rPr lang="en-US" dirty="0" smtClean="0"/>
              <a:t>Twitter </a:t>
            </a:r>
            <a:r>
              <a:rPr lang="he-IL" dirty="0" smtClean="0"/>
              <a:t>. הפוגען </a:t>
            </a:r>
            <a:r>
              <a:rPr lang="he-IL" dirty="0"/>
              <a:t>מחפש ציוצים שמכילים את הקוד </a:t>
            </a:r>
            <a:r>
              <a:rPr lang="en-US" dirty="0" smtClean="0"/>
              <a:t>Uri</a:t>
            </a:r>
            <a:r>
              <a:rPr lang="en-US" dirty="0"/>
              <a:t>! </a:t>
            </a:r>
            <a:r>
              <a:rPr lang="he-IL" dirty="0" smtClean="0"/>
              <a:t> ודרכם </a:t>
            </a:r>
            <a:r>
              <a:rPr lang="he-IL" dirty="0"/>
              <a:t>ייגש לשרתים רלוונטים</a:t>
            </a:r>
            <a:r>
              <a:rPr lang="ar-SA" dirty="0"/>
              <a:t>. </a:t>
            </a:r>
            <a:r>
              <a:rPr lang="he-IL" dirty="0" smtClean="0"/>
              <a:t>יתרה </a:t>
            </a:r>
            <a:r>
              <a:rPr lang="he-IL" dirty="0"/>
              <a:t>על כך התוקף יישם מנגנון נוסף במידה ש</a:t>
            </a:r>
            <a:r>
              <a:rPr lang="en-US" dirty="0"/>
              <a:t>Twitter </a:t>
            </a:r>
            <a:r>
              <a:rPr lang="ar-SA" dirty="0"/>
              <a:t> </a:t>
            </a:r>
            <a:r>
              <a:rPr lang="he-IL" dirty="0"/>
              <a:t>לא יהיה זמין , הפוגען יבצע חיפוש של מחרוזת תווים  ייעודית  בגוגל  ובמידה ויהיה תוצאות יתחבר אליהם השרת שמחזיר תוצאה הוא שרת השליטה החדש </a:t>
            </a:r>
            <a:r>
              <a:rPr lang="ar-SA" dirty="0"/>
              <a:t>( </a:t>
            </a:r>
            <a:r>
              <a:rPr lang="he-IL" dirty="0"/>
              <a:t>עכשיו אני מניח שתוקפים צריכים ללמוד קידום אתרים באינטרנט </a:t>
            </a:r>
            <a:r>
              <a:rPr lang="he-IL" dirty="0" smtClean="0"/>
              <a:t>כיכולת </a:t>
            </a:r>
            <a:r>
              <a:rPr lang="he-IL" dirty="0"/>
              <a:t>נדרשת נוספת </a:t>
            </a:r>
            <a:r>
              <a:rPr lang="he-IL" dirty="0" smtClean="0">
                <a:sym typeface="Wingdings" pitchFamily="2" charset="2"/>
              </a:rPr>
              <a:t></a:t>
            </a:r>
            <a:r>
              <a:rPr lang="ar-SA" dirty="0" smtClean="0"/>
              <a:t> </a:t>
            </a:r>
            <a:r>
              <a:rPr lang="ar-SA" dirty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Threat Attack Steps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337912" y="1155032"/>
          <a:ext cx="7372951" cy="5428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8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-9480" y="271440"/>
            <a:ext cx="901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sz="3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050" name="AutoShape 2" descr="data:image/jpg;base64,/9j/4AAQSkZJRgABAQAAAQABAAD/2wCEAAkGBg8MDA4NDQ0QDA8OEA8PDQ0NEBANDgwNFBEVFBUQEhIXHCcfGBkjGRISHzsgIycpLCwsFR4xNTAqNSYrLCkBCQoKDgwOGg8PGDUcHB4qKzApKSkpNSkpLywpKSosKSkpKSwpKS8pLCkpKSkpLCkpKSwpKSopKSkpKS0qKSkpLv/AABEIAOEA4QMBIgACEQEDEQH/xAAcAAABBQEBAQAAAAAAAAAAAAAAAQIFBgcEAwj/xABLEAACAQIBAhAKCQIGAgMAAAAAAQIDEQQFUgYSFBYhMTJRYXFykZKhsdEHEyIzNUFzssHCFSM0QlNidIGT0uEXJCWCg6JU8ENEY//EABoBAAIDAQEAAAAAAAAAAAAAAAAEAQMFAgb/xAAtEQABAwEGBQMFAQEAAAAAAAAAAQIDEQQTITEycRJBUVKBFEJhBTORscEiI//aAAwDAQACEQMRAD8A3EAAAARs4MsZbp4OGmn5Upbimt1LuXCUfKGWsRjZWlJ6X1UobEEuHf42XxQOkxyQrfIjS64nRHhaTtKtGTXqp3qP/qcb0aYXeqP/AGLvKnSyW/vytwR2es91k6mt98b7hn08SZrUpvXqWXXrht6r0F3hr1w29V6C7yt6gp5vXLvDUFPN65d5NzF8hePLJr1w29V6C7w164beq9Bd5W9QU83rl3hqCnm9cu8LmL5C8eWTXrht6r0F3hr1w29V6C7yt6gp5vXLvDUFPN65d4XMXyF48smvXDb1XoLvDXrht6r0F3lb1BTzeuXeGoKeb1y7wuYvkLx5ZNeuG3qvQXeGvXDb1XoLvK3qCnm9cu8NQU83rl3hcxfIXjyya9cNvVegu8NeuG3qvQXeVvUFPN65d4agp5vXLvC5i+QvHlk164beq9Bd4a9cNvVegu8reoKeb1y7w1BTzeuXeFzF8hePLJr1w29V6C7w164beq9Bd5W9QU83rl3hqCnm9cu8LmL5C8eWVaNML/8AouFwXwZ3YXL+GrO0K0bvajK8G+JStcpUsm03taZcTOetkyS3D03A9hkenjXJaBevQ00DOsmaIq+DlpbucFt0ql9hfle3Hs4C85MyrTxdPxlJ8EovdQlvNC0sDo8c0LmSI47AACgsAAAAA5MqZRjhaM6s/urYj65Se1FHWUTRvlJzrxoJ+TTWmkt+cu5e8y2GO8eiHD3cLakRWr1MZXc5u8pbLf3YR3lwIkqFGNNWiuN+tvfZ44Gh4uCuvKlsy+CPLKGO0nkR3T23mrvNNcV4UyFEwxU98Rjo09jdSzV6uPeOCplSo9q0VwK752cVwuWIxEOFcp0PG1M+XOGrKmfLnZz3C51RCKnRqypny52GrKmfLnZz3C4UQKnRqypny52GrKmfLnZz3C4UQKnRqypny52GrKmfLnZz3C4UQKnRqypny52GrKmfLnZz3C4UQKnRqypny52GrKmfLnZz3C4UQKnRqypny52GrKmfLnZz3C4UQKnRqypny52CxtTPlz3Oe4XCiBU7qeVJrdWkuZ86JDD4yNTadnmvb/uQNwjNp3Ts1tNeo5ViKdI5SexOGjUWzsP1S9a/scOT8fUwNdTjtrYnD1VIbz7zowON8YrPdLb4VvjMp0NNHTrbjt8krTtdkdL1Q0XB4uNelCrB3jNJrufCexTdAmUnephpPY85Dg9Ul7r5y5GXKzgcrRxjuJKgAAVnQypK0WzMMZPx2OqN7N6sujF27ImmYp+Q+Iy+js4yfLqvrY5ZM3L8FE3IlKtXSRcn6lcgJ1HJuT2W3dknlWpalbfkl8fgQ9x+NMKiz1H3C4y4XLDgfcLjLhcAH3C4y4XAB9wuMuFwAfcLjLhcAH3C4y4sU20km22kktltvaSQEj43bSSbb2ElstveSLBk/QTiayUqjjh4v1T8qduStr92ixaGdDEcJBVaqUq8lsvbVFP7seHfZYDPltS1oz8jLIebisUNANCPnKtWo+DSwXNZvrOynoOwUf8A4nLlVKnwZNgKrNIvuLkjanIiVoUwX/jx6U38RHoUwT/+uv2lUXxJcCLx/cv5J4G9CnaKtD+Gw2FdWjTcJKcFfTzkrN7Ow2U25oWjr7A/aU+0zq5pWVyuZVVriKTIiOwPajWcJKS9T51vE/dSjvqS50ytXJzJ1S9GPBdczLJE5nLDz0N1nSx9Jb8pQf7prtsabF7BluTdjKFP2z+JqFLcoRtepNhiDJR4AAmXnji9w+Iy3Dv/ADlTl1u1mpYvcPiMrw7/AM7U5dbtY7ZPdsUTcj3yw/q48r4Mibkpll/Vx5XwZEXNCPIVdmPuFxlwudnI+4XGXC4APuFxlxbgA64XG3C4AOuFxtwuADrlq0B5JVWtLEzV40bKF9p1Wtv9l7yKnc1LQjg/E5Po7FnUTqy4XPZX/XSr9ha1P4Wbl0LauJkAAyB0AAAAAIbKWizCYWThOo5zWxKFJadxe83tJ8FzifhBwmbW6Ef6i1IXqlUQ4V7U5npo89Hv2lPtM4uWvRPouoYzCujSjVUnOErzjFRsns7UmVG5pWZqtZRU5isqorsB9yayU/qVypEFcm8kv6lcqRbJkcNzPPJz/wBRp+2fxNSo7lGV5Of+pU/bP4mqUdyjPtepNhmHJdx4AAmXnji9w+IynDv/ADtTl1u1mrYvcMxPCZUmspVoySklVxCXqaSnIdsnu2KJuRN5af1ceV8GQ+mO3LOUIeLhd6Xy/XtbT9aI6FVS2YtS4nc0I8hV2Z6aYLjbhc7OR9wuNC4AOFG3AkB1wuNuFwAdcUZcUAFe0bPgqeko04LajCEV+0UjFmza6DvCD/LHsM+25N8jNn5noAAZw0BB6MMrSwmDk4PS1KjVODW3G6bclxJP92icKV4SpeRhV6nKq/3Sj3sugajpERTiRaNVSj3AaFzbM8W4XG3C4ALcnMkv6lcqRX6lWMd1JR43YlclZQh4haW8vKltbC6yqTI7bmemTX/qVP2z+Jq9HcoxTJGUpzyzRhZRi8Q0/W2vK9ZtdHcoz7XqTYZhyXceAAJl544vcMweh6Ur+1xPvyN4xe4Zg9D0pX9riffkPWT3bFE3I9tEfmocv5WV+Ltsp2e+tgsGiPzUOX8rIA0Y9Iq7M6KePqx++3yvK7TphliX3oJ8TaI8UsocktDK0HtqUeZntDH0399Ljuu0gxbE0AsEa0XtST4mmPK5YcpNbTa4nYOEgsNxbkCsRNbU5dJjljKme+phwganoT0L4XF4ONatCUpudRNqc4qylZbCZM6xMD+FP+Wp3nJ4MqjnkqDk7vxtbZ/3lrMWaV6SORHcx5jGq1MCv6xMD+FP+Wp3k/GNkktpJJcQoFDnudqWpajUTJAAAOCQI/K2QqGN0nj4uXi9NpbSlC2mtfafAiQAlFVq1QhURcFK/rEwP4U/5aneJrEwP4U/5aneWECy+k7l/JzwN6GeaPND2HyfgPH4eDjU8bTheU5zWlle+w3wGZ1MbUltza4F5PYa74VvRX/PR+Yxw1bIqujquOIpMiI7AR8JZMgr/LLlT7SuFkyD9nXKn2l0uRw3M58g+m6P6l/MbtR3KMKyF6bo/qX8xutHcozLZqTYagyUeAAJF544vcMwih6Ur+1xPvyN3xe4ZhOH9J1/a4n35D1j92xRNyPXRH5qHL+VkAWDRH5qHL+VkAaUekVdmAoClpyIKApJAWAWwWJALBYWwtiSDYvBf6Jh7Wv75bTN9A2jPBYHJ8aGIqyhUVSrJpU6k1aUrrZSsWD/ABKyb+PP+Gt/SYU0MiyOVGrn0H2PajUxLQBVv8Ssmfjz/hrf0lnhNSSktppNcTF3RuZqShYjkXJRwABwdAAEXlvRJhsnKm8VNw8bptJpYTnfS2vuU7bpEtarloiVIVUTFSUAq3+JeTPx5/w1v6Q/xLyZ+PP+Gt/SW3Enav4ObxvU5/Cr6K/56PzGOmj6PdGWCx+A8Rh6sp1PG05WdOpBaVXvstW9ZnJq2Ritjo5KYikyorsBpZMhfZ1yp9pXCyZC+zrlT7S6XI4Zmc+QvTVH9S/mN0o7lGGZC9NUf1L+Y3OjuUZlt1JsNQZLuPAAES88cXuGYTQ9J1/a4n35G7YvcMwrD+k6/tcT78h+x+7YXm5Htoi81Dl/KyALBoi81Dl/KyANKLSLOzAUBS44EFFsKkSQJYWwoAABYULEkCCi2AkBr2nxM+icJ5qnyI+6j54ltPiZ9D4TzVPkR91GX9Ryb5/g3ZuZ6gAGSNgZ14YNzguPEdlM0Uzrwv7nBcdfspjVk+83z+iqbQpmtgsKBvmeNsIOsJYgBpZMhfZ1yp9pXCx5C+zrlT7SmXSdszOfIfpqj+pfzG50dyjDch+mqP6l/MblR3KMu26m7DcGS7jwABEvPHF7hmF4f0nX9riffkbpi9wzC8P6Tr+1xPvyH7H7thebke2iLzUOX8rIEn9EPmocv5WQJpxaRV+YCgKkXHAJCgKSABYUUkgQULCkgJYLDrAADZLYfEz6GwnmqfIj2I+entPiZ9C4XzVPkR7EZf1HJvn+DVm5nqAAZA4Bnfhe3OC46/ZTNEM78Lu5wXHX7KY1Y/vN8/pSqbQpm9hB1hD0BnDRBzQhADbFjyH9nXKl2leLFkP7OuVPtKZdJYzM58h+mqP6l/MbjR3KMPyJ6Zo/qX8xuFHcoy7dqbsNQZLuPAAEBg8cXuGYZh/Sdb2uJ9+RueL3DMMw/pOt7XE+/IfsXu2F5uR76IvNQ5fysgCf0Q+ahy/lZAo1ItIq/MVIUBS44AUBUSQCQoCkgAC2AkgLBYULEgI1sPiZ9B4XzVPkR7EfPrWw+Jn0FhfNQ5EexGT9Syb5/g3ZuZ6gAGQOAZ54XNzguOv2UzQzPPC5ucFx1+ymN2P7zfP6Upm0KZwI0OEPQGeNEaHNCEANLFkP7OuVLtK8yxZD+zrlS7SmXSdszOfInpmj+ofzG4UdyjEMiemaP6h/MbfR3KMq3am7DcGS7jwABAYPHF7hmG4f0nW9riffkbli9wzDKLtlOtw1cQv+0u40LF7thefke+iHzUOX8rIJFhy/C9BPNmutNdxXzUi0ij8wHIQUuOBRQQpIAKCFJIAWwCnQCWFFCwEDWth8TPoHC+ahyI9iMAa2HxM3/C+ahyI9iMn6nk3z/Buy8z1AAMcdAz3wt7nBcdfspmhGfeFrc4Ljr9lMbsX32+f0pTPoUzgQcIz0RnDRGOEOSRpYsh/Z1ypdpXiyZGhbDw4dM+dspm0nbMzlyJ6Zo/qH8xt1HcoxDIbvlii1/wCQ/mNvo7lGTbtbdhuz5LuPAAEBg8cVuHxGFY76jKdW+wo4ibfJlJu/NI3irG8WjG/CDk10sX41Lyaqs+XHY61bmY9YnIj1avNCidP816Hti6HjKc4ZysuB+rrsVNxabTVmnZreZZslYvx1JXflR8mfH6n+6+Jx5Zya3etBX/EiveRpxrwrwqKuSqVQhUOQiFQyVCighUdECioQUkBRQFOiAAUCSBGth8TN+wvm4ciPYjAmth8TN5w2Jh4uHlx3MfvLeRk/U0wb5/g5ZeZ0geWqYfiR6SDVMPxI9JGNRR2p6mfeFnc4Pjr9lMvmqYfiR6SKD4VqsZRwelkpWde9mnbYpjdiT/u3z+lKZ9CmeCDhGeiM0axBRDkkWlSc5RjHbk0kWuMVSgl92EepL+xwZIyb4teMmrSa8lP7seHhEy5i9LT8Wn5U9vgh/fvFXrxuoha3BKnloRg6uVKD3pyqP9oyfa0bfS3KMr8GuTHKtPENbC+rh1OT91c5q0VZGVbXo6WichuBKN3FAAEi8Cp6M8hrE0ZJrhTzZLaZbDyr0VOLTJRVRaoQqVwMBpzqYOu1JWcXacfVOP8A7s3LFhMZCtHTQe1txexKPGie0V6E1VvJKzW5klsrge+ig4jB1sJO7TjbanHaf7/BmzFMydMcHCT2LHsSuNyLGo3Km/Fy9a+638CKq5Nq09um2t+PlLqOzD5fktipBS/NHyXzbXYdkMu0Xt6ePHG9uZjKK9vKpX/lSA0jXqa/ZiqL3mWH6bo50ujIX6ao50ujI743dpzwp1K8oveY5Re8ywfTVHOl0ZC/TVHOl0ZHV47tI4U6lfUXvMXSveZYFlmjnS6MhfpmjnS6Mibx3aHCnUr+le8xdK95lg+maOdLoyFWWaOdLoyOrx3aRwp1K/pXvMPF8HUWH6Yo50ujIX6Yo50ujILx3aHCnUrmk4OoTScHUWP6Yo50ujIb9M0c6XRkF47tDhTqV3ScHUJpODqLF9M0c6XRkJ9M0c6XRkReO7SeFOpXdK95goN7Sb4k2WF5ao50ujIPpqjnS6Mjm8d2hwp1IWjkurPag4rfn5K7yWwWSI0vKl5c/U/VHiXxEnl2ktpTl+yV+dnFicuzkrQSprf3Uu5HC8bsMjpOFCTx2UIUFs7MnuYLbfC95EDQoVMZXstmUnsv1Qjv8SPTB5Mq4mV0nZvZqSu795omhXQtGik7cLk9uTFZp2wJRuLi1kavWq5EzoWyRHDUYRSskv3fC+EnxlOmoqyHmKq1WqjwAAEAAAAAeVagpqzRX8p6GIzu4rbLKAAZhjdBEbv6u3DC8eraOB6CuXzruNblST20MeFjmoubaJW5OU4WNq8jJtZnL513C6zeXzruNY1LDNQalhmo69VL3EXTOhk+s5/n513C6z3+fnXcavqWGag1LDNRPqpu4LpnQyjWe/z867hdaD/PzruNW1LDNQalhmoPVTdwXTOhlOtF/n513C60n+fnXcarqWGag1LDNQerm7lIumdDKtab3p9XcLrTe9Pq7jVNSwzUGpYZqD1c3coXLOhlWtJ70+ruE1ov8/Ou41bUsM1BqWGag9XN3KF0zoZTrRf5+ddwmtB/n513Gr6lhmoNSwzUHqpu4m6Z0Mo1nv8APzruE1nP8/Ou41jUsM1BqWGag9VN3BdM6GUR0GbO1PnXcSWB0Eq6fi/3l5XaaMsLHeQ+NNLaRw60SuwVykpG1MkIHJuhyNOzaJ2nSUVZIeBSdg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830263"/>
            <a:ext cx="17430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4434" y="90488"/>
            <a:ext cx="7768166" cy="863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Monitoring and Response Challenges</a:t>
            </a:r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0" y="1023187"/>
            <a:ext cx="9143999" cy="5834813"/>
          </a:xfrm>
          <a:prstGeom prst="rect">
            <a:avLst/>
          </a:prstGeom>
        </p:spPr>
        <p:txBody>
          <a:bodyPr/>
          <a:lstStyle>
            <a:lvl1pPr marL="1730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9159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31286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6621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1193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5765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033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490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 smtClean="0"/>
          </a:p>
        </p:txBody>
      </p:sp>
      <p:sp>
        <p:nvSpPr>
          <p:cNvPr id="81" name="Rectangle 80"/>
          <p:cNvSpPr/>
          <p:nvPr/>
        </p:nvSpPr>
        <p:spPr bwMode="auto">
          <a:xfrm>
            <a:off x="0" y="5071730"/>
            <a:ext cx="9144000" cy="1786270"/>
          </a:xfrm>
          <a:prstGeom prst="rect">
            <a:avLst/>
          </a:pr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100000">
                <a:schemeClr val="bg1">
                  <a:gamma/>
                  <a:invGamma/>
                  <a:alpha val="68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 smtClean="0">
              <a:solidFill>
                <a:srgbClr val="4C4D4F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 bwMode="auto">
          <a:xfrm rot="10800000">
            <a:off x="362859" y="1393370"/>
            <a:ext cx="8186057" cy="47461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 smtClean="0">
              <a:solidFill>
                <a:srgbClr val="4C4D4F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507999" y="1428070"/>
            <a:ext cx="6125029" cy="4714875"/>
          </a:xfrm>
          <a:prstGeom prst="rect">
            <a:avLst/>
          </a:prstGeom>
        </p:spPr>
        <p:txBody>
          <a:bodyPr/>
          <a:lstStyle>
            <a:lvl1pPr marL="1730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9159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31286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6621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1193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5765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033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490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b="1" dirty="0" smtClean="0"/>
              <a:t>Too Much of the Wrong Data</a:t>
            </a:r>
            <a:endParaRPr lang="en-US" sz="1600" b="1" dirty="0"/>
          </a:p>
          <a:p>
            <a:pPr lvl="1"/>
            <a:r>
              <a:rPr lang="en-US" sz="1600" dirty="0" smtClean="0"/>
              <a:t>Most SOC collect a lot of data and events without real uses</a:t>
            </a:r>
          </a:p>
          <a:p>
            <a:pPr lvl="1"/>
            <a:r>
              <a:rPr lang="en-US" sz="1600" dirty="0" smtClean="0"/>
              <a:t>Legacy IDS and IPS are misplaced and produce non-actionable events as a result</a:t>
            </a:r>
          </a:p>
          <a:p>
            <a:pPr lvl="1"/>
            <a:r>
              <a:rPr lang="en-US" sz="1600" dirty="0" smtClean="0"/>
              <a:t>Critical content visibility and contextual understanding is missing</a:t>
            </a:r>
          </a:p>
          <a:p>
            <a:pPr lvl="1"/>
            <a:r>
              <a:rPr lang="en-US" sz="1600" dirty="0" smtClean="0"/>
              <a:t>Attack payloads are obfuscated at the perimeter and easily changed</a:t>
            </a:r>
            <a:endParaRPr lang="en-US" sz="1600" dirty="0"/>
          </a:p>
          <a:p>
            <a:pPr lvl="1"/>
            <a:endParaRPr lang="en-US" sz="1600" dirty="0" smtClean="0"/>
          </a:p>
          <a:p>
            <a:r>
              <a:rPr lang="en-US" sz="1600" b="1" dirty="0" smtClean="0"/>
              <a:t>Non-Enterprise approach to response</a:t>
            </a:r>
            <a:endParaRPr lang="en-US" sz="1600" b="1" dirty="0"/>
          </a:p>
          <a:p>
            <a:pPr lvl="1"/>
            <a:r>
              <a:rPr lang="en-US" sz="1600" dirty="0" smtClean="0"/>
              <a:t>Many government agencies operate independently with different controls, capability and priorities</a:t>
            </a:r>
            <a:endParaRPr lang="en-US" sz="1600" dirty="0"/>
          </a:p>
          <a:p>
            <a:pPr lvl="1"/>
            <a:r>
              <a:rPr lang="en-US" sz="1600" dirty="0" smtClean="0"/>
              <a:t>Centralized detection relies on traditional reporting which does not scale</a:t>
            </a:r>
          </a:p>
          <a:p>
            <a:pPr lvl="1"/>
            <a:r>
              <a:rPr lang="en-US" sz="1600" dirty="0" smtClean="0"/>
              <a:t>Agencies lack capability or will to do effective monitoring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86" name="Rectangle 85"/>
          <p:cNvSpPr/>
          <p:nvPr/>
        </p:nvSpPr>
        <p:spPr bwMode="auto">
          <a:xfrm>
            <a:off x="6509064" y="1093757"/>
            <a:ext cx="2519254" cy="245211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2" name="Picture 1" descr="noc_scree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38100"/>
            <a:ext cx="24003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0488"/>
            <a:ext cx="7138988" cy="863600"/>
          </a:xfrm>
        </p:spPr>
        <p:txBody>
          <a:bodyPr/>
          <a:lstStyle/>
          <a:p>
            <a:r>
              <a:rPr lang="en-US" dirty="0" smtClean="0"/>
              <a:t>Speed Equals Capacity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43268065"/>
              </p:ext>
            </p:extLst>
          </p:nvPr>
        </p:nvGraphicFramePr>
        <p:xfrm>
          <a:off x="833438" y="1204913"/>
          <a:ext cx="8310562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64300"/>
            <a:ext cx="455613" cy="215900"/>
          </a:xfrm>
        </p:spPr>
        <p:txBody>
          <a:bodyPr/>
          <a:lstStyle/>
          <a:p>
            <a:pPr>
              <a:defRPr/>
            </a:pPr>
            <a:fld id="{015C3631-706D-4ACF-9AFB-EB40285B2E9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66775" y="1581150"/>
            <a:ext cx="142876" cy="1524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752475" y="97155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Performance</a:t>
            </a:r>
            <a:endParaRPr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864945" y="1369770"/>
            <a:ext cx="144705" cy="144705"/>
          </a:xfrm>
          <a:prstGeom prst="ellipse">
            <a:avLst/>
          </a:prstGeom>
          <a:solidFill>
            <a:srgbClr val="008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864946" y="1807921"/>
            <a:ext cx="154230" cy="15423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066800" y="1285875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Good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6325" y="150495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Fair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85850" y="1743075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8"/>
          <p:cNvSpPr>
            <a:spLocks noGrp="1"/>
          </p:cNvSpPr>
          <p:nvPr>
            <p:ph type="title"/>
          </p:nvPr>
        </p:nvSpPr>
        <p:spPr>
          <a:xfrm>
            <a:off x="335160" y="90488"/>
            <a:ext cx="7642225" cy="863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NTR: Intelligence-Driven </a:t>
            </a:r>
            <a:r>
              <a:rPr lang="en-US" dirty="0"/>
              <a:t>Response Solutions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44635" y="992188"/>
            <a:ext cx="4085065" cy="5863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2" indent="-171450" algn="l">
              <a:spcBef>
                <a:spcPts val="30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Detection services deployed on customer network and host for best coverage</a:t>
            </a:r>
          </a:p>
          <a:p>
            <a:pPr marL="285750" lvl="2" indent="-171450" algn="l">
              <a:spcBef>
                <a:spcPts val="30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Validation services deployed at customer SOC or Cloud provider</a:t>
            </a:r>
          </a:p>
          <a:p>
            <a:pPr marL="285750" lvl="2" indent="-171450" algn="l">
              <a:spcBef>
                <a:spcPts val="30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Decision framework provides impact assessment and integration to other systems</a:t>
            </a:r>
          </a:p>
          <a:p>
            <a:pPr marL="285750" lvl="2" indent="-171450" algn="l">
              <a:spcBef>
                <a:spcPts val="30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Integrated intelligence</a:t>
            </a:r>
            <a:endParaRPr lang="en-US" sz="2000" dirty="0"/>
          </a:p>
          <a:p>
            <a:pPr marL="623888" lvl="3" indent="-222250" algn="l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McAfee Global Intelligence used as both a validation and response service</a:t>
            </a:r>
          </a:p>
          <a:p>
            <a:pPr marL="623888" lvl="3" indent="-222250" algn="l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Local Intelligence collected from historical data</a:t>
            </a: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60" y="1127760"/>
            <a:ext cx="4904212" cy="399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45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/>
              <a:t>מטרת ההרצאה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try </a:t>
            </a:r>
            <a:r>
              <a:rPr lang="en-US" dirty="0" smtClean="0"/>
              <a:t>to do </a:t>
            </a:r>
            <a:r>
              <a:rPr lang="en-US" dirty="0" smtClean="0"/>
              <a:t>a constrictive educational talk ( No more cyber FUD please </a:t>
            </a:r>
            <a:r>
              <a:rPr lang="en-US" dirty="0" smtClean="0">
                <a:sym typeface="Wingdings" pitchFamily="2" charset="2"/>
              </a:rPr>
              <a:t> </a:t>
            </a:r>
            <a:r>
              <a:rPr lang="en-US" dirty="0" smtClean="0"/>
              <a:t>) 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I will try to give some </a:t>
            </a:r>
            <a:r>
              <a:rPr lang="en-US" dirty="0" smtClean="0"/>
              <a:t>examples </a:t>
            </a:r>
            <a:r>
              <a:rPr lang="en-US" dirty="0" smtClean="0"/>
              <a:t>of </a:t>
            </a:r>
            <a:r>
              <a:rPr lang="en-US" dirty="0" smtClean="0"/>
              <a:t>a new </a:t>
            </a:r>
            <a:r>
              <a:rPr lang="en-US" dirty="0" smtClean="0"/>
              <a:t>approach dealing with APT </a:t>
            </a:r>
            <a:r>
              <a:rPr lang="en-US" dirty="0" smtClean="0"/>
              <a:t>(this </a:t>
            </a:r>
            <a:r>
              <a:rPr lang="en-US" dirty="0" smtClean="0"/>
              <a:t>is a short </a:t>
            </a:r>
            <a:r>
              <a:rPr lang="en-US" dirty="0" smtClean="0"/>
              <a:t>lecture, feel free to ask me later </a:t>
            </a:r>
            <a:r>
              <a:rPr lang="en-US" dirty="0" smtClean="0"/>
              <a:t>for more </a:t>
            </a:r>
            <a:r>
              <a:rPr lang="en-US" dirty="0" smtClean="0"/>
              <a:t>details)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53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McAfee NTR </a:t>
            </a:r>
            <a:r>
              <a:rPr lang="en-US" dirty="0" smtClean="0"/>
              <a:t>Architecture : Sensor</a:t>
            </a:r>
            <a:endParaRPr lang="en-US" dirty="0"/>
          </a:p>
        </p:txBody>
      </p:sp>
      <p:sp>
        <p:nvSpPr>
          <p:cNvPr id="66" name="Oval 60"/>
          <p:cNvSpPr>
            <a:spLocks noChangeArrowheads="1"/>
          </p:cNvSpPr>
          <p:nvPr/>
        </p:nvSpPr>
        <p:spPr bwMode="auto">
          <a:xfrm>
            <a:off x="3174803" y="2490286"/>
            <a:ext cx="2181396" cy="1918157"/>
          </a:xfrm>
          <a:prstGeom prst="ellipse">
            <a:avLst/>
          </a:prstGeom>
          <a:gradFill rotWithShape="1">
            <a:gsLst>
              <a:gs pos="0">
                <a:srgbClr val="EEECE1"/>
              </a:gs>
              <a:gs pos="100000">
                <a:srgbClr val="EEECE1">
                  <a:gamma/>
                  <a:shade val="75686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2" name="Oval 61"/>
          <p:cNvSpPr>
            <a:spLocks noChangeArrowheads="1"/>
          </p:cNvSpPr>
          <p:nvPr/>
        </p:nvSpPr>
        <p:spPr bwMode="auto">
          <a:xfrm>
            <a:off x="3269888" y="2562176"/>
            <a:ext cx="1991227" cy="1759566"/>
          </a:xfrm>
          <a:prstGeom prst="ellipse">
            <a:avLst/>
          </a:prstGeom>
          <a:solidFill>
            <a:sysClr val="window" lastClr="FFFFFF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843442" y="3051172"/>
            <a:ext cx="415269" cy="843347"/>
            <a:chOff x="4760479" y="2548912"/>
            <a:chExt cx="450848" cy="990377"/>
          </a:xfrm>
        </p:grpSpPr>
        <p:sp>
          <p:nvSpPr>
            <p:cNvPr id="89" name="Line 52"/>
            <p:cNvSpPr>
              <a:spLocks noChangeShapeType="1"/>
            </p:cNvSpPr>
            <p:nvPr/>
          </p:nvSpPr>
          <p:spPr bwMode="auto">
            <a:xfrm flipV="1">
              <a:off x="5191744" y="2549977"/>
              <a:ext cx="0" cy="989312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Line 52"/>
            <p:cNvSpPr>
              <a:spLocks noChangeShapeType="1"/>
            </p:cNvSpPr>
            <p:nvPr/>
          </p:nvSpPr>
          <p:spPr bwMode="auto">
            <a:xfrm>
              <a:off x="4783749" y="2548912"/>
              <a:ext cx="427578" cy="0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52"/>
            <p:cNvSpPr>
              <a:spLocks noChangeShapeType="1"/>
            </p:cNvSpPr>
            <p:nvPr/>
          </p:nvSpPr>
          <p:spPr bwMode="auto">
            <a:xfrm>
              <a:off x="4760479" y="3044178"/>
              <a:ext cx="427578" cy="0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52"/>
            <p:cNvSpPr>
              <a:spLocks noChangeShapeType="1"/>
            </p:cNvSpPr>
            <p:nvPr/>
          </p:nvSpPr>
          <p:spPr bwMode="auto">
            <a:xfrm>
              <a:off x="4777466" y="3522204"/>
              <a:ext cx="427578" cy="0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3" name="Picture 92" descr="flatscreen_monitor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8991" y="3274694"/>
            <a:ext cx="280746" cy="37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93" descr="flatscreen_monitor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8991" y="3715639"/>
            <a:ext cx="280746" cy="37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30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0565" y="2737378"/>
            <a:ext cx="305754" cy="56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Oval 60"/>
          <p:cNvSpPr>
            <a:spLocks noChangeArrowheads="1"/>
          </p:cNvSpPr>
          <p:nvPr/>
        </p:nvSpPr>
        <p:spPr bwMode="auto">
          <a:xfrm>
            <a:off x="203718" y="1734114"/>
            <a:ext cx="2181396" cy="1835147"/>
          </a:xfrm>
          <a:prstGeom prst="ellipse">
            <a:avLst/>
          </a:prstGeom>
          <a:gradFill rotWithShape="1">
            <a:gsLst>
              <a:gs pos="0">
                <a:srgbClr val="EEECE1"/>
              </a:gs>
              <a:gs pos="100000">
                <a:srgbClr val="EEECE1">
                  <a:gamma/>
                  <a:shade val="75686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3" name="Oval 61"/>
          <p:cNvSpPr>
            <a:spLocks noChangeArrowheads="1"/>
          </p:cNvSpPr>
          <p:nvPr/>
        </p:nvSpPr>
        <p:spPr bwMode="auto">
          <a:xfrm>
            <a:off x="291295" y="1826846"/>
            <a:ext cx="1991227" cy="1661745"/>
          </a:xfrm>
          <a:prstGeom prst="ellipse">
            <a:avLst/>
          </a:prstGeom>
          <a:solidFill>
            <a:sysClr val="window" lastClr="FFFFFF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Line 94"/>
          <p:cNvSpPr>
            <a:spLocks noChangeShapeType="1"/>
          </p:cNvSpPr>
          <p:nvPr/>
        </p:nvSpPr>
        <p:spPr bwMode="auto">
          <a:xfrm flipH="1">
            <a:off x="625868" y="2683981"/>
            <a:ext cx="1146820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5" name="Picture 104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537" y="2507040"/>
            <a:ext cx="181079" cy="3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Line 94"/>
          <p:cNvSpPr>
            <a:spLocks noChangeShapeType="1"/>
          </p:cNvSpPr>
          <p:nvPr/>
        </p:nvSpPr>
        <p:spPr bwMode="auto">
          <a:xfrm flipH="1">
            <a:off x="941545" y="2197088"/>
            <a:ext cx="569104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7" name="Picture 30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8454" y="2066042"/>
            <a:ext cx="181079" cy="33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Line 91"/>
          <p:cNvSpPr>
            <a:spLocks noChangeShapeType="1"/>
          </p:cNvSpPr>
          <p:nvPr/>
        </p:nvSpPr>
        <p:spPr bwMode="auto">
          <a:xfrm flipV="1">
            <a:off x="4688046" y="2591248"/>
            <a:ext cx="0" cy="774608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9" name="Picture 30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724" y="2054320"/>
            <a:ext cx="181079" cy="33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Line 94"/>
          <p:cNvSpPr>
            <a:spLocks noChangeShapeType="1"/>
          </p:cNvSpPr>
          <p:nvPr/>
        </p:nvSpPr>
        <p:spPr bwMode="auto">
          <a:xfrm flipH="1">
            <a:off x="652686" y="3070369"/>
            <a:ext cx="1146820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1" name="Picture 110" descr="flatscreen_monitor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651" y="2901567"/>
            <a:ext cx="201940" cy="2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31" descr="laptop"/>
          <p:cNvPicPr preferRelativeResize="0"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5983" y="2921332"/>
            <a:ext cx="315640" cy="27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112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738" y="2515522"/>
            <a:ext cx="181079" cy="3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113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3948" y="2502701"/>
            <a:ext cx="181079" cy="3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30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2149" y="2511182"/>
            <a:ext cx="181079" cy="3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29" descr="1004ipad_hometim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7197" y="2896844"/>
            <a:ext cx="234875" cy="2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16" descr="CELL-PHONE_MED-GRA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51" y="2901567"/>
            <a:ext cx="166699" cy="2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Line 91"/>
          <p:cNvSpPr>
            <a:spLocks noChangeShapeType="1"/>
          </p:cNvSpPr>
          <p:nvPr/>
        </p:nvSpPr>
        <p:spPr bwMode="auto">
          <a:xfrm>
            <a:off x="2494245" y="2591249"/>
            <a:ext cx="4545028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9" name="Picture 32" descr="router_blk_outline"/>
          <p:cNvPicPr preferRelativeResize="0"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1013" y="2453959"/>
            <a:ext cx="654562" cy="30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Line 91"/>
          <p:cNvSpPr>
            <a:spLocks noChangeShapeType="1"/>
          </p:cNvSpPr>
          <p:nvPr/>
        </p:nvSpPr>
        <p:spPr bwMode="auto">
          <a:xfrm flipH="1" flipV="1">
            <a:off x="4237276" y="3470132"/>
            <a:ext cx="435091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1" name="Picture 30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7438" y="3145059"/>
            <a:ext cx="305754" cy="56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35" descr="firewall_blk_outline"/>
          <p:cNvPicPr preferRelativeResize="0"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41647" y="2323679"/>
            <a:ext cx="640857" cy="47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Oval 60"/>
          <p:cNvSpPr>
            <a:spLocks noChangeArrowheads="1"/>
          </p:cNvSpPr>
          <p:nvPr/>
        </p:nvSpPr>
        <p:spPr bwMode="auto">
          <a:xfrm>
            <a:off x="6365953" y="2576987"/>
            <a:ext cx="2021600" cy="1918157"/>
          </a:xfrm>
          <a:prstGeom prst="ellipse">
            <a:avLst/>
          </a:prstGeom>
          <a:gradFill rotWithShape="1">
            <a:gsLst>
              <a:gs pos="0">
                <a:srgbClr val="EEECE1"/>
              </a:gs>
              <a:gs pos="100000">
                <a:srgbClr val="EEECE1">
                  <a:gamma/>
                  <a:shade val="75686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0" name="Oval 61"/>
          <p:cNvSpPr>
            <a:spLocks noChangeArrowheads="1"/>
          </p:cNvSpPr>
          <p:nvPr/>
        </p:nvSpPr>
        <p:spPr bwMode="auto">
          <a:xfrm>
            <a:off x="6429682" y="2648877"/>
            <a:ext cx="1879483" cy="1759566"/>
          </a:xfrm>
          <a:prstGeom prst="ellipse">
            <a:avLst/>
          </a:prstGeom>
          <a:solidFill>
            <a:sysClr val="window" lastClr="FFFFFF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1" name="Picture 130" descr="McAfeeLogo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99" y="3035303"/>
            <a:ext cx="1120040" cy="1044532"/>
          </a:xfrm>
          <a:prstGeom prst="rect">
            <a:avLst/>
          </a:prstGeom>
        </p:spPr>
      </p:pic>
      <p:grpSp>
        <p:nvGrpSpPr>
          <p:cNvPr id="132" name="Group 2"/>
          <p:cNvGrpSpPr/>
          <p:nvPr/>
        </p:nvGrpSpPr>
        <p:grpSpPr>
          <a:xfrm>
            <a:off x="6597560" y="2007157"/>
            <a:ext cx="1420623" cy="914175"/>
            <a:chOff x="6658359" y="1152973"/>
            <a:chExt cx="1254125" cy="744537"/>
          </a:xfrm>
        </p:grpSpPr>
        <p:pic>
          <p:nvPicPr>
            <p:cNvPr id="133" name="Picture 158" descr="cloud_light"/>
            <p:cNvPicPr>
              <a:picLocks noChangeAspect="1" noChangeArrowheads="1"/>
            </p:cNvPicPr>
            <p:nvPr/>
          </p:nvPicPr>
          <p:blipFill>
            <a:blip r:embed="rId10" cstate="print">
              <a:lum bright="-6000"/>
            </a:blip>
            <a:srcRect/>
            <a:stretch>
              <a:fillRect/>
            </a:stretch>
          </p:blipFill>
          <p:spPr bwMode="auto">
            <a:xfrm rot="21106024" flipH="1">
              <a:off x="6658359" y="1152973"/>
              <a:ext cx="1254125" cy="744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Rectangle 159"/>
            <p:cNvSpPr>
              <a:spLocks noChangeArrowheads="1"/>
            </p:cNvSpPr>
            <p:nvPr/>
          </p:nvSpPr>
          <p:spPr bwMode="auto">
            <a:xfrm>
              <a:off x="6869903" y="1413404"/>
              <a:ext cx="9674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Internet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35" name="Picture 37" descr="appliance_blk_outline"/>
          <p:cNvPicPr preferRelativeResize="0"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1045" y="2366851"/>
            <a:ext cx="782565" cy="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" name="Oval 135"/>
          <p:cNvSpPr>
            <a:spLocks noChangeArrowheads="1"/>
          </p:cNvSpPr>
          <p:nvPr/>
        </p:nvSpPr>
        <p:spPr bwMode="auto">
          <a:xfrm>
            <a:off x="2907236" y="2496862"/>
            <a:ext cx="170183" cy="156856"/>
          </a:xfrm>
          <a:prstGeom prst="ellipse">
            <a:avLst/>
          </a:prstGeom>
          <a:solidFill>
            <a:srgbClr val="C0504D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8" name="Isosceles Triangle 137"/>
          <p:cNvSpPr/>
          <p:nvPr/>
        </p:nvSpPr>
        <p:spPr>
          <a:xfrm rot="2723714">
            <a:off x="1492143" y="2127807"/>
            <a:ext cx="1021815" cy="2908318"/>
          </a:xfrm>
          <a:prstGeom prst="triangle">
            <a:avLst/>
          </a:prstGeom>
          <a:gradFill flip="none" rotWithShape="1">
            <a:gsLst>
              <a:gs pos="0">
                <a:srgbClr val="C0504D">
                  <a:alpha val="72000"/>
                </a:srgbClr>
              </a:gs>
              <a:gs pos="100000">
                <a:srgbClr val="12273A">
                  <a:alpha val="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val 138"/>
          <p:cNvSpPr>
            <a:spLocks noChangeArrowheads="1"/>
          </p:cNvSpPr>
          <p:nvPr/>
        </p:nvSpPr>
        <p:spPr bwMode="auto">
          <a:xfrm>
            <a:off x="418842" y="3964789"/>
            <a:ext cx="1209111" cy="1178121"/>
          </a:xfrm>
          <a:prstGeom prst="ellipse">
            <a:avLst/>
          </a:prstGeom>
          <a:solidFill>
            <a:sysClr val="windowText" lastClr="000000">
              <a:lumMod val="20000"/>
              <a:lumOff val="80000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6" charset="-128"/>
              <a:cs typeface="+mn-cs"/>
            </a:endParaRPr>
          </a:p>
        </p:txBody>
      </p:sp>
      <p:grpSp>
        <p:nvGrpSpPr>
          <p:cNvPr id="140" name="Group 139"/>
          <p:cNvGrpSpPr>
            <a:grpSpLocks/>
          </p:cNvGrpSpPr>
          <p:nvPr/>
        </p:nvGrpSpPr>
        <p:grpSpPr bwMode="auto">
          <a:xfrm>
            <a:off x="450419" y="3998563"/>
            <a:ext cx="1145956" cy="1110573"/>
            <a:chOff x="1436" y="1229"/>
            <a:chExt cx="459" cy="461"/>
          </a:xfrm>
        </p:grpSpPr>
        <p:sp>
          <p:nvSpPr>
            <p:cNvPr id="141" name="Oval 140"/>
            <p:cNvSpPr>
              <a:spLocks noChangeArrowheads="1"/>
            </p:cNvSpPr>
            <p:nvPr/>
          </p:nvSpPr>
          <p:spPr bwMode="auto">
            <a:xfrm>
              <a:off x="1436" y="1229"/>
              <a:ext cx="459" cy="461"/>
            </a:xfrm>
            <a:prstGeom prst="ellipse">
              <a:avLst/>
            </a:prstGeom>
            <a:solidFill>
              <a:srgbClr val="953735"/>
            </a:solidFill>
            <a:ln w="22225">
              <a:noFill/>
              <a:round/>
              <a:headEnd/>
              <a:tailEnd/>
            </a:ln>
            <a:effectLst/>
          </p:spPr>
          <p:txBody>
            <a:bodyPr wrap="none" anchor="ctr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2" name="Oval 141"/>
            <p:cNvSpPr>
              <a:spLocks noChangeArrowheads="1"/>
            </p:cNvSpPr>
            <p:nvPr/>
          </p:nvSpPr>
          <p:spPr bwMode="auto">
            <a:xfrm>
              <a:off x="1519" y="1263"/>
              <a:ext cx="292" cy="193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30000"/>
                  </a:sysClr>
                </a:gs>
                <a:gs pos="100000">
                  <a:sysClr val="window" lastClr="FFFFFF">
                    <a:gamma/>
                    <a:shade val="46275"/>
                    <a:invGamma/>
                    <a:alpha val="0"/>
                  </a:sys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43" name="Rectangle 142"/>
          <p:cNvSpPr/>
          <p:nvPr/>
        </p:nvSpPr>
        <p:spPr bwMode="auto">
          <a:xfrm>
            <a:off x="449149" y="4067283"/>
            <a:ext cx="1145957" cy="10295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Local 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Sensors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 smtClean="0">
                <a:solidFill>
                  <a:srgbClr val="FFFFFF"/>
                </a:solidFill>
              </a:rPr>
              <a:t>NTR Sensors are deployed in at the boundaries and exchanges of the network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863772" y="1059542"/>
            <a:ext cx="3236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Cloud Analysis and Deconstructive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04372" y="1095829"/>
            <a:ext cx="1555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NTR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Sensor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505200" y="1447800"/>
            <a:ext cx="1889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NTR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Manager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McAfee NTR </a:t>
            </a:r>
            <a:r>
              <a:rPr lang="en-US" dirty="0" smtClean="0"/>
              <a:t>Architecture : Manager</a:t>
            </a:r>
            <a:endParaRPr lang="en-US" dirty="0"/>
          </a:p>
        </p:txBody>
      </p:sp>
      <p:sp>
        <p:nvSpPr>
          <p:cNvPr id="66" name="Oval 60"/>
          <p:cNvSpPr>
            <a:spLocks noChangeArrowheads="1"/>
          </p:cNvSpPr>
          <p:nvPr/>
        </p:nvSpPr>
        <p:spPr bwMode="auto">
          <a:xfrm>
            <a:off x="3174803" y="2490286"/>
            <a:ext cx="2181396" cy="1918157"/>
          </a:xfrm>
          <a:prstGeom prst="ellipse">
            <a:avLst/>
          </a:prstGeom>
          <a:gradFill rotWithShape="1">
            <a:gsLst>
              <a:gs pos="0">
                <a:srgbClr val="EEECE1"/>
              </a:gs>
              <a:gs pos="100000">
                <a:srgbClr val="EEECE1">
                  <a:gamma/>
                  <a:shade val="75686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2" name="Oval 61"/>
          <p:cNvSpPr>
            <a:spLocks noChangeArrowheads="1"/>
          </p:cNvSpPr>
          <p:nvPr/>
        </p:nvSpPr>
        <p:spPr bwMode="auto">
          <a:xfrm>
            <a:off x="3269888" y="2562176"/>
            <a:ext cx="1991227" cy="1759566"/>
          </a:xfrm>
          <a:prstGeom prst="ellipse">
            <a:avLst/>
          </a:prstGeom>
          <a:solidFill>
            <a:sysClr val="window" lastClr="FFFFFF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Group 72"/>
          <p:cNvGrpSpPr/>
          <p:nvPr/>
        </p:nvGrpSpPr>
        <p:grpSpPr>
          <a:xfrm>
            <a:off x="3843442" y="3051172"/>
            <a:ext cx="415269" cy="843347"/>
            <a:chOff x="4760479" y="2548912"/>
            <a:chExt cx="450848" cy="990377"/>
          </a:xfrm>
        </p:grpSpPr>
        <p:sp>
          <p:nvSpPr>
            <p:cNvPr id="89" name="Line 52"/>
            <p:cNvSpPr>
              <a:spLocks noChangeShapeType="1"/>
            </p:cNvSpPr>
            <p:nvPr/>
          </p:nvSpPr>
          <p:spPr bwMode="auto">
            <a:xfrm flipV="1">
              <a:off x="5191744" y="2549977"/>
              <a:ext cx="0" cy="989312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Line 52"/>
            <p:cNvSpPr>
              <a:spLocks noChangeShapeType="1"/>
            </p:cNvSpPr>
            <p:nvPr/>
          </p:nvSpPr>
          <p:spPr bwMode="auto">
            <a:xfrm>
              <a:off x="4783749" y="2548912"/>
              <a:ext cx="427578" cy="0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52"/>
            <p:cNvSpPr>
              <a:spLocks noChangeShapeType="1"/>
            </p:cNvSpPr>
            <p:nvPr/>
          </p:nvSpPr>
          <p:spPr bwMode="auto">
            <a:xfrm>
              <a:off x="4760479" y="3044178"/>
              <a:ext cx="427578" cy="0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52"/>
            <p:cNvSpPr>
              <a:spLocks noChangeShapeType="1"/>
            </p:cNvSpPr>
            <p:nvPr/>
          </p:nvSpPr>
          <p:spPr bwMode="auto">
            <a:xfrm>
              <a:off x="4777466" y="3522204"/>
              <a:ext cx="427578" cy="0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3" name="Picture 92" descr="flatscreen_monitor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8991" y="3274694"/>
            <a:ext cx="280746" cy="37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93" descr="flatscreen_monitor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8991" y="3715639"/>
            <a:ext cx="280746" cy="37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30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0565" y="2737378"/>
            <a:ext cx="305754" cy="56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743960" y="2966890"/>
            <a:ext cx="255777" cy="215459"/>
            <a:chOff x="288" y="3401"/>
            <a:chExt cx="1064" cy="970"/>
          </a:xfrm>
        </p:grpSpPr>
        <p:pic>
          <p:nvPicPr>
            <p:cNvPr id="97" name="Picture 13" descr="ring"/>
            <p:cNvPicPr>
              <a:picLocks noChangeAspect="1" noChangeArrowheads="1"/>
            </p:cNvPicPr>
            <p:nvPr/>
          </p:nvPicPr>
          <p:blipFill>
            <a:blip r:embed="rId4" cstate="print"/>
            <a:srcRect b="8846"/>
            <a:stretch>
              <a:fillRect/>
            </a:stretch>
          </p:blipFill>
          <p:spPr bwMode="auto">
            <a:xfrm>
              <a:off x="288" y="3401"/>
              <a:ext cx="1064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97"/>
            <p:cNvGrpSpPr>
              <a:grpSpLocks/>
            </p:cNvGrpSpPr>
            <p:nvPr/>
          </p:nvGrpSpPr>
          <p:grpSpPr bwMode="auto">
            <a:xfrm>
              <a:off x="423" y="3496"/>
              <a:ext cx="800" cy="798"/>
              <a:chOff x="1646" y="3648"/>
              <a:chExt cx="504" cy="504"/>
            </a:xfrm>
          </p:grpSpPr>
          <p:sp>
            <p:nvSpPr>
              <p:cNvPr id="100" name="Oval 99"/>
              <p:cNvSpPr>
                <a:spLocks noChangeArrowheads="1"/>
              </p:cNvSpPr>
              <p:nvPr/>
            </p:nvSpPr>
            <p:spPr bwMode="auto">
              <a:xfrm>
                <a:off x="1646" y="3648"/>
                <a:ext cx="504" cy="5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5686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1" name="Oval 100"/>
              <p:cNvSpPr>
                <a:spLocks noChangeArrowheads="1"/>
              </p:cNvSpPr>
              <p:nvPr/>
            </p:nvSpPr>
            <p:spPr bwMode="auto">
              <a:xfrm>
                <a:off x="1675" y="3676"/>
                <a:ext cx="446" cy="446"/>
              </a:xfrm>
              <a:prstGeom prst="ellipse">
                <a:avLst/>
              </a:prstGeom>
              <a:solidFill>
                <a:srgbClr val="C0504D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9" name="Freeform 17"/>
            <p:cNvSpPr>
              <a:spLocks/>
            </p:cNvSpPr>
            <p:nvPr/>
          </p:nvSpPr>
          <p:spPr bwMode="auto">
            <a:xfrm>
              <a:off x="475" y="3575"/>
              <a:ext cx="700" cy="420"/>
            </a:xfrm>
            <a:custGeom>
              <a:avLst/>
              <a:gdLst>
                <a:gd name="T0" fmla="*/ 566 w 1146"/>
                <a:gd name="T1" fmla="*/ 0 h 685"/>
                <a:gd name="T2" fmla="*/ 0 w 1146"/>
                <a:gd name="T3" fmla="*/ 454 h 685"/>
                <a:gd name="T4" fmla="*/ 578 w 1146"/>
                <a:gd name="T5" fmla="*/ 516 h 685"/>
                <a:gd name="T6" fmla="*/ 1146 w 1146"/>
                <a:gd name="T7" fmla="*/ 560 h 685"/>
                <a:gd name="T8" fmla="*/ 566 w 1146"/>
                <a:gd name="T9" fmla="*/ 0 h 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6"/>
                <a:gd name="T16" fmla="*/ 0 h 685"/>
                <a:gd name="T17" fmla="*/ 1146 w 1146"/>
                <a:gd name="T18" fmla="*/ 685 h 6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6" h="685">
                  <a:moveTo>
                    <a:pt x="566" y="0"/>
                  </a:moveTo>
                  <a:cubicBezTo>
                    <a:pt x="289" y="0"/>
                    <a:pt x="58" y="194"/>
                    <a:pt x="0" y="454"/>
                  </a:cubicBezTo>
                  <a:cubicBezTo>
                    <a:pt x="56" y="506"/>
                    <a:pt x="282" y="685"/>
                    <a:pt x="578" y="516"/>
                  </a:cubicBezTo>
                  <a:cubicBezTo>
                    <a:pt x="818" y="380"/>
                    <a:pt x="1015" y="458"/>
                    <a:pt x="1146" y="560"/>
                  </a:cubicBezTo>
                  <a:cubicBezTo>
                    <a:pt x="1135" y="249"/>
                    <a:pt x="880" y="0"/>
                    <a:pt x="566" y="0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02" name="Oval 60"/>
          <p:cNvSpPr>
            <a:spLocks noChangeArrowheads="1"/>
          </p:cNvSpPr>
          <p:nvPr/>
        </p:nvSpPr>
        <p:spPr bwMode="auto">
          <a:xfrm>
            <a:off x="203718" y="1734114"/>
            <a:ext cx="2181396" cy="1835147"/>
          </a:xfrm>
          <a:prstGeom prst="ellipse">
            <a:avLst/>
          </a:prstGeom>
          <a:gradFill rotWithShape="1">
            <a:gsLst>
              <a:gs pos="0">
                <a:srgbClr val="EEECE1"/>
              </a:gs>
              <a:gs pos="100000">
                <a:srgbClr val="EEECE1">
                  <a:gamma/>
                  <a:shade val="75686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3" name="Oval 61"/>
          <p:cNvSpPr>
            <a:spLocks noChangeArrowheads="1"/>
          </p:cNvSpPr>
          <p:nvPr/>
        </p:nvSpPr>
        <p:spPr bwMode="auto">
          <a:xfrm>
            <a:off x="291295" y="1826846"/>
            <a:ext cx="1991227" cy="1661745"/>
          </a:xfrm>
          <a:prstGeom prst="ellipse">
            <a:avLst/>
          </a:prstGeom>
          <a:solidFill>
            <a:sysClr val="window" lastClr="FFFFFF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Line 94"/>
          <p:cNvSpPr>
            <a:spLocks noChangeShapeType="1"/>
          </p:cNvSpPr>
          <p:nvPr/>
        </p:nvSpPr>
        <p:spPr bwMode="auto">
          <a:xfrm flipH="1">
            <a:off x="625868" y="2683981"/>
            <a:ext cx="1146820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5" name="Picture 104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537" y="2507040"/>
            <a:ext cx="181079" cy="3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Line 94"/>
          <p:cNvSpPr>
            <a:spLocks noChangeShapeType="1"/>
          </p:cNvSpPr>
          <p:nvPr/>
        </p:nvSpPr>
        <p:spPr bwMode="auto">
          <a:xfrm flipH="1">
            <a:off x="941545" y="2197088"/>
            <a:ext cx="569104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7" name="Picture 30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8454" y="2066042"/>
            <a:ext cx="181079" cy="33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Line 91"/>
          <p:cNvSpPr>
            <a:spLocks noChangeShapeType="1"/>
          </p:cNvSpPr>
          <p:nvPr/>
        </p:nvSpPr>
        <p:spPr bwMode="auto">
          <a:xfrm flipV="1">
            <a:off x="4688046" y="2591248"/>
            <a:ext cx="0" cy="774608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9" name="Picture 30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724" y="2054320"/>
            <a:ext cx="181079" cy="33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Line 94"/>
          <p:cNvSpPr>
            <a:spLocks noChangeShapeType="1"/>
          </p:cNvSpPr>
          <p:nvPr/>
        </p:nvSpPr>
        <p:spPr bwMode="auto">
          <a:xfrm flipH="1">
            <a:off x="652686" y="3070369"/>
            <a:ext cx="1146820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1" name="Picture 110" descr="flatscreen_monitor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651" y="2901567"/>
            <a:ext cx="201940" cy="2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31" descr="laptop"/>
          <p:cNvPicPr preferRelativeResize="0"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5983" y="2921332"/>
            <a:ext cx="315640" cy="27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112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738" y="2515522"/>
            <a:ext cx="181079" cy="3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113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3948" y="2502701"/>
            <a:ext cx="181079" cy="3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30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2149" y="2511182"/>
            <a:ext cx="181079" cy="3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29" descr="1004ipad_hometim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7197" y="2896844"/>
            <a:ext cx="234875" cy="2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16" descr="CELL-PHONE_MED-GRAY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51" y="2901567"/>
            <a:ext cx="166699" cy="2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Line 91"/>
          <p:cNvSpPr>
            <a:spLocks noChangeShapeType="1"/>
          </p:cNvSpPr>
          <p:nvPr/>
        </p:nvSpPr>
        <p:spPr bwMode="auto">
          <a:xfrm>
            <a:off x="2494245" y="2591249"/>
            <a:ext cx="4545028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9" name="Picture 32" descr="router_blk_outline"/>
          <p:cNvPicPr preferRelativeResize="0"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1013" y="2453959"/>
            <a:ext cx="654562" cy="30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Line 91"/>
          <p:cNvSpPr>
            <a:spLocks noChangeShapeType="1"/>
          </p:cNvSpPr>
          <p:nvPr/>
        </p:nvSpPr>
        <p:spPr bwMode="auto">
          <a:xfrm flipH="1" flipV="1">
            <a:off x="4237276" y="3470132"/>
            <a:ext cx="435091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1" name="Picture 30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7438" y="3145059"/>
            <a:ext cx="305754" cy="56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4627415" y="3318817"/>
            <a:ext cx="255777" cy="215459"/>
            <a:chOff x="288" y="3401"/>
            <a:chExt cx="1064" cy="970"/>
          </a:xfrm>
        </p:grpSpPr>
        <p:pic>
          <p:nvPicPr>
            <p:cNvPr id="123" name="Picture 13" descr="ring"/>
            <p:cNvPicPr>
              <a:picLocks noChangeAspect="1" noChangeArrowheads="1"/>
            </p:cNvPicPr>
            <p:nvPr/>
          </p:nvPicPr>
          <p:blipFill>
            <a:blip r:embed="rId4" cstate="print"/>
            <a:srcRect b="8846"/>
            <a:stretch>
              <a:fillRect/>
            </a:stretch>
          </p:blipFill>
          <p:spPr bwMode="auto">
            <a:xfrm>
              <a:off x="288" y="3401"/>
              <a:ext cx="1064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423" y="3496"/>
              <a:ext cx="800" cy="798"/>
              <a:chOff x="1646" y="3648"/>
              <a:chExt cx="504" cy="504"/>
            </a:xfrm>
          </p:grpSpPr>
          <p:sp>
            <p:nvSpPr>
              <p:cNvPr id="126" name="Oval 125"/>
              <p:cNvSpPr>
                <a:spLocks noChangeArrowheads="1"/>
              </p:cNvSpPr>
              <p:nvPr/>
            </p:nvSpPr>
            <p:spPr bwMode="auto">
              <a:xfrm>
                <a:off x="1646" y="3648"/>
                <a:ext cx="504" cy="5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5686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" name="Oval 126"/>
              <p:cNvSpPr>
                <a:spLocks noChangeArrowheads="1"/>
              </p:cNvSpPr>
              <p:nvPr/>
            </p:nvSpPr>
            <p:spPr bwMode="auto">
              <a:xfrm>
                <a:off x="1675" y="3676"/>
                <a:ext cx="446" cy="446"/>
              </a:xfrm>
              <a:prstGeom prst="ellipse">
                <a:avLst/>
              </a:prstGeom>
              <a:solidFill>
                <a:srgbClr val="C0504D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5" name="Freeform 17"/>
            <p:cNvSpPr>
              <a:spLocks/>
            </p:cNvSpPr>
            <p:nvPr/>
          </p:nvSpPr>
          <p:spPr bwMode="auto">
            <a:xfrm>
              <a:off x="475" y="3575"/>
              <a:ext cx="700" cy="420"/>
            </a:xfrm>
            <a:custGeom>
              <a:avLst/>
              <a:gdLst>
                <a:gd name="T0" fmla="*/ 566 w 1146"/>
                <a:gd name="T1" fmla="*/ 0 h 685"/>
                <a:gd name="T2" fmla="*/ 0 w 1146"/>
                <a:gd name="T3" fmla="*/ 454 h 685"/>
                <a:gd name="T4" fmla="*/ 578 w 1146"/>
                <a:gd name="T5" fmla="*/ 516 h 685"/>
                <a:gd name="T6" fmla="*/ 1146 w 1146"/>
                <a:gd name="T7" fmla="*/ 560 h 685"/>
                <a:gd name="T8" fmla="*/ 566 w 1146"/>
                <a:gd name="T9" fmla="*/ 0 h 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6"/>
                <a:gd name="T16" fmla="*/ 0 h 685"/>
                <a:gd name="T17" fmla="*/ 1146 w 1146"/>
                <a:gd name="T18" fmla="*/ 685 h 6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6" h="685">
                  <a:moveTo>
                    <a:pt x="566" y="0"/>
                  </a:moveTo>
                  <a:cubicBezTo>
                    <a:pt x="289" y="0"/>
                    <a:pt x="58" y="194"/>
                    <a:pt x="0" y="454"/>
                  </a:cubicBezTo>
                  <a:cubicBezTo>
                    <a:pt x="56" y="506"/>
                    <a:pt x="282" y="685"/>
                    <a:pt x="578" y="516"/>
                  </a:cubicBezTo>
                  <a:cubicBezTo>
                    <a:pt x="818" y="380"/>
                    <a:pt x="1015" y="458"/>
                    <a:pt x="1146" y="560"/>
                  </a:cubicBezTo>
                  <a:cubicBezTo>
                    <a:pt x="1135" y="249"/>
                    <a:pt x="880" y="0"/>
                    <a:pt x="566" y="0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28" name="Picture 35" descr="firewall_blk_outline"/>
          <p:cNvPicPr preferRelativeResize="0"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41647" y="2323679"/>
            <a:ext cx="640857" cy="47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Oval 60"/>
          <p:cNvSpPr>
            <a:spLocks noChangeArrowheads="1"/>
          </p:cNvSpPr>
          <p:nvPr/>
        </p:nvSpPr>
        <p:spPr bwMode="auto">
          <a:xfrm>
            <a:off x="6365953" y="2576987"/>
            <a:ext cx="2021600" cy="1918157"/>
          </a:xfrm>
          <a:prstGeom prst="ellipse">
            <a:avLst/>
          </a:prstGeom>
          <a:gradFill rotWithShape="1">
            <a:gsLst>
              <a:gs pos="0">
                <a:srgbClr val="EEECE1"/>
              </a:gs>
              <a:gs pos="100000">
                <a:srgbClr val="EEECE1">
                  <a:gamma/>
                  <a:shade val="75686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0" name="Oval 61"/>
          <p:cNvSpPr>
            <a:spLocks noChangeArrowheads="1"/>
          </p:cNvSpPr>
          <p:nvPr/>
        </p:nvSpPr>
        <p:spPr bwMode="auto">
          <a:xfrm>
            <a:off x="6429682" y="2648877"/>
            <a:ext cx="1879483" cy="1759566"/>
          </a:xfrm>
          <a:prstGeom prst="ellipse">
            <a:avLst/>
          </a:prstGeom>
          <a:solidFill>
            <a:sysClr val="window" lastClr="FFFFFF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1" name="Picture 130" descr="McAfeeLogo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99" y="3035303"/>
            <a:ext cx="1120040" cy="1044532"/>
          </a:xfrm>
          <a:prstGeom prst="rect">
            <a:avLst/>
          </a:prstGeom>
        </p:spPr>
      </p:pic>
      <p:grpSp>
        <p:nvGrpSpPr>
          <p:cNvPr id="8" name="Group 2"/>
          <p:cNvGrpSpPr/>
          <p:nvPr/>
        </p:nvGrpSpPr>
        <p:grpSpPr>
          <a:xfrm>
            <a:off x="6597560" y="2007157"/>
            <a:ext cx="1420623" cy="914175"/>
            <a:chOff x="6658359" y="1152973"/>
            <a:chExt cx="1254125" cy="744537"/>
          </a:xfrm>
        </p:grpSpPr>
        <p:pic>
          <p:nvPicPr>
            <p:cNvPr id="133" name="Picture 158" descr="cloud_light"/>
            <p:cNvPicPr>
              <a:picLocks noChangeAspect="1" noChangeArrowheads="1"/>
            </p:cNvPicPr>
            <p:nvPr/>
          </p:nvPicPr>
          <p:blipFill>
            <a:blip r:embed="rId11" cstate="print">
              <a:lum bright="-6000"/>
            </a:blip>
            <a:srcRect/>
            <a:stretch>
              <a:fillRect/>
            </a:stretch>
          </p:blipFill>
          <p:spPr bwMode="auto">
            <a:xfrm rot="21106024" flipH="1">
              <a:off x="6658359" y="1152973"/>
              <a:ext cx="1254125" cy="744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Rectangle 159"/>
            <p:cNvSpPr>
              <a:spLocks noChangeArrowheads="1"/>
            </p:cNvSpPr>
            <p:nvPr/>
          </p:nvSpPr>
          <p:spPr bwMode="auto">
            <a:xfrm>
              <a:off x="6869903" y="1413404"/>
              <a:ext cx="9674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Internet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35" name="Picture 37" descr="appliance_blk_outline"/>
          <p:cNvPicPr preferRelativeResize="0"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1045" y="2366851"/>
            <a:ext cx="782565" cy="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" name="TextBox 153"/>
          <p:cNvSpPr txBox="1"/>
          <p:nvPr/>
        </p:nvSpPr>
        <p:spPr>
          <a:xfrm>
            <a:off x="5863772" y="1059542"/>
            <a:ext cx="3236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Cloud Analysis and Deconstructive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04372" y="1095829"/>
            <a:ext cx="1555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NTR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Sensor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505200" y="1447800"/>
            <a:ext cx="1889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NTR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Manager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4" name="Isosceles Triangle 143"/>
          <p:cNvSpPr/>
          <p:nvPr/>
        </p:nvSpPr>
        <p:spPr>
          <a:xfrm rot="4343174">
            <a:off x="2912952" y="2444544"/>
            <a:ext cx="1021815" cy="2908318"/>
          </a:xfrm>
          <a:prstGeom prst="triangle">
            <a:avLst/>
          </a:prstGeom>
          <a:gradFill flip="none" rotWithShape="1">
            <a:gsLst>
              <a:gs pos="0">
                <a:srgbClr val="C0504D">
                  <a:alpha val="72000"/>
                </a:srgbClr>
              </a:gs>
              <a:gs pos="100000">
                <a:srgbClr val="12273A">
                  <a:alpha val="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7" name="Group 176"/>
          <p:cNvGrpSpPr/>
          <p:nvPr/>
        </p:nvGrpSpPr>
        <p:grpSpPr>
          <a:xfrm>
            <a:off x="1131609" y="3787034"/>
            <a:ext cx="1280428" cy="1221623"/>
            <a:chOff x="5311723" y="4077319"/>
            <a:chExt cx="1280428" cy="1221623"/>
          </a:xfrm>
        </p:grpSpPr>
        <p:sp>
          <p:nvSpPr>
            <p:cNvPr id="160" name="Oval 159"/>
            <p:cNvSpPr>
              <a:spLocks noChangeArrowheads="1"/>
            </p:cNvSpPr>
            <p:nvPr/>
          </p:nvSpPr>
          <p:spPr bwMode="auto">
            <a:xfrm>
              <a:off x="5311723" y="4077319"/>
              <a:ext cx="1280428" cy="1221623"/>
            </a:xfrm>
            <a:prstGeom prst="ellipse">
              <a:avLst/>
            </a:prstGeom>
            <a:solidFill>
              <a:sysClr val="windowText" lastClr="000000">
                <a:lumMod val="20000"/>
                <a:lumOff val="80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145" name="Oval 144"/>
            <p:cNvSpPr>
              <a:spLocks noChangeArrowheads="1"/>
            </p:cNvSpPr>
            <p:nvPr/>
          </p:nvSpPr>
          <p:spPr bwMode="auto">
            <a:xfrm>
              <a:off x="5312228" y="4114799"/>
              <a:ext cx="1209111" cy="1178121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22225">
              <a:noFill/>
              <a:round/>
              <a:headEnd/>
              <a:tailEnd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9pPr>
            </a:lstStyle>
            <a:p>
              <a:pPr>
                <a:defRPr/>
              </a:pPr>
              <a:endParaRPr lang="en-US" sz="800" b="0" dirty="0">
                <a:solidFill>
                  <a:sysClr val="windowText" lastClr="000000"/>
                </a:solidFill>
                <a:ea typeface="ＭＳ Ｐゴシック" charset="-128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5392057" y="4165599"/>
              <a:ext cx="1145957" cy="102956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Manager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 smtClean="0">
                  <a:solidFill>
                    <a:srgbClr val="FFFFFF"/>
                  </a:solidFill>
                </a:rPr>
                <a:t>Collects data from the sensors and matches analysis to services</a:t>
              </a:r>
              <a:endParaRPr lang="en-US" sz="800" kern="0" dirty="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29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McAfee NTR </a:t>
            </a:r>
            <a:r>
              <a:rPr lang="en-US" dirty="0" smtClean="0"/>
              <a:t>Architecture : CADS</a:t>
            </a:r>
            <a:endParaRPr lang="en-US" dirty="0"/>
          </a:p>
        </p:txBody>
      </p:sp>
      <p:sp>
        <p:nvSpPr>
          <p:cNvPr id="66" name="Oval 60"/>
          <p:cNvSpPr>
            <a:spLocks noChangeArrowheads="1"/>
          </p:cNvSpPr>
          <p:nvPr/>
        </p:nvSpPr>
        <p:spPr bwMode="auto">
          <a:xfrm>
            <a:off x="3174803" y="2490286"/>
            <a:ext cx="2181396" cy="1918157"/>
          </a:xfrm>
          <a:prstGeom prst="ellipse">
            <a:avLst/>
          </a:prstGeom>
          <a:gradFill rotWithShape="1">
            <a:gsLst>
              <a:gs pos="0">
                <a:srgbClr val="EEECE1"/>
              </a:gs>
              <a:gs pos="100000">
                <a:srgbClr val="EEECE1">
                  <a:gamma/>
                  <a:shade val="75686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2" name="Oval 61"/>
          <p:cNvSpPr>
            <a:spLocks noChangeArrowheads="1"/>
          </p:cNvSpPr>
          <p:nvPr/>
        </p:nvSpPr>
        <p:spPr bwMode="auto">
          <a:xfrm>
            <a:off x="3269888" y="2562176"/>
            <a:ext cx="1991227" cy="1759566"/>
          </a:xfrm>
          <a:prstGeom prst="ellipse">
            <a:avLst/>
          </a:prstGeom>
          <a:solidFill>
            <a:sysClr val="window" lastClr="FFFFFF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Group 72"/>
          <p:cNvGrpSpPr/>
          <p:nvPr/>
        </p:nvGrpSpPr>
        <p:grpSpPr>
          <a:xfrm>
            <a:off x="3843442" y="3051172"/>
            <a:ext cx="415269" cy="843347"/>
            <a:chOff x="4760479" y="2548912"/>
            <a:chExt cx="450848" cy="990377"/>
          </a:xfrm>
        </p:grpSpPr>
        <p:sp>
          <p:nvSpPr>
            <p:cNvPr id="89" name="Line 52"/>
            <p:cNvSpPr>
              <a:spLocks noChangeShapeType="1"/>
            </p:cNvSpPr>
            <p:nvPr/>
          </p:nvSpPr>
          <p:spPr bwMode="auto">
            <a:xfrm flipV="1">
              <a:off x="5191744" y="2549977"/>
              <a:ext cx="0" cy="989312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Line 52"/>
            <p:cNvSpPr>
              <a:spLocks noChangeShapeType="1"/>
            </p:cNvSpPr>
            <p:nvPr/>
          </p:nvSpPr>
          <p:spPr bwMode="auto">
            <a:xfrm>
              <a:off x="4783749" y="2548912"/>
              <a:ext cx="427578" cy="0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52"/>
            <p:cNvSpPr>
              <a:spLocks noChangeShapeType="1"/>
            </p:cNvSpPr>
            <p:nvPr/>
          </p:nvSpPr>
          <p:spPr bwMode="auto">
            <a:xfrm>
              <a:off x="4760479" y="3044178"/>
              <a:ext cx="427578" cy="0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52"/>
            <p:cNvSpPr>
              <a:spLocks noChangeShapeType="1"/>
            </p:cNvSpPr>
            <p:nvPr/>
          </p:nvSpPr>
          <p:spPr bwMode="auto">
            <a:xfrm>
              <a:off x="4777466" y="3522204"/>
              <a:ext cx="427578" cy="0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3" name="Picture 92" descr="flatscreen_monitor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8991" y="3274694"/>
            <a:ext cx="280746" cy="37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93" descr="flatscreen_monitor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8991" y="3715639"/>
            <a:ext cx="280746" cy="37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30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0565" y="2737378"/>
            <a:ext cx="305754" cy="56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743960" y="2966890"/>
            <a:ext cx="255777" cy="215459"/>
            <a:chOff x="288" y="3401"/>
            <a:chExt cx="1064" cy="970"/>
          </a:xfrm>
        </p:grpSpPr>
        <p:pic>
          <p:nvPicPr>
            <p:cNvPr id="97" name="Picture 13" descr="ring"/>
            <p:cNvPicPr>
              <a:picLocks noChangeAspect="1" noChangeArrowheads="1"/>
            </p:cNvPicPr>
            <p:nvPr/>
          </p:nvPicPr>
          <p:blipFill>
            <a:blip r:embed="rId4" cstate="print"/>
            <a:srcRect b="8846"/>
            <a:stretch>
              <a:fillRect/>
            </a:stretch>
          </p:blipFill>
          <p:spPr bwMode="auto">
            <a:xfrm>
              <a:off x="288" y="3401"/>
              <a:ext cx="1064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97"/>
            <p:cNvGrpSpPr>
              <a:grpSpLocks/>
            </p:cNvGrpSpPr>
            <p:nvPr/>
          </p:nvGrpSpPr>
          <p:grpSpPr bwMode="auto">
            <a:xfrm>
              <a:off x="423" y="3496"/>
              <a:ext cx="800" cy="798"/>
              <a:chOff x="1646" y="3648"/>
              <a:chExt cx="504" cy="504"/>
            </a:xfrm>
          </p:grpSpPr>
          <p:sp>
            <p:nvSpPr>
              <p:cNvPr id="100" name="Oval 99"/>
              <p:cNvSpPr>
                <a:spLocks noChangeArrowheads="1"/>
              </p:cNvSpPr>
              <p:nvPr/>
            </p:nvSpPr>
            <p:spPr bwMode="auto">
              <a:xfrm>
                <a:off x="1646" y="3648"/>
                <a:ext cx="504" cy="5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5686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1" name="Oval 100"/>
              <p:cNvSpPr>
                <a:spLocks noChangeArrowheads="1"/>
              </p:cNvSpPr>
              <p:nvPr/>
            </p:nvSpPr>
            <p:spPr bwMode="auto">
              <a:xfrm>
                <a:off x="1675" y="3676"/>
                <a:ext cx="446" cy="446"/>
              </a:xfrm>
              <a:prstGeom prst="ellipse">
                <a:avLst/>
              </a:prstGeom>
              <a:solidFill>
                <a:srgbClr val="C0504D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9" name="Freeform 17"/>
            <p:cNvSpPr>
              <a:spLocks/>
            </p:cNvSpPr>
            <p:nvPr/>
          </p:nvSpPr>
          <p:spPr bwMode="auto">
            <a:xfrm>
              <a:off x="475" y="3575"/>
              <a:ext cx="700" cy="420"/>
            </a:xfrm>
            <a:custGeom>
              <a:avLst/>
              <a:gdLst>
                <a:gd name="T0" fmla="*/ 566 w 1146"/>
                <a:gd name="T1" fmla="*/ 0 h 685"/>
                <a:gd name="T2" fmla="*/ 0 w 1146"/>
                <a:gd name="T3" fmla="*/ 454 h 685"/>
                <a:gd name="T4" fmla="*/ 578 w 1146"/>
                <a:gd name="T5" fmla="*/ 516 h 685"/>
                <a:gd name="T6" fmla="*/ 1146 w 1146"/>
                <a:gd name="T7" fmla="*/ 560 h 685"/>
                <a:gd name="T8" fmla="*/ 566 w 1146"/>
                <a:gd name="T9" fmla="*/ 0 h 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6"/>
                <a:gd name="T16" fmla="*/ 0 h 685"/>
                <a:gd name="T17" fmla="*/ 1146 w 1146"/>
                <a:gd name="T18" fmla="*/ 685 h 6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6" h="685">
                  <a:moveTo>
                    <a:pt x="566" y="0"/>
                  </a:moveTo>
                  <a:cubicBezTo>
                    <a:pt x="289" y="0"/>
                    <a:pt x="58" y="194"/>
                    <a:pt x="0" y="454"/>
                  </a:cubicBezTo>
                  <a:cubicBezTo>
                    <a:pt x="56" y="506"/>
                    <a:pt x="282" y="685"/>
                    <a:pt x="578" y="516"/>
                  </a:cubicBezTo>
                  <a:cubicBezTo>
                    <a:pt x="818" y="380"/>
                    <a:pt x="1015" y="458"/>
                    <a:pt x="1146" y="560"/>
                  </a:cubicBezTo>
                  <a:cubicBezTo>
                    <a:pt x="1135" y="249"/>
                    <a:pt x="880" y="0"/>
                    <a:pt x="566" y="0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02" name="Oval 60"/>
          <p:cNvSpPr>
            <a:spLocks noChangeArrowheads="1"/>
          </p:cNvSpPr>
          <p:nvPr/>
        </p:nvSpPr>
        <p:spPr bwMode="auto">
          <a:xfrm>
            <a:off x="203718" y="1734114"/>
            <a:ext cx="2181396" cy="1835147"/>
          </a:xfrm>
          <a:prstGeom prst="ellipse">
            <a:avLst/>
          </a:prstGeom>
          <a:gradFill rotWithShape="1">
            <a:gsLst>
              <a:gs pos="0">
                <a:srgbClr val="EEECE1"/>
              </a:gs>
              <a:gs pos="100000">
                <a:srgbClr val="EEECE1">
                  <a:gamma/>
                  <a:shade val="75686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3" name="Oval 61"/>
          <p:cNvSpPr>
            <a:spLocks noChangeArrowheads="1"/>
          </p:cNvSpPr>
          <p:nvPr/>
        </p:nvSpPr>
        <p:spPr bwMode="auto">
          <a:xfrm>
            <a:off x="291295" y="1826846"/>
            <a:ext cx="1991227" cy="1661745"/>
          </a:xfrm>
          <a:prstGeom prst="ellipse">
            <a:avLst/>
          </a:prstGeom>
          <a:solidFill>
            <a:sysClr val="window" lastClr="FFFFFF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Line 94"/>
          <p:cNvSpPr>
            <a:spLocks noChangeShapeType="1"/>
          </p:cNvSpPr>
          <p:nvPr/>
        </p:nvSpPr>
        <p:spPr bwMode="auto">
          <a:xfrm flipH="1">
            <a:off x="625868" y="2683981"/>
            <a:ext cx="1146820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5" name="Picture 104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537" y="2507040"/>
            <a:ext cx="181079" cy="3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Line 94"/>
          <p:cNvSpPr>
            <a:spLocks noChangeShapeType="1"/>
          </p:cNvSpPr>
          <p:nvPr/>
        </p:nvSpPr>
        <p:spPr bwMode="auto">
          <a:xfrm flipH="1">
            <a:off x="941545" y="2197088"/>
            <a:ext cx="569104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7" name="Picture 30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8454" y="2066042"/>
            <a:ext cx="181079" cy="33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Line 91"/>
          <p:cNvSpPr>
            <a:spLocks noChangeShapeType="1"/>
          </p:cNvSpPr>
          <p:nvPr/>
        </p:nvSpPr>
        <p:spPr bwMode="auto">
          <a:xfrm flipV="1">
            <a:off x="4688046" y="2591248"/>
            <a:ext cx="0" cy="774608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9" name="Picture 30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724" y="2054320"/>
            <a:ext cx="181079" cy="33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Line 94"/>
          <p:cNvSpPr>
            <a:spLocks noChangeShapeType="1"/>
          </p:cNvSpPr>
          <p:nvPr/>
        </p:nvSpPr>
        <p:spPr bwMode="auto">
          <a:xfrm flipH="1">
            <a:off x="652686" y="3070369"/>
            <a:ext cx="1146820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1" name="Picture 110" descr="flatscreen_monitor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651" y="2901567"/>
            <a:ext cx="201940" cy="2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31" descr="laptop"/>
          <p:cNvPicPr preferRelativeResize="0"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5983" y="2921332"/>
            <a:ext cx="315640" cy="27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112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738" y="2515522"/>
            <a:ext cx="181079" cy="3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113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3948" y="2502701"/>
            <a:ext cx="181079" cy="3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30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2149" y="2511182"/>
            <a:ext cx="181079" cy="3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29" descr="1004ipad_hometim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7197" y="2896844"/>
            <a:ext cx="234875" cy="2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16" descr="CELL-PHONE_MED-GRAY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51" y="2901567"/>
            <a:ext cx="166699" cy="2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Line 91"/>
          <p:cNvSpPr>
            <a:spLocks noChangeShapeType="1"/>
          </p:cNvSpPr>
          <p:nvPr/>
        </p:nvSpPr>
        <p:spPr bwMode="auto">
          <a:xfrm>
            <a:off x="2494245" y="2591249"/>
            <a:ext cx="4545028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9" name="Picture 32" descr="router_blk_outline"/>
          <p:cNvPicPr preferRelativeResize="0"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1013" y="2453959"/>
            <a:ext cx="654562" cy="30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Line 91"/>
          <p:cNvSpPr>
            <a:spLocks noChangeShapeType="1"/>
          </p:cNvSpPr>
          <p:nvPr/>
        </p:nvSpPr>
        <p:spPr bwMode="auto">
          <a:xfrm flipH="1" flipV="1">
            <a:off x="4237276" y="3470132"/>
            <a:ext cx="435091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1" name="Picture 30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7438" y="3145059"/>
            <a:ext cx="305754" cy="56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4627415" y="3318817"/>
            <a:ext cx="255777" cy="215459"/>
            <a:chOff x="288" y="3401"/>
            <a:chExt cx="1064" cy="970"/>
          </a:xfrm>
        </p:grpSpPr>
        <p:pic>
          <p:nvPicPr>
            <p:cNvPr id="123" name="Picture 13" descr="ring"/>
            <p:cNvPicPr>
              <a:picLocks noChangeAspect="1" noChangeArrowheads="1"/>
            </p:cNvPicPr>
            <p:nvPr/>
          </p:nvPicPr>
          <p:blipFill>
            <a:blip r:embed="rId4" cstate="print"/>
            <a:srcRect b="8846"/>
            <a:stretch>
              <a:fillRect/>
            </a:stretch>
          </p:blipFill>
          <p:spPr bwMode="auto">
            <a:xfrm>
              <a:off x="288" y="3401"/>
              <a:ext cx="1064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423" y="3496"/>
              <a:ext cx="800" cy="798"/>
              <a:chOff x="1646" y="3648"/>
              <a:chExt cx="504" cy="504"/>
            </a:xfrm>
          </p:grpSpPr>
          <p:sp>
            <p:nvSpPr>
              <p:cNvPr id="126" name="Oval 125"/>
              <p:cNvSpPr>
                <a:spLocks noChangeArrowheads="1"/>
              </p:cNvSpPr>
              <p:nvPr/>
            </p:nvSpPr>
            <p:spPr bwMode="auto">
              <a:xfrm>
                <a:off x="1646" y="3648"/>
                <a:ext cx="504" cy="5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5686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" name="Oval 126"/>
              <p:cNvSpPr>
                <a:spLocks noChangeArrowheads="1"/>
              </p:cNvSpPr>
              <p:nvPr/>
            </p:nvSpPr>
            <p:spPr bwMode="auto">
              <a:xfrm>
                <a:off x="1675" y="3676"/>
                <a:ext cx="446" cy="446"/>
              </a:xfrm>
              <a:prstGeom prst="ellipse">
                <a:avLst/>
              </a:prstGeom>
              <a:solidFill>
                <a:srgbClr val="C0504D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5" name="Freeform 17"/>
            <p:cNvSpPr>
              <a:spLocks/>
            </p:cNvSpPr>
            <p:nvPr/>
          </p:nvSpPr>
          <p:spPr bwMode="auto">
            <a:xfrm>
              <a:off x="475" y="3575"/>
              <a:ext cx="700" cy="420"/>
            </a:xfrm>
            <a:custGeom>
              <a:avLst/>
              <a:gdLst>
                <a:gd name="T0" fmla="*/ 566 w 1146"/>
                <a:gd name="T1" fmla="*/ 0 h 685"/>
                <a:gd name="T2" fmla="*/ 0 w 1146"/>
                <a:gd name="T3" fmla="*/ 454 h 685"/>
                <a:gd name="T4" fmla="*/ 578 w 1146"/>
                <a:gd name="T5" fmla="*/ 516 h 685"/>
                <a:gd name="T6" fmla="*/ 1146 w 1146"/>
                <a:gd name="T7" fmla="*/ 560 h 685"/>
                <a:gd name="T8" fmla="*/ 566 w 1146"/>
                <a:gd name="T9" fmla="*/ 0 h 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6"/>
                <a:gd name="T16" fmla="*/ 0 h 685"/>
                <a:gd name="T17" fmla="*/ 1146 w 1146"/>
                <a:gd name="T18" fmla="*/ 685 h 6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6" h="685">
                  <a:moveTo>
                    <a:pt x="566" y="0"/>
                  </a:moveTo>
                  <a:cubicBezTo>
                    <a:pt x="289" y="0"/>
                    <a:pt x="58" y="194"/>
                    <a:pt x="0" y="454"/>
                  </a:cubicBezTo>
                  <a:cubicBezTo>
                    <a:pt x="56" y="506"/>
                    <a:pt x="282" y="685"/>
                    <a:pt x="578" y="516"/>
                  </a:cubicBezTo>
                  <a:cubicBezTo>
                    <a:pt x="818" y="380"/>
                    <a:pt x="1015" y="458"/>
                    <a:pt x="1146" y="560"/>
                  </a:cubicBezTo>
                  <a:cubicBezTo>
                    <a:pt x="1135" y="249"/>
                    <a:pt x="880" y="0"/>
                    <a:pt x="566" y="0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28" name="Picture 35" descr="firewall_blk_outline"/>
          <p:cNvPicPr preferRelativeResize="0"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41647" y="2323679"/>
            <a:ext cx="640857" cy="47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Oval 60"/>
          <p:cNvSpPr>
            <a:spLocks noChangeArrowheads="1"/>
          </p:cNvSpPr>
          <p:nvPr/>
        </p:nvSpPr>
        <p:spPr bwMode="auto">
          <a:xfrm>
            <a:off x="6365953" y="2576987"/>
            <a:ext cx="2021600" cy="1918157"/>
          </a:xfrm>
          <a:prstGeom prst="ellipse">
            <a:avLst/>
          </a:prstGeom>
          <a:gradFill rotWithShape="1">
            <a:gsLst>
              <a:gs pos="0">
                <a:srgbClr val="EEECE1"/>
              </a:gs>
              <a:gs pos="100000">
                <a:srgbClr val="EEECE1">
                  <a:gamma/>
                  <a:shade val="75686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0" name="Oval 61"/>
          <p:cNvSpPr>
            <a:spLocks noChangeArrowheads="1"/>
          </p:cNvSpPr>
          <p:nvPr/>
        </p:nvSpPr>
        <p:spPr bwMode="auto">
          <a:xfrm>
            <a:off x="6429682" y="2648877"/>
            <a:ext cx="1879483" cy="1759566"/>
          </a:xfrm>
          <a:prstGeom prst="ellipse">
            <a:avLst/>
          </a:prstGeom>
          <a:solidFill>
            <a:sysClr val="window" lastClr="FFFFFF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1" name="Picture 130" descr="McAfeeLogo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99" y="3035303"/>
            <a:ext cx="1120040" cy="1044532"/>
          </a:xfrm>
          <a:prstGeom prst="rect">
            <a:avLst/>
          </a:prstGeom>
        </p:spPr>
      </p:pic>
      <p:grpSp>
        <p:nvGrpSpPr>
          <p:cNvPr id="8" name="Group 2"/>
          <p:cNvGrpSpPr/>
          <p:nvPr/>
        </p:nvGrpSpPr>
        <p:grpSpPr>
          <a:xfrm>
            <a:off x="6597560" y="2007157"/>
            <a:ext cx="1420623" cy="914175"/>
            <a:chOff x="6658359" y="1152973"/>
            <a:chExt cx="1254125" cy="744537"/>
          </a:xfrm>
        </p:grpSpPr>
        <p:pic>
          <p:nvPicPr>
            <p:cNvPr id="133" name="Picture 158" descr="cloud_light"/>
            <p:cNvPicPr>
              <a:picLocks noChangeAspect="1" noChangeArrowheads="1"/>
            </p:cNvPicPr>
            <p:nvPr/>
          </p:nvPicPr>
          <p:blipFill>
            <a:blip r:embed="rId11" cstate="print">
              <a:lum bright="-6000"/>
            </a:blip>
            <a:srcRect/>
            <a:stretch>
              <a:fillRect/>
            </a:stretch>
          </p:blipFill>
          <p:spPr bwMode="auto">
            <a:xfrm rot="21106024" flipH="1">
              <a:off x="6658359" y="1152973"/>
              <a:ext cx="1254125" cy="744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Rectangle 159"/>
            <p:cNvSpPr>
              <a:spLocks noChangeArrowheads="1"/>
            </p:cNvSpPr>
            <p:nvPr/>
          </p:nvSpPr>
          <p:spPr bwMode="auto">
            <a:xfrm>
              <a:off x="6869903" y="1413404"/>
              <a:ext cx="9674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Internet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35" name="Picture 37" descr="appliance_blk_outline"/>
          <p:cNvPicPr preferRelativeResize="0"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1045" y="2366851"/>
            <a:ext cx="782565" cy="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Oval 136"/>
          <p:cNvSpPr>
            <a:spLocks noChangeArrowheads="1"/>
          </p:cNvSpPr>
          <p:nvPr/>
        </p:nvSpPr>
        <p:spPr bwMode="auto">
          <a:xfrm>
            <a:off x="6869090" y="2872013"/>
            <a:ext cx="170183" cy="156856"/>
          </a:xfrm>
          <a:prstGeom prst="ellipse">
            <a:avLst/>
          </a:prstGeom>
          <a:solidFill>
            <a:srgbClr val="C0504D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2286000" y="5486400"/>
            <a:ext cx="1145957" cy="10295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Manager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rgbClr val="FFFFFF"/>
                </a:solidFill>
              </a:rPr>
              <a:t>Collects data from the sensors and matches analysis to services</a:t>
            </a:r>
            <a:endParaRPr lang="en-US" sz="800" kern="0" dirty="0" smtClean="0">
              <a:solidFill>
                <a:srgbClr val="FFFFFF"/>
              </a:solidFill>
            </a:endParaRPr>
          </a:p>
        </p:txBody>
      </p:sp>
      <p:sp>
        <p:nvSpPr>
          <p:cNvPr id="147" name="Isosceles Triangle 146"/>
          <p:cNvSpPr/>
          <p:nvPr/>
        </p:nvSpPr>
        <p:spPr>
          <a:xfrm rot="2550084">
            <a:off x="5422554" y="2548341"/>
            <a:ext cx="1113836" cy="2952491"/>
          </a:xfrm>
          <a:prstGeom prst="triangle">
            <a:avLst/>
          </a:prstGeom>
          <a:gradFill flip="none" rotWithShape="1">
            <a:gsLst>
              <a:gs pos="0">
                <a:srgbClr val="C0504D">
                  <a:alpha val="72000"/>
                </a:srgbClr>
              </a:gs>
              <a:gs pos="100000">
                <a:srgbClr val="12273A">
                  <a:alpha val="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147"/>
          <p:cNvGrpSpPr/>
          <p:nvPr/>
        </p:nvGrpSpPr>
        <p:grpSpPr>
          <a:xfrm>
            <a:off x="4346521" y="4607090"/>
            <a:ext cx="1280428" cy="1221623"/>
            <a:chOff x="4346521" y="4607090"/>
            <a:chExt cx="1280428" cy="1221623"/>
          </a:xfrm>
        </p:grpSpPr>
        <p:sp>
          <p:nvSpPr>
            <p:cNvPr id="149" name="Oval 148"/>
            <p:cNvSpPr>
              <a:spLocks noChangeArrowheads="1"/>
            </p:cNvSpPr>
            <p:nvPr/>
          </p:nvSpPr>
          <p:spPr bwMode="auto">
            <a:xfrm>
              <a:off x="4346521" y="4607090"/>
              <a:ext cx="1280428" cy="1221623"/>
            </a:xfrm>
            <a:prstGeom prst="ellipse">
              <a:avLst/>
            </a:prstGeom>
            <a:solidFill>
              <a:sysClr val="windowText" lastClr="000000">
                <a:lumMod val="20000"/>
                <a:lumOff val="80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endParaRPr>
            </a:p>
          </p:txBody>
        </p:sp>
        <p:grpSp>
          <p:nvGrpSpPr>
            <p:cNvPr id="11" name="Group 149"/>
            <p:cNvGrpSpPr>
              <a:grpSpLocks/>
            </p:cNvGrpSpPr>
            <p:nvPr/>
          </p:nvGrpSpPr>
          <p:grpSpPr bwMode="auto">
            <a:xfrm>
              <a:off x="4359640" y="4629669"/>
              <a:ext cx="1203080" cy="1145316"/>
              <a:chOff x="1286" y="1209"/>
              <a:chExt cx="478" cy="496"/>
            </a:xfrm>
          </p:grpSpPr>
          <p:sp>
            <p:nvSpPr>
              <p:cNvPr id="152" name="Oval 151"/>
              <p:cNvSpPr>
                <a:spLocks noChangeArrowheads="1"/>
              </p:cNvSpPr>
              <p:nvPr/>
            </p:nvSpPr>
            <p:spPr bwMode="auto">
              <a:xfrm>
                <a:off x="1286" y="1209"/>
                <a:ext cx="478" cy="496"/>
              </a:xfrm>
              <a:prstGeom prst="ellipse">
                <a:avLst/>
              </a:prstGeom>
              <a:solidFill>
                <a:srgbClr val="C0504D">
                  <a:lumMod val="75000"/>
                </a:srgbClr>
              </a:soli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 anchorCtr="1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3" name="Oval 152"/>
              <p:cNvSpPr>
                <a:spLocks noChangeArrowheads="1"/>
              </p:cNvSpPr>
              <p:nvPr/>
            </p:nvSpPr>
            <p:spPr bwMode="auto">
              <a:xfrm>
                <a:off x="1371" y="1247"/>
                <a:ext cx="292" cy="193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alpha val="30000"/>
                    </a:sysClr>
                  </a:gs>
                  <a:gs pos="100000">
                    <a:sysClr val="window" lastClr="FFFFFF">
                      <a:gamma/>
                      <a:shade val="46275"/>
                      <a:invGamma/>
                      <a:alpha val="0"/>
                    </a:sys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 anchorCtr="1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1" name="Rectangle 150"/>
            <p:cNvSpPr/>
            <p:nvPr/>
          </p:nvSpPr>
          <p:spPr bwMode="auto">
            <a:xfrm>
              <a:off x="4359640" y="4645281"/>
              <a:ext cx="1145950" cy="102955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McAfee 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800" kern="0" dirty="0">
                <a:solidFill>
                  <a:srgbClr val="FFFFFF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Global Threat Intelligence Database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5863772" y="1059542"/>
            <a:ext cx="3236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Cloud Analysis and Deconstructive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04372" y="1095829"/>
            <a:ext cx="1555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NTR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Sensor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505200" y="1447800"/>
            <a:ext cx="1889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NTR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Manager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7" name="Isosceles Triangle 156"/>
          <p:cNvSpPr/>
          <p:nvPr/>
        </p:nvSpPr>
        <p:spPr>
          <a:xfrm rot="1632542">
            <a:off x="6156163" y="3675969"/>
            <a:ext cx="961436" cy="1764209"/>
          </a:xfrm>
          <a:prstGeom prst="triangle">
            <a:avLst/>
          </a:prstGeom>
          <a:gradFill flip="none" rotWithShape="1">
            <a:gsLst>
              <a:gs pos="0">
                <a:srgbClr val="C0504D">
                  <a:alpha val="72000"/>
                </a:srgbClr>
              </a:gs>
              <a:gs pos="100000">
                <a:srgbClr val="12273A">
                  <a:alpha val="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6705600" y="3733800"/>
            <a:ext cx="255777" cy="215459"/>
            <a:chOff x="288" y="3401"/>
            <a:chExt cx="1064" cy="970"/>
          </a:xfrm>
        </p:grpSpPr>
        <p:pic>
          <p:nvPicPr>
            <p:cNvPr id="159" name="Picture 13" descr="ring"/>
            <p:cNvPicPr>
              <a:picLocks noChangeAspect="1" noChangeArrowheads="1"/>
            </p:cNvPicPr>
            <p:nvPr/>
          </p:nvPicPr>
          <p:blipFill>
            <a:blip r:embed="rId4" cstate="print"/>
            <a:srcRect b="8846"/>
            <a:stretch>
              <a:fillRect/>
            </a:stretch>
          </p:blipFill>
          <p:spPr bwMode="auto">
            <a:xfrm>
              <a:off x="288" y="3401"/>
              <a:ext cx="1064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423" y="3496"/>
              <a:ext cx="800" cy="798"/>
              <a:chOff x="1646" y="3648"/>
              <a:chExt cx="504" cy="504"/>
            </a:xfrm>
          </p:grpSpPr>
          <p:sp>
            <p:nvSpPr>
              <p:cNvPr id="162" name="Oval 161"/>
              <p:cNvSpPr>
                <a:spLocks noChangeArrowheads="1"/>
              </p:cNvSpPr>
              <p:nvPr/>
            </p:nvSpPr>
            <p:spPr bwMode="auto">
              <a:xfrm>
                <a:off x="1646" y="3648"/>
                <a:ext cx="504" cy="5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5686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63" name="Oval 162"/>
              <p:cNvSpPr>
                <a:spLocks noChangeArrowheads="1"/>
              </p:cNvSpPr>
              <p:nvPr/>
            </p:nvSpPr>
            <p:spPr bwMode="auto">
              <a:xfrm>
                <a:off x="1675" y="3676"/>
                <a:ext cx="446" cy="446"/>
              </a:xfrm>
              <a:prstGeom prst="ellipse">
                <a:avLst/>
              </a:prstGeom>
              <a:solidFill>
                <a:srgbClr val="C0504D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61" name="Freeform 17"/>
            <p:cNvSpPr>
              <a:spLocks/>
            </p:cNvSpPr>
            <p:nvPr/>
          </p:nvSpPr>
          <p:spPr bwMode="auto">
            <a:xfrm>
              <a:off x="475" y="3575"/>
              <a:ext cx="700" cy="420"/>
            </a:xfrm>
            <a:custGeom>
              <a:avLst/>
              <a:gdLst>
                <a:gd name="T0" fmla="*/ 566 w 1146"/>
                <a:gd name="T1" fmla="*/ 0 h 685"/>
                <a:gd name="T2" fmla="*/ 0 w 1146"/>
                <a:gd name="T3" fmla="*/ 454 h 685"/>
                <a:gd name="T4" fmla="*/ 578 w 1146"/>
                <a:gd name="T5" fmla="*/ 516 h 685"/>
                <a:gd name="T6" fmla="*/ 1146 w 1146"/>
                <a:gd name="T7" fmla="*/ 560 h 685"/>
                <a:gd name="T8" fmla="*/ 566 w 1146"/>
                <a:gd name="T9" fmla="*/ 0 h 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6"/>
                <a:gd name="T16" fmla="*/ 0 h 685"/>
                <a:gd name="T17" fmla="*/ 1146 w 1146"/>
                <a:gd name="T18" fmla="*/ 685 h 6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6" h="685">
                  <a:moveTo>
                    <a:pt x="566" y="0"/>
                  </a:moveTo>
                  <a:cubicBezTo>
                    <a:pt x="289" y="0"/>
                    <a:pt x="58" y="194"/>
                    <a:pt x="0" y="454"/>
                  </a:cubicBezTo>
                  <a:cubicBezTo>
                    <a:pt x="56" y="506"/>
                    <a:pt x="282" y="685"/>
                    <a:pt x="578" y="516"/>
                  </a:cubicBezTo>
                  <a:cubicBezTo>
                    <a:pt x="818" y="380"/>
                    <a:pt x="1015" y="458"/>
                    <a:pt x="1146" y="560"/>
                  </a:cubicBezTo>
                  <a:cubicBezTo>
                    <a:pt x="1135" y="249"/>
                    <a:pt x="880" y="0"/>
                    <a:pt x="566" y="0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4" name="Group 163"/>
          <p:cNvGrpSpPr/>
          <p:nvPr/>
        </p:nvGrpSpPr>
        <p:grpSpPr>
          <a:xfrm>
            <a:off x="5486400" y="5029200"/>
            <a:ext cx="1280428" cy="1221623"/>
            <a:chOff x="4346521" y="4607090"/>
            <a:chExt cx="1280428" cy="1221623"/>
          </a:xfrm>
        </p:grpSpPr>
        <p:sp>
          <p:nvSpPr>
            <p:cNvPr id="165" name="Oval 164"/>
            <p:cNvSpPr>
              <a:spLocks noChangeArrowheads="1"/>
            </p:cNvSpPr>
            <p:nvPr/>
          </p:nvSpPr>
          <p:spPr bwMode="auto">
            <a:xfrm>
              <a:off x="4346521" y="4607090"/>
              <a:ext cx="1280428" cy="1221623"/>
            </a:xfrm>
            <a:prstGeom prst="ellipse">
              <a:avLst/>
            </a:prstGeom>
            <a:solidFill>
              <a:sysClr val="windowText" lastClr="000000">
                <a:lumMod val="20000"/>
                <a:lumOff val="80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endParaRPr>
            </a:p>
          </p:txBody>
        </p:sp>
        <p:grpSp>
          <p:nvGrpSpPr>
            <p:cNvPr id="15" name="Group 65"/>
            <p:cNvGrpSpPr>
              <a:grpSpLocks/>
            </p:cNvGrpSpPr>
            <p:nvPr/>
          </p:nvGrpSpPr>
          <p:grpSpPr bwMode="auto">
            <a:xfrm>
              <a:off x="4359640" y="4629669"/>
              <a:ext cx="1203080" cy="1145316"/>
              <a:chOff x="1286" y="1209"/>
              <a:chExt cx="478" cy="496"/>
            </a:xfrm>
          </p:grpSpPr>
          <p:sp>
            <p:nvSpPr>
              <p:cNvPr id="168" name="Oval 167"/>
              <p:cNvSpPr>
                <a:spLocks noChangeArrowheads="1"/>
              </p:cNvSpPr>
              <p:nvPr/>
            </p:nvSpPr>
            <p:spPr bwMode="auto">
              <a:xfrm>
                <a:off x="1286" y="1209"/>
                <a:ext cx="478" cy="496"/>
              </a:xfrm>
              <a:prstGeom prst="ellipse">
                <a:avLst/>
              </a:prstGeom>
              <a:solidFill>
                <a:srgbClr val="C0504D">
                  <a:lumMod val="75000"/>
                </a:srgbClr>
              </a:soli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 anchorCtr="1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69" name="Oval 168"/>
              <p:cNvSpPr>
                <a:spLocks noChangeArrowheads="1"/>
              </p:cNvSpPr>
              <p:nvPr/>
            </p:nvSpPr>
            <p:spPr bwMode="auto">
              <a:xfrm>
                <a:off x="1371" y="1247"/>
                <a:ext cx="292" cy="193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alpha val="30000"/>
                    </a:sysClr>
                  </a:gs>
                  <a:gs pos="100000">
                    <a:sysClr val="window" lastClr="FFFFFF">
                      <a:gamma/>
                      <a:shade val="46275"/>
                      <a:invGamma/>
                      <a:alpha val="0"/>
                    </a:sys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 anchorCtr="1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67" name="Rectangle 166"/>
            <p:cNvSpPr/>
            <p:nvPr/>
          </p:nvSpPr>
          <p:spPr bwMode="auto">
            <a:xfrm>
              <a:off x="4359640" y="4645281"/>
              <a:ext cx="1145950" cy="102955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McAfee 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800" kern="0" dirty="0">
                <a:solidFill>
                  <a:srgbClr val="FFFFFF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FileScan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0" name="Isosceles Triangle 169"/>
          <p:cNvSpPr/>
          <p:nvPr/>
        </p:nvSpPr>
        <p:spPr>
          <a:xfrm rot="217773">
            <a:off x="7070303" y="4227426"/>
            <a:ext cx="668704" cy="1037168"/>
          </a:xfrm>
          <a:prstGeom prst="triangle">
            <a:avLst/>
          </a:prstGeom>
          <a:gradFill flip="none" rotWithShape="1">
            <a:gsLst>
              <a:gs pos="0">
                <a:srgbClr val="C0504D">
                  <a:alpha val="72000"/>
                </a:srgbClr>
              </a:gs>
              <a:gs pos="100000">
                <a:srgbClr val="12273A">
                  <a:alpha val="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7239000" y="4114800"/>
            <a:ext cx="255777" cy="215459"/>
            <a:chOff x="288" y="3401"/>
            <a:chExt cx="1064" cy="970"/>
          </a:xfrm>
        </p:grpSpPr>
        <p:pic>
          <p:nvPicPr>
            <p:cNvPr id="172" name="Picture 13" descr="ring"/>
            <p:cNvPicPr>
              <a:picLocks noChangeAspect="1" noChangeArrowheads="1"/>
            </p:cNvPicPr>
            <p:nvPr/>
          </p:nvPicPr>
          <p:blipFill>
            <a:blip r:embed="rId4" cstate="print"/>
            <a:srcRect b="8846"/>
            <a:stretch>
              <a:fillRect/>
            </a:stretch>
          </p:blipFill>
          <p:spPr bwMode="auto">
            <a:xfrm>
              <a:off x="288" y="3401"/>
              <a:ext cx="1064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14"/>
            <p:cNvGrpSpPr>
              <a:grpSpLocks/>
            </p:cNvGrpSpPr>
            <p:nvPr/>
          </p:nvGrpSpPr>
          <p:grpSpPr bwMode="auto">
            <a:xfrm>
              <a:off x="423" y="3496"/>
              <a:ext cx="800" cy="798"/>
              <a:chOff x="1646" y="3648"/>
              <a:chExt cx="504" cy="504"/>
            </a:xfrm>
          </p:grpSpPr>
          <p:sp>
            <p:nvSpPr>
              <p:cNvPr id="175" name="Oval 174"/>
              <p:cNvSpPr>
                <a:spLocks noChangeArrowheads="1"/>
              </p:cNvSpPr>
              <p:nvPr/>
            </p:nvSpPr>
            <p:spPr bwMode="auto">
              <a:xfrm>
                <a:off x="1646" y="3648"/>
                <a:ext cx="504" cy="5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5686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76" name="Oval 175"/>
              <p:cNvSpPr>
                <a:spLocks noChangeArrowheads="1"/>
              </p:cNvSpPr>
              <p:nvPr/>
            </p:nvSpPr>
            <p:spPr bwMode="auto">
              <a:xfrm>
                <a:off x="1675" y="3676"/>
                <a:ext cx="446" cy="446"/>
              </a:xfrm>
              <a:prstGeom prst="ellipse">
                <a:avLst/>
              </a:prstGeom>
              <a:solidFill>
                <a:srgbClr val="C0504D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74" name="Freeform 17"/>
            <p:cNvSpPr>
              <a:spLocks/>
            </p:cNvSpPr>
            <p:nvPr/>
          </p:nvSpPr>
          <p:spPr bwMode="auto">
            <a:xfrm>
              <a:off x="475" y="3575"/>
              <a:ext cx="700" cy="420"/>
            </a:xfrm>
            <a:custGeom>
              <a:avLst/>
              <a:gdLst>
                <a:gd name="T0" fmla="*/ 566 w 1146"/>
                <a:gd name="T1" fmla="*/ 0 h 685"/>
                <a:gd name="T2" fmla="*/ 0 w 1146"/>
                <a:gd name="T3" fmla="*/ 454 h 685"/>
                <a:gd name="T4" fmla="*/ 578 w 1146"/>
                <a:gd name="T5" fmla="*/ 516 h 685"/>
                <a:gd name="T6" fmla="*/ 1146 w 1146"/>
                <a:gd name="T7" fmla="*/ 560 h 685"/>
                <a:gd name="T8" fmla="*/ 566 w 1146"/>
                <a:gd name="T9" fmla="*/ 0 h 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6"/>
                <a:gd name="T16" fmla="*/ 0 h 685"/>
                <a:gd name="T17" fmla="*/ 1146 w 1146"/>
                <a:gd name="T18" fmla="*/ 685 h 6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6" h="685">
                  <a:moveTo>
                    <a:pt x="566" y="0"/>
                  </a:moveTo>
                  <a:cubicBezTo>
                    <a:pt x="289" y="0"/>
                    <a:pt x="58" y="194"/>
                    <a:pt x="0" y="454"/>
                  </a:cubicBezTo>
                  <a:cubicBezTo>
                    <a:pt x="56" y="506"/>
                    <a:pt x="282" y="685"/>
                    <a:pt x="578" y="516"/>
                  </a:cubicBezTo>
                  <a:cubicBezTo>
                    <a:pt x="818" y="380"/>
                    <a:pt x="1015" y="458"/>
                    <a:pt x="1146" y="560"/>
                  </a:cubicBezTo>
                  <a:cubicBezTo>
                    <a:pt x="1135" y="249"/>
                    <a:pt x="880" y="0"/>
                    <a:pt x="566" y="0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8" name="Group 176"/>
          <p:cNvGrpSpPr/>
          <p:nvPr/>
        </p:nvGrpSpPr>
        <p:grpSpPr>
          <a:xfrm>
            <a:off x="6629400" y="5029200"/>
            <a:ext cx="1432828" cy="1221623"/>
            <a:chOff x="4194121" y="4607090"/>
            <a:chExt cx="1432828" cy="1221623"/>
          </a:xfrm>
        </p:grpSpPr>
        <p:sp>
          <p:nvSpPr>
            <p:cNvPr id="178" name="Oval 177"/>
            <p:cNvSpPr>
              <a:spLocks noChangeArrowheads="1"/>
            </p:cNvSpPr>
            <p:nvPr/>
          </p:nvSpPr>
          <p:spPr bwMode="auto">
            <a:xfrm>
              <a:off x="4346521" y="4607090"/>
              <a:ext cx="1280428" cy="1221623"/>
            </a:xfrm>
            <a:prstGeom prst="ellipse">
              <a:avLst/>
            </a:prstGeom>
            <a:solidFill>
              <a:sysClr val="windowText" lastClr="000000">
                <a:lumMod val="20000"/>
                <a:lumOff val="80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endParaRPr>
            </a:p>
          </p:txBody>
        </p:sp>
        <p:grpSp>
          <p:nvGrpSpPr>
            <p:cNvPr id="19" name="Group 65"/>
            <p:cNvGrpSpPr>
              <a:grpSpLocks/>
            </p:cNvGrpSpPr>
            <p:nvPr/>
          </p:nvGrpSpPr>
          <p:grpSpPr bwMode="auto">
            <a:xfrm>
              <a:off x="4359640" y="4629669"/>
              <a:ext cx="1203080" cy="1145316"/>
              <a:chOff x="1286" y="1209"/>
              <a:chExt cx="478" cy="496"/>
            </a:xfrm>
          </p:grpSpPr>
          <p:sp>
            <p:nvSpPr>
              <p:cNvPr id="181" name="Oval 180"/>
              <p:cNvSpPr>
                <a:spLocks noChangeArrowheads="1"/>
              </p:cNvSpPr>
              <p:nvPr/>
            </p:nvSpPr>
            <p:spPr bwMode="auto">
              <a:xfrm>
                <a:off x="1286" y="1209"/>
                <a:ext cx="478" cy="496"/>
              </a:xfrm>
              <a:prstGeom prst="ellipse">
                <a:avLst/>
              </a:prstGeom>
              <a:solidFill>
                <a:srgbClr val="C0504D">
                  <a:lumMod val="75000"/>
                </a:srgbClr>
              </a:soli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b" anchorCtr="0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9pPr>
              </a:lstStyle>
              <a:p>
                <a:pPr algn="ctr" eaLnBrk="1" fontAlgn="auto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0" kern="0" dirty="0" err="1" smtClean="0">
                    <a:solidFill>
                      <a:srgbClr val="FFFFFF"/>
                    </a:solidFill>
                    <a:latin typeface="+mn-lt"/>
                    <a:ea typeface="+mn-ea"/>
                  </a:rPr>
                  <a:t>SandBox</a:t>
                </a:r>
                <a:endParaRPr lang="en-US" sz="800" b="0" kern="0" dirty="0" smtClean="0">
                  <a:solidFill>
                    <a:srgbClr val="FFFFFF"/>
                  </a:solidFill>
                  <a:latin typeface="+mn-lt"/>
                  <a:ea typeface="+mn-ea"/>
                </a:endParaRPr>
              </a:p>
              <a:p>
                <a:pPr algn="ctr" eaLnBrk="1" fontAlgn="auto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0" kern="0" dirty="0" smtClean="0">
                    <a:solidFill>
                      <a:srgbClr val="FFFFFF"/>
                    </a:solidFill>
                    <a:latin typeface="+mn-lt"/>
                    <a:ea typeface="+mn-ea"/>
                  </a:rPr>
                  <a:t>Emulation</a:t>
                </a:r>
                <a:endParaRPr lang="en-US" sz="800" b="0" kern="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2" name="Oval 181"/>
              <p:cNvSpPr>
                <a:spLocks noChangeArrowheads="1"/>
              </p:cNvSpPr>
              <p:nvPr/>
            </p:nvSpPr>
            <p:spPr bwMode="auto">
              <a:xfrm>
                <a:off x="1371" y="1247"/>
                <a:ext cx="292" cy="193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alpha val="30000"/>
                    </a:sysClr>
                  </a:gs>
                  <a:gs pos="100000">
                    <a:sysClr val="window" lastClr="FFFFFF">
                      <a:gamma/>
                      <a:shade val="46275"/>
                      <a:invGamma/>
                      <a:alpha val="0"/>
                    </a:sys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 anchorCtr="1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kern="0" dirty="0" smtClean="0">
                    <a:solidFill>
                      <a:srgbClr val="FFFFFF"/>
                    </a:solidFill>
                    <a:latin typeface="+mn-lt"/>
                    <a:ea typeface="+mn-ea"/>
                  </a:rPr>
                  <a:t>3rd Party</a:t>
                </a:r>
                <a:endParaRPr lang="en-US" sz="1200" b="0" kern="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80" name="Rectangle 179"/>
            <p:cNvSpPr/>
            <p:nvPr/>
          </p:nvSpPr>
          <p:spPr bwMode="auto">
            <a:xfrm>
              <a:off x="4194121" y="4607090"/>
              <a:ext cx="1145950" cy="102955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800" kern="0" dirty="0">
                <a:solidFill>
                  <a:srgbClr val="FFFFFF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3" name="Isosceles Triangle 182"/>
          <p:cNvSpPr/>
          <p:nvPr/>
        </p:nvSpPr>
        <p:spPr>
          <a:xfrm rot="19861049">
            <a:off x="7864028" y="3959056"/>
            <a:ext cx="514101" cy="825603"/>
          </a:xfrm>
          <a:prstGeom prst="triangle">
            <a:avLst/>
          </a:prstGeom>
          <a:gradFill flip="none" rotWithShape="1">
            <a:gsLst>
              <a:gs pos="0">
                <a:srgbClr val="C0504D">
                  <a:alpha val="72000"/>
                </a:srgbClr>
              </a:gs>
              <a:gs pos="100000">
                <a:srgbClr val="12273A">
                  <a:alpha val="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7848600" y="3886200"/>
            <a:ext cx="255777" cy="215459"/>
            <a:chOff x="288" y="3401"/>
            <a:chExt cx="1064" cy="970"/>
          </a:xfrm>
        </p:grpSpPr>
        <p:pic>
          <p:nvPicPr>
            <p:cNvPr id="185" name="Picture 13" descr="ring"/>
            <p:cNvPicPr>
              <a:picLocks noChangeAspect="1" noChangeArrowheads="1"/>
            </p:cNvPicPr>
            <p:nvPr/>
          </p:nvPicPr>
          <p:blipFill>
            <a:blip r:embed="rId4" cstate="print"/>
            <a:srcRect b="8846"/>
            <a:stretch>
              <a:fillRect/>
            </a:stretch>
          </p:blipFill>
          <p:spPr bwMode="auto">
            <a:xfrm>
              <a:off x="288" y="3401"/>
              <a:ext cx="1064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14"/>
            <p:cNvGrpSpPr>
              <a:grpSpLocks/>
            </p:cNvGrpSpPr>
            <p:nvPr/>
          </p:nvGrpSpPr>
          <p:grpSpPr bwMode="auto">
            <a:xfrm>
              <a:off x="423" y="3496"/>
              <a:ext cx="800" cy="798"/>
              <a:chOff x="1646" y="3648"/>
              <a:chExt cx="504" cy="504"/>
            </a:xfrm>
          </p:grpSpPr>
          <p:sp>
            <p:nvSpPr>
              <p:cNvPr id="188" name="Oval 187"/>
              <p:cNvSpPr>
                <a:spLocks noChangeArrowheads="1"/>
              </p:cNvSpPr>
              <p:nvPr/>
            </p:nvSpPr>
            <p:spPr bwMode="auto">
              <a:xfrm>
                <a:off x="1646" y="3648"/>
                <a:ext cx="504" cy="5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5686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89" name="Oval 188"/>
              <p:cNvSpPr>
                <a:spLocks noChangeArrowheads="1"/>
              </p:cNvSpPr>
              <p:nvPr/>
            </p:nvSpPr>
            <p:spPr bwMode="auto">
              <a:xfrm>
                <a:off x="1675" y="3676"/>
                <a:ext cx="446" cy="446"/>
              </a:xfrm>
              <a:prstGeom prst="ellipse">
                <a:avLst/>
              </a:prstGeom>
              <a:solidFill>
                <a:srgbClr val="C0504D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87" name="Freeform 17"/>
            <p:cNvSpPr>
              <a:spLocks/>
            </p:cNvSpPr>
            <p:nvPr/>
          </p:nvSpPr>
          <p:spPr bwMode="auto">
            <a:xfrm>
              <a:off x="475" y="3575"/>
              <a:ext cx="700" cy="420"/>
            </a:xfrm>
            <a:custGeom>
              <a:avLst/>
              <a:gdLst>
                <a:gd name="T0" fmla="*/ 566 w 1146"/>
                <a:gd name="T1" fmla="*/ 0 h 685"/>
                <a:gd name="T2" fmla="*/ 0 w 1146"/>
                <a:gd name="T3" fmla="*/ 454 h 685"/>
                <a:gd name="T4" fmla="*/ 578 w 1146"/>
                <a:gd name="T5" fmla="*/ 516 h 685"/>
                <a:gd name="T6" fmla="*/ 1146 w 1146"/>
                <a:gd name="T7" fmla="*/ 560 h 685"/>
                <a:gd name="T8" fmla="*/ 566 w 1146"/>
                <a:gd name="T9" fmla="*/ 0 h 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6"/>
                <a:gd name="T16" fmla="*/ 0 h 685"/>
                <a:gd name="T17" fmla="*/ 1146 w 1146"/>
                <a:gd name="T18" fmla="*/ 685 h 6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6" h="685">
                  <a:moveTo>
                    <a:pt x="566" y="0"/>
                  </a:moveTo>
                  <a:cubicBezTo>
                    <a:pt x="289" y="0"/>
                    <a:pt x="58" y="194"/>
                    <a:pt x="0" y="454"/>
                  </a:cubicBezTo>
                  <a:cubicBezTo>
                    <a:pt x="56" y="506"/>
                    <a:pt x="282" y="685"/>
                    <a:pt x="578" y="516"/>
                  </a:cubicBezTo>
                  <a:cubicBezTo>
                    <a:pt x="818" y="380"/>
                    <a:pt x="1015" y="458"/>
                    <a:pt x="1146" y="560"/>
                  </a:cubicBezTo>
                  <a:cubicBezTo>
                    <a:pt x="1135" y="249"/>
                    <a:pt x="880" y="0"/>
                    <a:pt x="566" y="0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22" name="Group 189"/>
          <p:cNvGrpSpPr/>
          <p:nvPr/>
        </p:nvGrpSpPr>
        <p:grpSpPr>
          <a:xfrm>
            <a:off x="7711172" y="4495800"/>
            <a:ext cx="1432828" cy="1221623"/>
            <a:chOff x="4194121" y="4607090"/>
            <a:chExt cx="1432828" cy="1221623"/>
          </a:xfrm>
        </p:grpSpPr>
        <p:sp>
          <p:nvSpPr>
            <p:cNvPr id="191" name="Oval 190"/>
            <p:cNvSpPr>
              <a:spLocks noChangeArrowheads="1"/>
            </p:cNvSpPr>
            <p:nvPr/>
          </p:nvSpPr>
          <p:spPr bwMode="auto">
            <a:xfrm>
              <a:off x="4346521" y="4607090"/>
              <a:ext cx="1280428" cy="1221623"/>
            </a:xfrm>
            <a:prstGeom prst="ellipse">
              <a:avLst/>
            </a:prstGeom>
            <a:solidFill>
              <a:sysClr val="windowText" lastClr="000000">
                <a:lumMod val="20000"/>
                <a:lumOff val="80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endParaRPr>
            </a:p>
          </p:txBody>
        </p:sp>
        <p:grpSp>
          <p:nvGrpSpPr>
            <p:cNvPr id="23" name="Group 65"/>
            <p:cNvGrpSpPr>
              <a:grpSpLocks/>
            </p:cNvGrpSpPr>
            <p:nvPr/>
          </p:nvGrpSpPr>
          <p:grpSpPr bwMode="auto">
            <a:xfrm>
              <a:off x="4359640" y="4629669"/>
              <a:ext cx="1203080" cy="1145316"/>
              <a:chOff x="1286" y="1209"/>
              <a:chExt cx="478" cy="496"/>
            </a:xfrm>
          </p:grpSpPr>
          <p:sp>
            <p:nvSpPr>
              <p:cNvPr id="194" name="Oval 193"/>
              <p:cNvSpPr>
                <a:spLocks noChangeArrowheads="1"/>
              </p:cNvSpPr>
              <p:nvPr/>
            </p:nvSpPr>
            <p:spPr bwMode="auto">
              <a:xfrm>
                <a:off x="1286" y="1209"/>
                <a:ext cx="478" cy="496"/>
              </a:xfrm>
              <a:prstGeom prst="ellipse">
                <a:avLst/>
              </a:prstGeom>
              <a:solidFill>
                <a:srgbClr val="C0504D">
                  <a:lumMod val="75000"/>
                </a:srgbClr>
              </a:soli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b" anchorCtr="0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9pPr>
              </a:lstStyle>
              <a:p>
                <a:pPr algn="ctr" eaLnBrk="1" fontAlgn="auto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0" kern="0" dirty="0" err="1" smtClean="0">
                    <a:solidFill>
                      <a:srgbClr val="FFFFFF"/>
                    </a:solidFill>
                    <a:latin typeface="+mn-lt"/>
                    <a:ea typeface="+mn-ea"/>
                  </a:rPr>
                  <a:t>AntiVirus</a:t>
                </a:r>
                <a:endParaRPr lang="en-US" sz="800" b="0" kern="0" dirty="0" smtClean="0">
                  <a:solidFill>
                    <a:srgbClr val="FFFFFF"/>
                  </a:solidFill>
                  <a:latin typeface="+mn-lt"/>
                  <a:ea typeface="+mn-ea"/>
                </a:endParaRPr>
              </a:p>
              <a:p>
                <a:pPr algn="ctr" eaLnBrk="1" fontAlgn="auto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0" kern="0" dirty="0" smtClean="0">
                    <a:solidFill>
                      <a:srgbClr val="FFFFFF"/>
                    </a:solidFill>
                    <a:latin typeface="+mn-lt"/>
                    <a:ea typeface="+mn-ea"/>
                  </a:rPr>
                  <a:t>Scans</a:t>
                </a:r>
                <a:endParaRPr lang="en-US" sz="800" b="0" kern="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5" name="Oval 194"/>
              <p:cNvSpPr>
                <a:spLocks noChangeArrowheads="1"/>
              </p:cNvSpPr>
              <p:nvPr/>
            </p:nvSpPr>
            <p:spPr bwMode="auto">
              <a:xfrm>
                <a:off x="1371" y="1247"/>
                <a:ext cx="292" cy="193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alpha val="30000"/>
                    </a:sysClr>
                  </a:gs>
                  <a:gs pos="100000">
                    <a:sysClr val="window" lastClr="FFFFFF">
                      <a:gamma/>
                      <a:shade val="46275"/>
                      <a:invGamma/>
                      <a:alpha val="0"/>
                    </a:sys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 anchorCtr="1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kern="0" dirty="0" smtClean="0">
                    <a:solidFill>
                      <a:srgbClr val="FFFFFF"/>
                    </a:solidFill>
                    <a:latin typeface="+mn-lt"/>
                    <a:ea typeface="+mn-ea"/>
                  </a:rPr>
                  <a:t>McAfee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kern="0" dirty="0" smtClean="0">
                    <a:solidFill>
                      <a:srgbClr val="FFFFFF"/>
                    </a:solidFill>
                    <a:latin typeface="+mn-lt"/>
                    <a:ea typeface="+mn-ea"/>
                  </a:rPr>
                  <a:t>&amp; 3</a:t>
                </a:r>
                <a:r>
                  <a:rPr lang="en-US" sz="1200" b="0" kern="0" baseline="30000" dirty="0" smtClean="0">
                    <a:solidFill>
                      <a:srgbClr val="FFFFFF"/>
                    </a:solidFill>
                    <a:latin typeface="+mn-lt"/>
                    <a:ea typeface="+mn-ea"/>
                  </a:rPr>
                  <a:t>rd</a:t>
                </a:r>
                <a:r>
                  <a:rPr lang="en-US" sz="1200" b="0" kern="0" dirty="0" smtClean="0">
                    <a:solidFill>
                      <a:srgbClr val="FFFFFF"/>
                    </a:solidFill>
                    <a:latin typeface="+mn-lt"/>
                    <a:ea typeface="+mn-ea"/>
                  </a:rPr>
                  <a:t> Parties</a:t>
                </a:r>
                <a:endParaRPr lang="en-US" sz="1200" b="0" kern="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93" name="Rectangle 192"/>
            <p:cNvSpPr/>
            <p:nvPr/>
          </p:nvSpPr>
          <p:spPr bwMode="auto">
            <a:xfrm>
              <a:off x="4194121" y="4607090"/>
              <a:ext cx="1145950" cy="102955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800" kern="0" dirty="0">
                <a:solidFill>
                  <a:srgbClr val="FFFFFF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81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Straight Arrow Connector 230"/>
          <p:cNvCxnSpPr/>
          <p:nvPr/>
        </p:nvCxnSpPr>
        <p:spPr bwMode="auto">
          <a:xfrm>
            <a:off x="2158975" y="5283200"/>
            <a:ext cx="615950" cy="42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9" name="Straight Arrow Connector 248"/>
          <p:cNvCxnSpPr/>
          <p:nvPr/>
        </p:nvCxnSpPr>
        <p:spPr bwMode="auto">
          <a:xfrm flipH="1" flipV="1">
            <a:off x="2768599" y="5105400"/>
            <a:ext cx="4234" cy="4360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73" name="Oval 60"/>
          <p:cNvSpPr>
            <a:spLocks noChangeArrowheads="1"/>
          </p:cNvSpPr>
          <p:nvPr/>
        </p:nvSpPr>
        <p:spPr bwMode="auto">
          <a:xfrm>
            <a:off x="2022455" y="5470785"/>
            <a:ext cx="1580111" cy="1275080"/>
          </a:xfrm>
          <a:prstGeom prst="ellipse">
            <a:avLst/>
          </a:prstGeom>
          <a:gradFill rotWithShape="1">
            <a:gsLst>
              <a:gs pos="0">
                <a:srgbClr val="EEECE1"/>
              </a:gs>
              <a:gs pos="100000">
                <a:srgbClr val="EEECE1">
                  <a:gamma/>
                  <a:shade val="75686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4" name="Oval 61"/>
          <p:cNvSpPr>
            <a:spLocks noChangeArrowheads="1"/>
          </p:cNvSpPr>
          <p:nvPr/>
        </p:nvSpPr>
        <p:spPr bwMode="auto">
          <a:xfrm>
            <a:off x="2085892" y="5535216"/>
            <a:ext cx="1442361" cy="1154598"/>
          </a:xfrm>
          <a:prstGeom prst="ellipse">
            <a:avLst/>
          </a:prstGeom>
          <a:solidFill>
            <a:sysClr val="window" lastClr="FFFFFF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94"/>
          <p:cNvSpPr>
            <a:spLocks noChangeShapeType="1"/>
          </p:cNvSpPr>
          <p:nvPr/>
        </p:nvSpPr>
        <p:spPr bwMode="auto">
          <a:xfrm flipH="1">
            <a:off x="2328243" y="6130763"/>
            <a:ext cx="830708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6" name="Picture 75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0497" y="6007822"/>
            <a:ext cx="131166" cy="23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Line 94"/>
          <p:cNvSpPr>
            <a:spLocks noChangeShapeType="1"/>
          </p:cNvSpPr>
          <p:nvPr/>
        </p:nvSpPr>
        <p:spPr bwMode="auto">
          <a:xfrm flipH="1">
            <a:off x="2556906" y="5792464"/>
            <a:ext cx="412235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8" name="Picture 30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846" y="5701412"/>
            <a:ext cx="131166" cy="2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30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8382" y="5693268"/>
            <a:ext cx="131166" cy="2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Line 94"/>
          <p:cNvSpPr>
            <a:spLocks noChangeShapeType="1"/>
          </p:cNvSpPr>
          <p:nvPr/>
        </p:nvSpPr>
        <p:spPr bwMode="auto">
          <a:xfrm flipH="1">
            <a:off x="2347669" y="6399229"/>
            <a:ext cx="830708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1" name="Picture 80" descr="flatscreen_monitor"/>
          <p:cNvPicPr preferRelativeResize="0"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3015" y="6281944"/>
            <a:ext cx="146277" cy="18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1" descr="laptop"/>
          <p:cNvPicPr preferRelativeResize="0"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7364" y="6295677"/>
            <a:ext cx="228636" cy="18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30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5475" y="6013716"/>
            <a:ext cx="131166" cy="23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83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8390" y="6004808"/>
            <a:ext cx="131166" cy="23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30" descr="server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3368" y="6010700"/>
            <a:ext cx="131166" cy="23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9" descr="1004ipad_hometim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6320" y="6278662"/>
            <a:ext cx="170134" cy="18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86" descr="CELL-PHONE_MED-GRAY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40" y="6281944"/>
            <a:ext cx="120750" cy="1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2" descr="router_blk_outline"/>
          <p:cNvPicPr preferRelativeResize="0"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8918" y="4904140"/>
            <a:ext cx="474137" cy="2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37" descr="appliance_blk_outline"/>
          <p:cNvPicPr preferRelativeResize="0"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2305" y="5088465"/>
            <a:ext cx="444503" cy="33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Oval 90"/>
          <p:cNvSpPr>
            <a:spLocks noChangeArrowheads="1"/>
          </p:cNvSpPr>
          <p:nvPr/>
        </p:nvSpPr>
        <p:spPr bwMode="auto">
          <a:xfrm>
            <a:off x="2712899" y="5213847"/>
            <a:ext cx="126725" cy="142645"/>
          </a:xfrm>
          <a:prstGeom prst="ellipse">
            <a:avLst/>
          </a:prstGeom>
          <a:solidFill>
            <a:srgbClr val="C0504D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991628"/>
            <a:ext cx="2351314" cy="1063314"/>
            <a:chOff x="5340823" y="3526366"/>
            <a:chExt cx="2131283" cy="985854"/>
          </a:xfrm>
        </p:grpSpPr>
        <p:sp>
          <p:nvSpPr>
            <p:cNvPr id="134" name="Rectangular Callout 133"/>
            <p:cNvSpPr/>
            <p:nvPr/>
          </p:nvSpPr>
          <p:spPr bwMode="auto">
            <a:xfrm>
              <a:off x="5378084" y="3526366"/>
              <a:ext cx="1975618" cy="817033"/>
            </a:xfrm>
            <a:prstGeom prst="wedgeRectCallout">
              <a:avLst>
                <a:gd name="adj1" fmla="val 35224"/>
                <a:gd name="adj2" fmla="val 8843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340823" y="3578402"/>
              <a:ext cx="2131283" cy="933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Leverage local intelligence capability of major integrators and SOC providers for resilient </a:t>
              </a:r>
            </a:p>
            <a:p>
              <a:r>
                <a:rPr lang="en-US" sz="1050" b="1" dirty="0" smtClean="0"/>
                <a:t>threat detection</a:t>
              </a:r>
            </a:p>
            <a:p>
              <a:endParaRPr lang="en-US" sz="1000" b="1" dirty="0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48735" y="4110567"/>
            <a:ext cx="1879600" cy="896775"/>
            <a:chOff x="5349289" y="3526367"/>
            <a:chExt cx="1879600" cy="896775"/>
          </a:xfrm>
        </p:grpSpPr>
        <p:sp>
          <p:nvSpPr>
            <p:cNvPr id="137" name="Rectangular Callout 136"/>
            <p:cNvSpPr/>
            <p:nvPr/>
          </p:nvSpPr>
          <p:spPr bwMode="auto">
            <a:xfrm>
              <a:off x="5378083" y="3526367"/>
              <a:ext cx="1800006" cy="817033"/>
            </a:xfrm>
            <a:prstGeom prst="wedgeRectCallout">
              <a:avLst>
                <a:gd name="adj1" fmla="val 35224"/>
                <a:gd name="adj2" fmla="val 8843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349289" y="3530590"/>
              <a:ext cx="1879600" cy="8925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Remote on premise NTR sensor deployed on a tap or off span port of the McAfee IPS.</a:t>
              </a:r>
            </a:p>
            <a:p>
              <a:endParaRPr lang="en-US" sz="1000" b="1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6587069" y="4051301"/>
            <a:ext cx="1879600" cy="817033"/>
            <a:chOff x="5349289" y="3526367"/>
            <a:chExt cx="1879600" cy="817033"/>
          </a:xfrm>
        </p:grpSpPr>
        <p:sp>
          <p:nvSpPr>
            <p:cNvPr id="140" name="Rectangular Callout 139"/>
            <p:cNvSpPr/>
            <p:nvPr/>
          </p:nvSpPr>
          <p:spPr bwMode="auto">
            <a:xfrm>
              <a:off x="5378083" y="3526367"/>
              <a:ext cx="1800006" cy="817033"/>
            </a:xfrm>
            <a:prstGeom prst="wedgeRectCallout">
              <a:avLst>
                <a:gd name="adj1" fmla="val -68257"/>
                <a:gd name="adj2" fmla="val 9569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349289" y="3530590"/>
              <a:ext cx="1879600" cy="738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Remote on premise or in Telco network NTR sensor deployed on Cloudshield platform.</a:t>
              </a:r>
              <a:endParaRPr lang="en-US" sz="10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13055" y="3996268"/>
            <a:ext cx="1101745" cy="1015172"/>
            <a:chOff x="3013055" y="3996268"/>
            <a:chExt cx="1101745" cy="1015172"/>
          </a:xfrm>
        </p:grpSpPr>
        <p:cxnSp>
          <p:nvCxnSpPr>
            <p:cNvPr id="148" name="Straight Arrow Connector 147"/>
            <p:cNvCxnSpPr>
              <a:stCxn id="88" idx="3"/>
            </p:cNvCxnSpPr>
            <p:nvPr/>
          </p:nvCxnSpPr>
          <p:spPr bwMode="auto">
            <a:xfrm flipV="1">
              <a:off x="3013055" y="3996268"/>
              <a:ext cx="1101745" cy="10151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Direct Access Storage 15"/>
            <p:cNvSpPr/>
            <p:nvPr/>
          </p:nvSpPr>
          <p:spPr bwMode="auto">
            <a:xfrm rot="19004684">
              <a:off x="3081871" y="4453464"/>
              <a:ext cx="931333" cy="152400"/>
            </a:xfrm>
            <a:prstGeom prst="flowChartMagneticDrum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 rot="15990865">
            <a:off x="4774122" y="4030135"/>
            <a:ext cx="1101745" cy="1015172"/>
            <a:chOff x="3013055" y="3996268"/>
            <a:chExt cx="1101745" cy="1015172"/>
          </a:xfrm>
        </p:grpSpPr>
        <p:cxnSp>
          <p:nvCxnSpPr>
            <p:cNvPr id="153" name="Straight Arrow Connector 152"/>
            <p:cNvCxnSpPr/>
            <p:nvPr/>
          </p:nvCxnSpPr>
          <p:spPr bwMode="auto">
            <a:xfrm flipV="1">
              <a:off x="3013055" y="3996268"/>
              <a:ext cx="1101745" cy="10151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4" name="Direct Access Storage 153"/>
            <p:cNvSpPr/>
            <p:nvPr/>
          </p:nvSpPr>
          <p:spPr bwMode="auto">
            <a:xfrm rot="19004684">
              <a:off x="3081871" y="4453464"/>
              <a:ext cx="931333" cy="152400"/>
            </a:xfrm>
            <a:prstGeom prst="flowChartMagneticDrum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307523" y="4904140"/>
            <a:ext cx="1580111" cy="1841725"/>
            <a:chOff x="286789" y="4853340"/>
            <a:chExt cx="1580111" cy="1841725"/>
          </a:xfrm>
        </p:grpSpPr>
        <p:cxnSp>
          <p:nvCxnSpPr>
            <p:cNvPr id="107" name="Straight Arrow Connector 106"/>
            <p:cNvCxnSpPr/>
            <p:nvPr/>
          </p:nvCxnSpPr>
          <p:spPr bwMode="auto">
            <a:xfrm flipH="1" flipV="1">
              <a:off x="1032933" y="5054600"/>
              <a:ext cx="4234" cy="4360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08" name="Oval 60"/>
            <p:cNvSpPr>
              <a:spLocks noChangeArrowheads="1"/>
            </p:cNvSpPr>
            <p:nvPr/>
          </p:nvSpPr>
          <p:spPr bwMode="auto">
            <a:xfrm>
              <a:off x="286789" y="5419985"/>
              <a:ext cx="1580111" cy="1275080"/>
            </a:xfrm>
            <a:prstGeom prst="ellipse">
              <a:avLst/>
            </a:prstGeom>
            <a:gradFill rotWithShape="1">
              <a:gsLst>
                <a:gs pos="0">
                  <a:srgbClr val="EEECE1"/>
                </a:gs>
                <a:gs pos="100000">
                  <a:srgbClr val="EEECE1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9" name="Oval 61"/>
            <p:cNvSpPr>
              <a:spLocks noChangeArrowheads="1"/>
            </p:cNvSpPr>
            <p:nvPr/>
          </p:nvSpPr>
          <p:spPr bwMode="auto">
            <a:xfrm>
              <a:off x="350226" y="5484416"/>
              <a:ext cx="1442361" cy="1154598"/>
            </a:xfrm>
            <a:prstGeom prst="ellipse">
              <a:avLst/>
            </a:pr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Line 94"/>
            <p:cNvSpPr>
              <a:spLocks noChangeShapeType="1"/>
            </p:cNvSpPr>
            <p:nvPr/>
          </p:nvSpPr>
          <p:spPr bwMode="auto">
            <a:xfrm flipH="1">
              <a:off x="592577" y="6079963"/>
              <a:ext cx="830708" cy="0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4" name="Picture 113" descr="server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831" y="5957022"/>
              <a:ext cx="131166" cy="234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" name="Line 94"/>
            <p:cNvSpPr>
              <a:spLocks noChangeShapeType="1"/>
            </p:cNvSpPr>
            <p:nvPr/>
          </p:nvSpPr>
          <p:spPr bwMode="auto">
            <a:xfrm flipH="1">
              <a:off x="821240" y="5741664"/>
              <a:ext cx="412235" cy="0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6" name="Picture 30" descr="server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1180" y="5650612"/>
              <a:ext cx="131166" cy="234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30" descr="server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2716" y="5642468"/>
              <a:ext cx="131166" cy="234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" name="Line 94"/>
            <p:cNvSpPr>
              <a:spLocks noChangeShapeType="1"/>
            </p:cNvSpPr>
            <p:nvPr/>
          </p:nvSpPr>
          <p:spPr bwMode="auto">
            <a:xfrm flipH="1">
              <a:off x="612003" y="6348429"/>
              <a:ext cx="830708" cy="0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9" name="Picture 118" descr="flatscreen_monitor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7349" y="6231144"/>
              <a:ext cx="146277" cy="18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Picture 31" descr="laptop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1698" y="6244877"/>
              <a:ext cx="228636" cy="188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" name="Picture 30" descr="server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9809" y="5962916"/>
              <a:ext cx="131166" cy="234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121" descr="server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2724" y="5954008"/>
              <a:ext cx="131166" cy="234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30" descr="server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7702" y="5959900"/>
              <a:ext cx="131166" cy="234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29" descr="1004ipad_hometim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10654" y="6227862"/>
              <a:ext cx="170134" cy="18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Picture 124" descr="CELL-PHONE_MED-GRAY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074" y="6231144"/>
              <a:ext cx="120750" cy="18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32" descr="router_blk_outline"/>
            <p:cNvPicPr preferRelativeResize="0"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3252" y="4853340"/>
              <a:ext cx="474137" cy="214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" name="Picture 37" descr="appliance_blk_outline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3897" y="5096934"/>
              <a:ext cx="444503" cy="330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5" name="Group 154"/>
          <p:cNvGrpSpPr/>
          <p:nvPr/>
        </p:nvGrpSpPr>
        <p:grpSpPr>
          <a:xfrm>
            <a:off x="3539069" y="4889501"/>
            <a:ext cx="1879600" cy="817033"/>
            <a:chOff x="5349289" y="3526367"/>
            <a:chExt cx="1879600" cy="817033"/>
          </a:xfrm>
        </p:grpSpPr>
        <p:sp>
          <p:nvSpPr>
            <p:cNvPr id="156" name="Rectangular Callout 155"/>
            <p:cNvSpPr/>
            <p:nvPr/>
          </p:nvSpPr>
          <p:spPr bwMode="auto">
            <a:xfrm>
              <a:off x="5378083" y="3526367"/>
              <a:ext cx="1800006" cy="817033"/>
            </a:xfrm>
            <a:prstGeom prst="wedgeRectCallout">
              <a:avLst>
                <a:gd name="adj1" fmla="val 35695"/>
                <a:gd name="adj2" fmla="val -108454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349289" y="3530590"/>
              <a:ext cx="1879600" cy="5770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Objects down-selected for further analysis securely sent to NTR manager.</a:t>
              </a:r>
              <a:endParaRPr lang="en-US" sz="1000" b="1" dirty="0"/>
            </a:p>
          </p:txBody>
        </p:sp>
      </p:grpSp>
      <p:grpSp>
        <p:nvGrpSpPr>
          <p:cNvPr id="162" name="Group 161"/>
          <p:cNvGrpSpPr/>
          <p:nvPr/>
        </p:nvGrpSpPr>
        <p:grpSpPr>
          <a:xfrm rot="18837248">
            <a:off x="4026102" y="2545080"/>
            <a:ext cx="826909" cy="763940"/>
            <a:chOff x="3013055" y="3996268"/>
            <a:chExt cx="1101745" cy="1015172"/>
          </a:xfrm>
        </p:grpSpPr>
        <p:cxnSp>
          <p:nvCxnSpPr>
            <p:cNvPr id="163" name="Straight Arrow Connector 162"/>
            <p:cNvCxnSpPr/>
            <p:nvPr/>
          </p:nvCxnSpPr>
          <p:spPr bwMode="auto">
            <a:xfrm flipV="1">
              <a:off x="3013055" y="3996268"/>
              <a:ext cx="1101745" cy="10151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4" name="Direct Access Storage 163"/>
            <p:cNvSpPr/>
            <p:nvPr/>
          </p:nvSpPr>
          <p:spPr bwMode="auto">
            <a:xfrm rot="19004684">
              <a:off x="3081871" y="4453464"/>
              <a:ext cx="931333" cy="152400"/>
            </a:xfrm>
            <a:prstGeom prst="flowChartMagneticDrum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 rot="3964550">
            <a:off x="5004001" y="2193106"/>
            <a:ext cx="826909" cy="763940"/>
            <a:chOff x="3013055" y="3996268"/>
            <a:chExt cx="1101745" cy="1015172"/>
          </a:xfrm>
        </p:grpSpPr>
        <p:cxnSp>
          <p:nvCxnSpPr>
            <p:cNvPr id="166" name="Straight Arrow Connector 165"/>
            <p:cNvCxnSpPr/>
            <p:nvPr/>
          </p:nvCxnSpPr>
          <p:spPr bwMode="auto">
            <a:xfrm flipV="1">
              <a:off x="3013055" y="3996268"/>
              <a:ext cx="1101745" cy="10151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7" name="Direct Access Storage 166"/>
            <p:cNvSpPr/>
            <p:nvPr/>
          </p:nvSpPr>
          <p:spPr bwMode="auto">
            <a:xfrm rot="19004684">
              <a:off x="3081871" y="4453464"/>
              <a:ext cx="931333" cy="152400"/>
            </a:xfrm>
            <a:prstGeom prst="flowChartMagneticDrum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3939380" y="3399381"/>
            <a:ext cx="1011214" cy="954058"/>
            <a:chOff x="5798518" y="2097660"/>
            <a:chExt cx="760292" cy="753087"/>
          </a:xfrm>
        </p:grpSpPr>
        <p:grpSp>
          <p:nvGrpSpPr>
            <p:cNvPr id="218" name="Group 217"/>
            <p:cNvGrpSpPr/>
            <p:nvPr/>
          </p:nvGrpSpPr>
          <p:grpSpPr>
            <a:xfrm>
              <a:off x="5798518" y="2171415"/>
              <a:ext cx="760292" cy="679332"/>
              <a:chOff x="1826909" y="4451178"/>
              <a:chExt cx="1078350" cy="943523"/>
            </a:xfrm>
          </p:grpSpPr>
          <p:pic>
            <p:nvPicPr>
              <p:cNvPr id="220" name="Picture 219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2078" y="4451178"/>
                <a:ext cx="387302" cy="552112"/>
              </a:xfrm>
              <a:prstGeom prst="rect">
                <a:avLst/>
              </a:prstGeom>
            </p:spPr>
          </p:pic>
          <p:sp>
            <p:nvSpPr>
              <p:cNvPr id="221" name="TextBox 220"/>
              <p:cNvSpPr txBox="1"/>
              <p:nvPr/>
            </p:nvSpPr>
            <p:spPr>
              <a:xfrm>
                <a:off x="1826909" y="5124762"/>
                <a:ext cx="1078350" cy="269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NTR Manager</a:t>
                </a:r>
                <a:endParaRPr lang="en-US" sz="1000" b="1" dirty="0"/>
              </a:p>
            </p:txBody>
          </p:sp>
        </p:grpSp>
        <p:pic>
          <p:nvPicPr>
            <p:cNvPr id="219" name="Picture 30" descr="server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7491" y="2097660"/>
              <a:ext cx="410377" cy="569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8" name="Group 167"/>
          <p:cNvGrpSpPr/>
          <p:nvPr/>
        </p:nvGrpSpPr>
        <p:grpSpPr>
          <a:xfrm>
            <a:off x="7309892" y="1013474"/>
            <a:ext cx="1834109" cy="887897"/>
            <a:chOff x="5318132" y="3446231"/>
            <a:chExt cx="1893823" cy="817033"/>
          </a:xfrm>
        </p:grpSpPr>
        <p:sp>
          <p:nvSpPr>
            <p:cNvPr id="169" name="Rectangular Callout 168"/>
            <p:cNvSpPr/>
            <p:nvPr/>
          </p:nvSpPr>
          <p:spPr bwMode="auto">
            <a:xfrm>
              <a:off x="5318132" y="3446231"/>
              <a:ext cx="1800005" cy="817033"/>
            </a:xfrm>
            <a:prstGeom prst="wedgeRectCallout">
              <a:avLst>
                <a:gd name="adj1" fmla="val -58379"/>
                <a:gd name="adj2" fmla="val 8429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332355" y="3494778"/>
              <a:ext cx="1879600" cy="6835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McAfee Global Threat Intelligence reputation combined used by NTR for rapid attack validation</a:t>
              </a:r>
            </a:p>
            <a:p>
              <a:endParaRPr lang="en-US" sz="1000" b="1" dirty="0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164574" y="3522131"/>
            <a:ext cx="859330" cy="597131"/>
            <a:chOff x="1923847" y="4408319"/>
            <a:chExt cx="1089175" cy="1028496"/>
          </a:xfrm>
        </p:grpSpPr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94899" y="4408319"/>
              <a:ext cx="719330" cy="719330"/>
            </a:xfrm>
            <a:prstGeom prst="rect">
              <a:avLst/>
            </a:prstGeom>
          </p:spPr>
        </p:pic>
        <p:sp>
          <p:nvSpPr>
            <p:cNvPr id="173" name="TextBox 172"/>
            <p:cNvSpPr txBox="1"/>
            <p:nvPr/>
          </p:nvSpPr>
          <p:spPr>
            <a:xfrm>
              <a:off x="1923847" y="5065735"/>
              <a:ext cx="1089175" cy="371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/>
                <a:t>SOC Analysts</a:t>
              </a:r>
              <a:endParaRPr lang="en-US" sz="800" b="1" dirty="0"/>
            </a:p>
          </p:txBody>
        </p:sp>
      </p:grpSp>
      <p:cxnSp>
        <p:nvCxnSpPr>
          <p:cNvPr id="174" name="Straight Arrow Connector 173"/>
          <p:cNvCxnSpPr/>
          <p:nvPr/>
        </p:nvCxnSpPr>
        <p:spPr bwMode="auto">
          <a:xfrm flipH="1">
            <a:off x="4826000" y="3759200"/>
            <a:ext cx="49106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8" name="Title 1"/>
          <p:cNvSpPr>
            <a:spLocks noGrp="1"/>
          </p:cNvSpPr>
          <p:nvPr>
            <p:ph type="title"/>
          </p:nvPr>
        </p:nvSpPr>
        <p:spPr>
          <a:xfrm>
            <a:off x="325438" y="90488"/>
            <a:ext cx="7138987" cy="863600"/>
          </a:xfrm>
        </p:spPr>
        <p:txBody>
          <a:bodyPr/>
          <a:lstStyle/>
          <a:p>
            <a:r>
              <a:rPr lang="en-AU" dirty="0" smtClean="0"/>
              <a:t>McAfee NTR Overview</a:t>
            </a:r>
            <a:endParaRPr lang="en-AU" sz="1800" dirty="0"/>
          </a:p>
        </p:txBody>
      </p:sp>
      <p:grpSp>
        <p:nvGrpSpPr>
          <p:cNvPr id="89" name="Group 88"/>
          <p:cNvGrpSpPr/>
          <p:nvPr/>
        </p:nvGrpSpPr>
        <p:grpSpPr>
          <a:xfrm>
            <a:off x="2417235" y="3746502"/>
            <a:ext cx="1443565" cy="617982"/>
            <a:chOff x="5349289" y="3526367"/>
            <a:chExt cx="1879600" cy="1074507"/>
          </a:xfrm>
          <a:noFill/>
        </p:grpSpPr>
        <p:sp>
          <p:nvSpPr>
            <p:cNvPr id="92" name="Rectangular Callout 91"/>
            <p:cNvSpPr/>
            <p:nvPr/>
          </p:nvSpPr>
          <p:spPr bwMode="auto">
            <a:xfrm>
              <a:off x="5378083" y="3526367"/>
              <a:ext cx="1800006" cy="817033"/>
            </a:xfrm>
            <a:prstGeom prst="wedgeRectCallout">
              <a:avLst>
                <a:gd name="adj1" fmla="val 35224"/>
                <a:gd name="adj2" fmla="val 88437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349289" y="3530590"/>
              <a:ext cx="1879600" cy="10702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</a:rPr>
                <a:t>SSL protected communication</a:t>
              </a:r>
            </a:p>
            <a:p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5" name="Rectangular Callout 94"/>
          <p:cNvSpPr/>
          <p:nvPr/>
        </p:nvSpPr>
        <p:spPr bwMode="auto">
          <a:xfrm rot="10800000">
            <a:off x="2612572" y="3047999"/>
            <a:ext cx="895912" cy="537027"/>
          </a:xfrm>
          <a:prstGeom prst="wedgeRectCallout">
            <a:avLst>
              <a:gd name="adj1" fmla="val -157461"/>
              <a:gd name="adj2" fmla="val -752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5486" y="2989944"/>
            <a:ext cx="1545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chemeClr val="tx2"/>
                </a:solidFill>
              </a:rPr>
              <a:t>RESTful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1200" b="1" dirty="0" smtClean="0">
                <a:solidFill>
                  <a:schemeClr val="tx2"/>
                </a:solidFill>
              </a:rPr>
              <a:t>service over HTTPS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9" name="Picture 2" descr="C:\Documents and Settings\tcramer\My Documents\My Dropbox\Intel\ppt png resources\big_cloud.png"/>
          <p:cNvPicPr preferRelativeResize="0"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3573"/>
            <a:ext cx="2984500" cy="157903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8" name="Picture 2" descr="C:\Documents and Settings\tcramer\My Documents\My Dropbox\Intel\ppt png resources\big_cloud.png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443" y="1894230"/>
            <a:ext cx="3200400" cy="163555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15" name="Picture 214" descr="McAfeeLogo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10" y="2087351"/>
            <a:ext cx="521575" cy="40678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159" name="TextBox 158"/>
          <p:cNvSpPr txBox="1"/>
          <p:nvPr/>
        </p:nvSpPr>
        <p:spPr>
          <a:xfrm>
            <a:off x="6659207" y="2441281"/>
            <a:ext cx="128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Global Threat Intelligence</a:t>
            </a:r>
            <a:endParaRPr lang="en-US" sz="1200" b="1" dirty="0"/>
          </a:p>
        </p:txBody>
      </p:sp>
      <p:pic>
        <p:nvPicPr>
          <p:cNvPr id="129" name="Picture 37" descr="appliance_blk_outline"/>
          <p:cNvPicPr preferRelativeResize="0"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0446" y="2850006"/>
            <a:ext cx="51666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TextBox 129"/>
          <p:cNvSpPr txBox="1"/>
          <p:nvPr/>
        </p:nvSpPr>
        <p:spPr>
          <a:xfrm>
            <a:off x="6100214" y="2894243"/>
            <a:ext cx="84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Reputations:</a:t>
            </a:r>
            <a:br>
              <a:rPr lang="en-US" sz="800" b="1" dirty="0" smtClean="0"/>
            </a:br>
            <a:r>
              <a:rPr lang="en-US" sz="800" b="1" dirty="0" smtClean="0"/>
              <a:t>URL, File, IP, etc</a:t>
            </a:r>
            <a:endParaRPr lang="en-US" sz="800" b="1" dirty="0"/>
          </a:p>
        </p:txBody>
      </p:sp>
      <p:pic>
        <p:nvPicPr>
          <p:cNvPr id="243" name="Picture 37" descr="appliance_blk_outline"/>
          <p:cNvPicPr preferRelativeResize="0"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5497" y="1269881"/>
            <a:ext cx="51666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oc_screen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00943"/>
            <a:ext cx="736600" cy="262046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649513" y="2370243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Regional and Local  Threat Intelligence</a:t>
            </a:r>
            <a:endParaRPr lang="en-US" sz="1200" b="1" dirty="0"/>
          </a:p>
        </p:txBody>
      </p:sp>
      <p:grpSp>
        <p:nvGrpSpPr>
          <p:cNvPr id="98" name="Group 97"/>
          <p:cNvGrpSpPr/>
          <p:nvPr/>
        </p:nvGrpSpPr>
        <p:grpSpPr>
          <a:xfrm>
            <a:off x="2895600" y="954314"/>
            <a:ext cx="3200400" cy="1532467"/>
            <a:chOff x="5219700" y="1409699"/>
            <a:chExt cx="3200400" cy="1532467"/>
          </a:xfrm>
        </p:grpSpPr>
        <p:pic>
          <p:nvPicPr>
            <p:cNvPr id="100" name="Picture 2" descr="C:\Documents and Settings\tcramer\My Documents\My Dropbox\Intel\ppt png resources\big_cloud.png"/>
            <p:cNvPicPr preferRelativeResize="0"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700" y="1409699"/>
              <a:ext cx="3200400" cy="1532467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01" name="Picture 100" descr="McAfeeLogo.jp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525" y="1642149"/>
              <a:ext cx="521575" cy="40678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</p:pic>
        <p:sp>
          <p:nvSpPr>
            <p:cNvPr id="102" name="TextBox 101"/>
            <p:cNvSpPr txBox="1"/>
            <p:nvPr/>
          </p:nvSpPr>
          <p:spPr>
            <a:xfrm>
              <a:off x="6141551" y="1996079"/>
              <a:ext cx="1393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NTR Cloud </a:t>
              </a:r>
            </a:p>
            <a:p>
              <a:pPr algn="ctr"/>
              <a:r>
                <a:rPr lang="en-US" sz="1200" b="1" dirty="0" smtClean="0"/>
                <a:t>Analysis and Deconstruction Service</a:t>
              </a:r>
              <a:endParaRPr lang="en-US" sz="1200" b="1" dirty="0"/>
            </a:p>
          </p:txBody>
        </p:sp>
        <p:pic>
          <p:nvPicPr>
            <p:cNvPr id="103" name="Picture 37" descr="appliance_blk_outline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77271" y="2158998"/>
              <a:ext cx="516669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TextBox 104"/>
            <p:cNvSpPr txBox="1"/>
            <p:nvPr/>
          </p:nvSpPr>
          <p:spPr>
            <a:xfrm>
              <a:off x="5640975" y="2449041"/>
              <a:ext cx="657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NTR File Scan</a:t>
              </a:r>
              <a:endParaRPr lang="en-US" sz="800" b="1" dirty="0"/>
            </a:p>
          </p:txBody>
        </p:sp>
        <p:pic>
          <p:nvPicPr>
            <p:cNvPr id="106" name="Picture 37" descr="appliance_blk_outline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00090" y="2171699"/>
              <a:ext cx="516669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" name="TextBox 111"/>
            <p:cNvSpPr txBox="1"/>
            <p:nvPr/>
          </p:nvSpPr>
          <p:spPr>
            <a:xfrm>
              <a:off x="7342293" y="2481699"/>
              <a:ext cx="729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Sandboxes</a:t>
              </a:r>
            </a:p>
            <a:p>
              <a:pPr algn="ctr"/>
              <a:r>
                <a:rPr lang="en-US" sz="800" b="1" dirty="0" smtClean="0"/>
                <a:t>Analysis</a:t>
              </a:r>
              <a:endParaRPr lang="en-US" sz="800" b="1" dirty="0"/>
            </a:p>
          </p:txBody>
        </p:sp>
      </p:grpSp>
      <p:grpSp>
        <p:nvGrpSpPr>
          <p:cNvPr id="113" name="Group 112"/>
          <p:cNvGrpSpPr/>
          <p:nvPr/>
        </p:nvGrpSpPr>
        <p:grpSpPr>
          <a:xfrm rot="11975554">
            <a:off x="2843186" y="2247537"/>
            <a:ext cx="826909" cy="763940"/>
            <a:chOff x="3013055" y="3996268"/>
            <a:chExt cx="1101745" cy="1015172"/>
          </a:xfrm>
        </p:grpSpPr>
        <p:cxnSp>
          <p:nvCxnSpPr>
            <p:cNvPr id="128" name="Straight Arrow Connector 127"/>
            <p:cNvCxnSpPr/>
            <p:nvPr/>
          </p:nvCxnSpPr>
          <p:spPr bwMode="auto">
            <a:xfrm flipV="1">
              <a:off x="3013055" y="3996268"/>
              <a:ext cx="1101745" cy="10151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1" name="Direct Access Storage 163"/>
            <p:cNvSpPr/>
            <p:nvPr/>
          </p:nvSpPr>
          <p:spPr bwMode="auto">
            <a:xfrm rot="19004684">
              <a:off x="3081871" y="4453464"/>
              <a:ext cx="931333" cy="152400"/>
            </a:xfrm>
            <a:prstGeom prst="flowChartMagneticDrum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pic>
        <p:nvPicPr>
          <p:cNvPr id="132" name="Picture 37" descr="appliance_blk_outline"/>
          <p:cNvPicPr preferRelativeResize="0"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6274" y="1278779"/>
            <a:ext cx="51666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" name="TextBox 236"/>
          <p:cNvSpPr txBox="1"/>
          <p:nvPr/>
        </p:nvSpPr>
        <p:spPr>
          <a:xfrm>
            <a:off x="5005786" y="1495606"/>
            <a:ext cx="729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Signatures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418490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newD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b="1262"/>
          <a:stretch/>
        </p:blipFill>
        <p:spPr>
          <a:xfrm>
            <a:off x="1112987" y="1090353"/>
            <a:ext cx="6540349" cy="5272177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3238" y="90488"/>
            <a:ext cx="7138987" cy="863600"/>
          </a:xfrm>
        </p:spPr>
        <p:txBody>
          <a:bodyPr/>
          <a:lstStyle/>
          <a:p>
            <a:r>
              <a:rPr lang="en-US" dirty="0" smtClean="0"/>
              <a:t>McAfee NTR: Main Dashboard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McAfee NTR: File Mismatch View</a:t>
            </a:r>
            <a:endParaRPr lang="en-US" dirty="0"/>
          </a:p>
        </p:txBody>
      </p:sp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4761"/>
            <a:ext cx="9144000" cy="15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McAfee NTR: IP Behavior View</a:t>
            </a:r>
            <a:endParaRPr lang="en-US" dirty="0"/>
          </a:p>
        </p:txBody>
      </p:sp>
      <p:pic>
        <p:nvPicPr>
          <p:cNvPr id="4" name="Picture 3" descr="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621"/>
            <a:ext cx="9144000" cy="371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McAfee NTR: File Behavior View</a:t>
            </a:r>
            <a:endParaRPr lang="en-US" dirty="0"/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361"/>
            <a:ext cx="9144000" cy="30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McAfee NTR: Time Sort View</a:t>
            </a:r>
            <a:endParaRPr lang="en-US" dirty="0"/>
          </a:p>
        </p:txBody>
      </p:sp>
      <p:pic>
        <p:nvPicPr>
          <p:cNvPr id="4" name="Picture 3" descr="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230"/>
            <a:ext cx="9144000" cy="50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McAfee NTR: First Alert Landing View</a:t>
            </a:r>
            <a:endParaRPr lang="en-US" dirty="0"/>
          </a:p>
        </p:txBody>
      </p:sp>
      <p:pic>
        <p:nvPicPr>
          <p:cNvPr id="4" name="Picture 3" descr="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389"/>
            <a:ext cx="9144000" cy="42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1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Shamoon</a:t>
            </a:r>
            <a:r>
              <a:rPr lang="en-US" dirty="0"/>
              <a:t> </a:t>
            </a:r>
            <a:r>
              <a:rPr lang="en-US" dirty="0" smtClean="0"/>
              <a:t>\ W32.Disttrack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90601"/>
            <a:ext cx="8310563" cy="4929188"/>
          </a:xfrm>
        </p:spPr>
        <p:txBody>
          <a:bodyPr/>
          <a:lstStyle/>
          <a:p>
            <a:r>
              <a:rPr lang="en-US" dirty="0" smtClean="0"/>
              <a:t>On 15 </a:t>
            </a:r>
            <a:r>
              <a:rPr lang="en-US" dirty="0"/>
              <a:t>A</a:t>
            </a:r>
            <a:r>
              <a:rPr lang="en-US" dirty="0" smtClean="0"/>
              <a:t>ug Saudi Arabia's national oil </a:t>
            </a:r>
            <a:r>
              <a:rPr lang="en-US" dirty="0"/>
              <a:t>company said an attack had led to its own network being taken </a:t>
            </a:r>
            <a:r>
              <a:rPr lang="en-US" dirty="0" smtClean="0"/>
              <a:t>offline</a:t>
            </a:r>
            <a:endParaRPr lang="en-US" dirty="0" smtClean="0"/>
          </a:p>
          <a:p>
            <a:r>
              <a:rPr lang="en-US" dirty="0" smtClean="0"/>
              <a:t>Reports start </a:t>
            </a:r>
            <a:r>
              <a:rPr lang="en-US" dirty="0" smtClean="0"/>
              <a:t>streaming in </a:t>
            </a:r>
            <a:r>
              <a:rPr lang="en-US" dirty="0" smtClean="0"/>
              <a:t>the next day analyzing the </a:t>
            </a:r>
            <a:r>
              <a:rPr lang="en-US" dirty="0" smtClean="0"/>
              <a:t>malware attempt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 The attack is called "</a:t>
            </a:r>
            <a:r>
              <a:rPr lang="en-US" dirty="0" err="1"/>
              <a:t>Shamoon</a:t>
            </a:r>
            <a:r>
              <a:rPr lang="en-US" dirty="0"/>
              <a:t>", due to a string of a folder name within the malware executable ("C:\</a:t>
            </a:r>
            <a:r>
              <a:rPr lang="en-US" b="1" dirty="0" err="1"/>
              <a:t>Shamoon</a:t>
            </a:r>
            <a:r>
              <a:rPr lang="en-US" dirty="0"/>
              <a:t>\</a:t>
            </a:r>
            <a:r>
              <a:rPr lang="en-US" dirty="0" err="1"/>
              <a:t>ArabianGulf</a:t>
            </a:r>
            <a:r>
              <a:rPr lang="en-US" dirty="0"/>
              <a:t>\wiper\release\wiper.pdb</a:t>
            </a:r>
            <a:r>
              <a:rPr lang="en-US" dirty="0" smtClean="0"/>
              <a:t>")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/>
              <a:t>Shamoon</a:t>
            </a:r>
            <a:r>
              <a:rPr lang="en-US" b="1" dirty="0" smtClean="0"/>
              <a:t> </a:t>
            </a:r>
            <a:r>
              <a:rPr lang="en-US" b="1" dirty="0"/>
              <a:t>consists of several components:</a:t>
            </a:r>
          </a:p>
          <a:p>
            <a:r>
              <a:rPr lang="en-US" dirty="0"/>
              <a:t>Dropper—the main component and source of the original </a:t>
            </a:r>
            <a:r>
              <a:rPr lang="en-US" dirty="0" smtClean="0"/>
              <a:t>infection. It </a:t>
            </a:r>
            <a:r>
              <a:rPr lang="en-US" dirty="0"/>
              <a:t>drops a number of other </a:t>
            </a:r>
            <a:r>
              <a:rPr lang="en-US" dirty="0" smtClean="0"/>
              <a:t>modules</a:t>
            </a:r>
            <a:endParaRPr lang="en-US" dirty="0"/>
          </a:p>
          <a:p>
            <a:r>
              <a:rPr lang="en-US" dirty="0"/>
              <a:t>Wiper—this module is responsible for the destructive functionality of the </a:t>
            </a:r>
            <a:r>
              <a:rPr lang="en-US" dirty="0" smtClean="0"/>
              <a:t>threat</a:t>
            </a:r>
            <a:endParaRPr lang="en-US" dirty="0"/>
          </a:p>
          <a:p>
            <a:r>
              <a:rPr lang="en-US" dirty="0"/>
              <a:t>Reporter—this module is responsible for reporting infection information back to the </a:t>
            </a:r>
            <a:r>
              <a:rPr lang="en-US" dirty="0" smtClean="0"/>
              <a:t>attacker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McAfee NTR: PDF Alert View</a:t>
            </a:r>
            <a:endParaRPr lang="en-US" dirty="0"/>
          </a:p>
        </p:txBody>
      </p:sp>
      <p:pic>
        <p:nvPicPr>
          <p:cNvPr id="4" name="Picture 3" descr="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774"/>
            <a:ext cx="9144000" cy="480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McAfee NTR: Behavior View</a:t>
            </a:r>
            <a:endParaRPr lang="en-US" dirty="0"/>
          </a:p>
        </p:txBody>
      </p:sp>
      <p:pic>
        <p:nvPicPr>
          <p:cNvPr id="4" name="Picture 3" descr="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228"/>
            <a:ext cx="9144000" cy="384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40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McAfee NTR: File Scan Result View</a:t>
            </a:r>
            <a:endParaRPr lang="en-US" dirty="0"/>
          </a:p>
        </p:txBody>
      </p:sp>
      <p:pic>
        <p:nvPicPr>
          <p:cNvPr id="4" name="Picture 3" descr="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" y="1534923"/>
            <a:ext cx="9036639" cy="46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9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McAfee NTR: File Scan Server View</a:t>
            </a:r>
            <a:endParaRPr lang="en-US" dirty="0"/>
          </a:p>
        </p:txBody>
      </p:sp>
      <p:pic>
        <p:nvPicPr>
          <p:cNvPr id="4" name="Picture 3" descr="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158"/>
            <a:ext cx="9144000" cy="499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McAfee NTR: Drill Down on Exe View</a:t>
            </a:r>
            <a:endParaRPr lang="en-US" dirty="0"/>
          </a:p>
        </p:txBody>
      </p:sp>
      <p:pic>
        <p:nvPicPr>
          <p:cNvPr id="4" name="Picture 3" descr="Screen Shot 2012-04-09 at 10.06.08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16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8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McAfee NTR: </a:t>
            </a:r>
            <a:r>
              <a:rPr lang="en-US" dirty="0" err="1" smtClean="0"/>
              <a:t>ValidEdge</a:t>
            </a:r>
            <a:r>
              <a:rPr lang="en-US" dirty="0" smtClean="0"/>
              <a:t> Result View</a:t>
            </a:r>
            <a:endParaRPr lang="en-US" dirty="0"/>
          </a:p>
        </p:txBody>
      </p:sp>
      <p:pic>
        <p:nvPicPr>
          <p:cNvPr id="4" name="Content Placeholder 6" descr="Screen Shot 2012-04-09 at 10.06.29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18" r="-28418"/>
          <a:stretch>
            <a:fillRect/>
          </a:stretch>
        </p:blipFill>
        <p:spPr>
          <a:xfrm>
            <a:off x="508000" y="1204913"/>
            <a:ext cx="8310563" cy="4714875"/>
          </a:xfrm>
        </p:spPr>
      </p:pic>
    </p:spTree>
    <p:extLst>
      <p:ext uri="{BB962C8B-B14F-4D97-AF65-F5344CB8AC3E}">
        <p14:creationId xmlns:p14="http://schemas.microsoft.com/office/powerpoint/2010/main" val="2509725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McAfee NTR: Alerts</a:t>
            </a:r>
            <a:endParaRPr lang="en-US" dirty="0"/>
          </a:p>
        </p:txBody>
      </p:sp>
      <p:pic>
        <p:nvPicPr>
          <p:cNvPr id="4" name="Picture 3" descr="1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994"/>
            <a:ext cx="9144000" cy="483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94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McAfee NTR: File Capture View</a:t>
            </a:r>
            <a:endParaRPr lang="en-US" dirty="0"/>
          </a:p>
        </p:txBody>
      </p:sp>
      <p:pic>
        <p:nvPicPr>
          <p:cNvPr id="4" name="Picture 3" descr="Screen Shot 2012-03-20 at 12.02.3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150"/>
            <a:ext cx="9144000" cy="370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34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924" y="2701701"/>
            <a:ext cx="7138987" cy="8636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Use Cases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3844925" y="6464300"/>
            <a:ext cx="1395413" cy="215900"/>
          </a:xfrm>
        </p:spPr>
        <p:txBody>
          <a:bodyPr/>
          <a:lstStyle/>
          <a:p>
            <a:pPr>
              <a:defRPr/>
            </a:pPr>
            <a:fld id="{309F3704-3D5B-4FAC-A594-08A3E25D3BAA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04825" y="6464300"/>
            <a:ext cx="455613" cy="215900"/>
          </a:xfrm>
        </p:spPr>
        <p:txBody>
          <a:bodyPr/>
          <a:lstStyle/>
          <a:p>
            <a:pPr>
              <a:defRPr/>
            </a:pPr>
            <a:fld id="{2B23B61D-7848-407F-A498-9F4C233B09A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ea typeface="MS PGothic" charset="0"/>
                <a:cs typeface="MS PGothic" charset="0"/>
              </a:rPr>
              <a:t>Use Case 1</a:t>
            </a:r>
            <a:endParaRPr lang="en-US" sz="2800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101" y="1353312"/>
            <a:ext cx="8577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Customer implemented two NTR sensors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McAfee began performing baseline period on Nov 18, 2011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APT monitoring service of NTR sensors started Dec 4, 2011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Results since Dec 4, 2011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McAfee APT Services has screened approximately 36,262 indicators of suspected malicious activity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McAfee APT services has produced 47 incident reports all leading to remediation by the customer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Majority of threats are Java related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Dropper </a:t>
            </a:r>
            <a:r>
              <a:rPr lang="en-US" b="1" dirty="0" smtClean="0"/>
              <a:t>Component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The Dropper component performs the following actions:</a:t>
            </a:r>
          </a:p>
          <a:p>
            <a:r>
              <a:rPr lang="en-US" dirty="0"/>
              <a:t>Copies itself to </a:t>
            </a:r>
            <a:r>
              <a:rPr lang="en-US" i="1" dirty="0"/>
              <a:t>%System%\trksvr.exe</a:t>
            </a:r>
            <a:endParaRPr lang="en-US" dirty="0"/>
          </a:p>
          <a:p>
            <a:r>
              <a:rPr lang="en-US" dirty="0"/>
              <a:t>Drops the following files embedded into resources:</a:t>
            </a:r>
          </a:p>
          <a:p>
            <a:pPr lvl="1"/>
            <a:r>
              <a:rPr lang="en-US" dirty="0"/>
              <a:t>A 64-bit version of the dropper component: </a:t>
            </a:r>
            <a:r>
              <a:rPr lang="en-US" i="1" dirty="0"/>
              <a:t>%System%\trksrv.exe</a:t>
            </a:r>
            <a:r>
              <a:rPr lang="en-US" dirty="0"/>
              <a:t> (contained in the “X509” resource)</a:t>
            </a:r>
          </a:p>
          <a:p>
            <a:pPr lvl="1"/>
            <a:r>
              <a:rPr lang="en-US" dirty="0"/>
              <a:t>Reporter component: </a:t>
            </a:r>
            <a:r>
              <a:rPr lang="en-US" i="1" dirty="0"/>
              <a:t>%System%\netinit.exe</a:t>
            </a:r>
            <a:r>
              <a:rPr lang="en-US" dirty="0"/>
              <a:t> (contained in the "PKCS7" resource)</a:t>
            </a:r>
          </a:p>
          <a:p>
            <a:pPr lvl="1"/>
            <a:r>
              <a:rPr lang="en-US" dirty="0"/>
              <a:t>Wiper component: </a:t>
            </a:r>
            <a:r>
              <a:rPr lang="en-US" i="1" dirty="0"/>
              <a:t>%System%\[NAME SELECTED FROM LIST].exe</a:t>
            </a:r>
            <a:r>
              <a:rPr lang="en-US" dirty="0"/>
              <a:t> (contained in the "PKCS12" resource)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H="1">
            <a:off x="1219200" y="2641600"/>
            <a:ext cx="1528763" cy="17780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MS PGothic" charset="0"/>
              </a:rPr>
              <a:t>Attack Scenario </a:t>
            </a: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7960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70350"/>
            <a:ext cx="16764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1244600" y="2387600"/>
            <a:ext cx="89852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TextBox 15"/>
          <p:cNvSpPr txBox="1">
            <a:spLocks noChangeArrowheads="1"/>
          </p:cNvSpPr>
          <p:nvPr/>
        </p:nvSpPr>
        <p:spPr bwMode="auto">
          <a:xfrm>
            <a:off x="1071483" y="1253046"/>
            <a:ext cx="3596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dirty="0"/>
              <a:t>User Visits </a:t>
            </a:r>
            <a:r>
              <a:rPr lang="en-US" b="1" i="1" dirty="0"/>
              <a:t>Unknown </a:t>
            </a:r>
            <a:r>
              <a:rPr lang="en-US" dirty="0"/>
              <a:t>Website</a:t>
            </a:r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1219200" y="4495800"/>
            <a:ext cx="0" cy="533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2133600" y="3798278"/>
            <a:ext cx="4343400" cy="110531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A4262"/>
              </a:gs>
              <a:gs pos="80000">
                <a:srgbClr val="255982"/>
              </a:gs>
              <a:gs pos="100000">
                <a:srgbClr val="245A84"/>
              </a:gs>
            </a:gsLst>
            <a:lin ang="16200000"/>
          </a:gradFill>
          <a:ln w="9525">
            <a:solidFill>
              <a:srgbClr val="2F597A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NTR </a:t>
            </a:r>
            <a:r>
              <a:rPr lang="en-US" sz="1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detects behavior of the </a:t>
            </a:r>
            <a:r>
              <a:rPr lang="en-US" sz="1800" dirty="0" smtClean="0">
                <a:solidFill>
                  <a:schemeClr val="lt1"/>
                </a:solidFill>
                <a:latin typeface="+mn-lt"/>
                <a:ea typeface="+mn-ea"/>
              </a:rPr>
              <a:t>malicious re-direct s and </a:t>
            </a:r>
            <a:r>
              <a:rPr lang="en-US" sz="1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captures </a:t>
            </a:r>
            <a:r>
              <a:rPr lang="en-US" sz="1800" dirty="0" smtClean="0">
                <a:solidFill>
                  <a:schemeClr val="lt1"/>
                </a:solidFill>
                <a:latin typeface="+mn-lt"/>
                <a:ea typeface="+mn-ea"/>
              </a:rPr>
              <a:t>malware  dropper including Java applet and PDF.</a:t>
            </a:r>
            <a:endParaRPr lang="en-US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2133600" y="4953000"/>
            <a:ext cx="62484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E0018"/>
              </a:gs>
              <a:gs pos="80000">
                <a:srgbClr val="BB0024"/>
              </a:gs>
              <a:gs pos="100000">
                <a:srgbClr val="C00022"/>
              </a:gs>
            </a:gsLst>
            <a:lin ang="16200000"/>
          </a:gradFill>
          <a:ln w="9525">
            <a:solidFill>
              <a:srgbClr val="A8002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dirty="0" smtClean="0">
                <a:solidFill>
                  <a:schemeClr val="lt1"/>
                </a:solidFill>
                <a:latin typeface="+mn-lt"/>
                <a:ea typeface="+mn-ea"/>
              </a:rPr>
              <a:t>These different packets are sent to CADS for malware analysis and deconstruction.</a:t>
            </a:r>
            <a:endParaRPr lang="en-US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564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133600"/>
            <a:ext cx="1209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flipV="1">
            <a:off x="3352800" y="2057400"/>
            <a:ext cx="2209800" cy="330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7" name="TextBox 52"/>
          <p:cNvSpPr txBox="1">
            <a:spLocks noChangeArrowheads="1"/>
          </p:cNvSpPr>
          <p:nvPr/>
        </p:nvSpPr>
        <p:spPr bwMode="auto">
          <a:xfrm>
            <a:off x="6821484" y="1829313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/>
              <a:t>User re-directed to suspicious web server</a:t>
            </a:r>
          </a:p>
        </p:txBody>
      </p:sp>
      <p:cxnSp>
        <p:nvCxnSpPr>
          <p:cNvPr id="55" name="Curved Connector 54"/>
          <p:cNvCxnSpPr>
            <a:cxnSpLocks noChangeShapeType="1"/>
          </p:cNvCxnSpPr>
          <p:nvPr/>
        </p:nvCxnSpPr>
        <p:spPr bwMode="auto">
          <a:xfrm>
            <a:off x="6477000" y="2057400"/>
            <a:ext cx="12700" cy="1219200"/>
          </a:xfrm>
          <a:prstGeom prst="curvedConnector3">
            <a:avLst>
              <a:gd name="adj1" fmla="val 180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Curved Connector 57"/>
          <p:cNvCxnSpPr>
            <a:cxnSpLocks noChangeShapeType="1"/>
          </p:cNvCxnSpPr>
          <p:nvPr/>
        </p:nvCxnSpPr>
        <p:spPr bwMode="auto">
          <a:xfrm rot="10800000">
            <a:off x="3352800" y="2387600"/>
            <a:ext cx="2209800" cy="8890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70" name="Picture 60" descr="java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1" name="TextBox 66"/>
          <p:cNvSpPr txBox="1">
            <a:spLocks noChangeArrowheads="1"/>
          </p:cNvSpPr>
          <p:nvPr/>
        </p:nvSpPr>
        <p:spPr bwMode="auto">
          <a:xfrm>
            <a:off x="2738239" y="3200400"/>
            <a:ext cx="27481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/>
              <a:t>Malicious Java applet</a:t>
            </a:r>
          </a:p>
          <a:p>
            <a:r>
              <a:rPr lang="en-US" sz="1800" dirty="0"/>
              <a:t>Sent to end user</a:t>
            </a:r>
          </a:p>
        </p:txBody>
      </p:sp>
      <p:pic>
        <p:nvPicPr>
          <p:cNvPr id="23572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6" y="4807596"/>
            <a:ext cx="14668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 bwMode="auto">
          <a:xfrm>
            <a:off x="703385" y="1306286"/>
            <a:ext cx="422030" cy="4220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1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8191082" y="1840524"/>
            <a:ext cx="422030" cy="4220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496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MS PGothic" charset="0"/>
              </a:rPr>
              <a:t>Attack </a:t>
            </a:r>
            <a:r>
              <a:rPr lang="en-US" dirty="0" smtClean="0">
                <a:latin typeface="Arial" charset="0"/>
                <a:ea typeface="MS PGothic" charset="0"/>
                <a:cs typeface="MS PGothic" charset="0"/>
              </a:rPr>
              <a:t>Scenario </a:t>
            </a:r>
            <a:r>
              <a:rPr lang="en-US" dirty="0">
                <a:latin typeface="Arial" charset="0"/>
                <a:ea typeface="MS PGothic" charset="0"/>
                <a:cs typeface="MS PGothic" charset="0"/>
              </a:rPr>
              <a:t>Continued</a:t>
            </a:r>
          </a:p>
        </p:txBody>
      </p:sp>
      <p:pic>
        <p:nvPicPr>
          <p:cNvPr id="25604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1828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2" descr="OllyDbg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74942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244162" y="2926735"/>
            <a:ext cx="64008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A4262"/>
              </a:gs>
              <a:gs pos="80000">
                <a:srgbClr val="255982"/>
              </a:gs>
              <a:gs pos="100000">
                <a:srgbClr val="245A84"/>
              </a:gs>
            </a:gsLst>
            <a:lin ang="16200000"/>
          </a:gradFill>
          <a:ln w="9525">
            <a:solidFill>
              <a:srgbClr val="2F597A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NTR captures the downloaded executable and sends it to CADS for where multiple sandboxes, AV Server farms, and other back end analysis engines are used.</a:t>
            </a:r>
            <a:endParaRPr lang="en-US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" name="Curved Connector 4"/>
          <p:cNvCxnSpPr>
            <a:cxnSpLocks noChangeShapeType="1"/>
            <a:endCxn id="3" idx="1"/>
          </p:cNvCxnSpPr>
          <p:nvPr/>
        </p:nvCxnSpPr>
        <p:spPr bwMode="auto">
          <a:xfrm rot="16200000" flipH="1">
            <a:off x="1552806" y="2730679"/>
            <a:ext cx="706437" cy="676275"/>
          </a:xfrm>
          <a:prstGeom prst="curvedConnector2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Curved Connector 29"/>
          <p:cNvCxnSpPr>
            <a:cxnSpLocks noChangeShapeType="1"/>
          </p:cNvCxnSpPr>
          <p:nvPr/>
        </p:nvCxnSpPr>
        <p:spPr bwMode="auto">
          <a:xfrm rot="5400000">
            <a:off x="1676400" y="3962400"/>
            <a:ext cx="685800" cy="685800"/>
          </a:xfrm>
          <a:prstGeom prst="curvedConnector2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9" name="Rectangle 34"/>
          <p:cNvSpPr>
            <a:spLocks noChangeArrowheads="1"/>
          </p:cNvSpPr>
          <p:nvPr/>
        </p:nvSpPr>
        <p:spPr bwMode="auto">
          <a:xfrm>
            <a:off x="2286000" y="4343400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 smtClean="0"/>
              <a:t>An analyst is alerted with an actionable event that he can respond to.</a:t>
            </a:r>
            <a:endParaRPr lang="en-US" sz="1800" dirty="0"/>
          </a:p>
        </p:txBody>
      </p:sp>
      <p:cxnSp>
        <p:nvCxnSpPr>
          <p:cNvPr id="40" name="Curved Connector 39"/>
          <p:cNvCxnSpPr>
            <a:cxnSpLocks noChangeShapeType="1"/>
          </p:cNvCxnSpPr>
          <p:nvPr/>
        </p:nvCxnSpPr>
        <p:spPr bwMode="auto">
          <a:xfrm rot="16200000" flipH="1">
            <a:off x="980281" y="5384007"/>
            <a:ext cx="668337" cy="419100"/>
          </a:xfrm>
          <a:prstGeom prst="curvedConnector2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1" name="Rectangle 44"/>
          <p:cNvSpPr>
            <a:spLocks noChangeArrowheads="1"/>
          </p:cNvSpPr>
          <p:nvPr/>
        </p:nvSpPr>
        <p:spPr bwMode="auto">
          <a:xfrm>
            <a:off x="3429000" y="5486400"/>
            <a:ext cx="541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 smtClean="0"/>
              <a:t>NTR is updated based on analysis of changing threats.</a:t>
            </a:r>
            <a:endParaRPr lang="en-US" sz="1800" dirty="0"/>
          </a:p>
        </p:txBody>
      </p:sp>
      <p:pic>
        <p:nvPicPr>
          <p:cNvPr id="25612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4173538"/>
            <a:ext cx="107315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 bwMode="auto">
          <a:xfrm>
            <a:off x="8515546" y="1712704"/>
            <a:ext cx="422030" cy="4220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4206" y="1582994"/>
            <a:ext cx="5886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When the machine downloaded the JAR and </a:t>
            </a:r>
          </a:p>
          <a:p>
            <a:r>
              <a:rPr lang="en-US" sz="1600" dirty="0" smtClean="0"/>
              <a:t>PDF, these files took advantage of vulnerabilities in Java and </a:t>
            </a:r>
          </a:p>
          <a:p>
            <a:r>
              <a:rPr lang="en-US" sz="1600" dirty="0" smtClean="0"/>
              <a:t>Adobe which forced the download of an executable.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649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Incidents Reported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04825" y="6464300"/>
            <a:ext cx="455613" cy="215900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8820" y="5138928"/>
            <a:ext cx="8995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Total incidents by severity level reported via APT monitoring service since December 4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2011</a:t>
            </a:r>
            <a:endParaRPr lang="en-US" sz="1600" i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48057" y="1929384"/>
          <a:ext cx="8274114" cy="3053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4" imgW="7330514" imgH="2322149" progId="Word.Document.12">
                  <p:embed/>
                </p:oleObj>
              </mc:Choice>
              <mc:Fallback>
                <p:oleObj name="Document" r:id="rId4" imgW="7330514" imgH="232214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57" y="1929384"/>
                        <a:ext cx="8274114" cy="3053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4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ea typeface="MS PGothic" charset="0"/>
                <a:cs typeface="MS PGothic" charset="0"/>
              </a:rPr>
              <a:t>Value Added</a:t>
            </a:r>
            <a:endParaRPr lang="en-US" sz="2800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695" y="1408176"/>
            <a:ext cx="819766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a result of the NTR deployment: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 The customer has cleaned or re-imaged multiple hosts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New signatures were written to protect customer environment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After exposing Java vulnerabilities, the customer plans to modify patching procedures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 Customer enterprise has remained at Java 6, Update 23 due to a small number of hosts which requires the earlier version of Java to run legacy software.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 Rather than leave enterprise at risk, customer will upgrade all hosts to Java 6, Update 31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After exposing Internet Explorer vulnerabilities, the customer plans to upgrade from IE 6 to latest version IE 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smtClean="0"/>
              <a:t>שאלות 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2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Copies itself to the following network shares:</a:t>
            </a:r>
          </a:p>
          <a:p>
            <a:pPr lvl="1"/>
            <a:r>
              <a:rPr lang="en-US" dirty="0"/>
              <a:t>ADMIN$</a:t>
            </a:r>
          </a:p>
          <a:p>
            <a:pPr lvl="1"/>
            <a:r>
              <a:rPr lang="en-US" dirty="0"/>
              <a:t>C$\\WINDOWS</a:t>
            </a:r>
          </a:p>
          <a:p>
            <a:pPr lvl="1"/>
            <a:r>
              <a:rPr lang="en-US" dirty="0"/>
              <a:t>D$\\WINDOWS</a:t>
            </a:r>
          </a:p>
          <a:p>
            <a:pPr lvl="1"/>
            <a:r>
              <a:rPr lang="en-US" dirty="0"/>
              <a:t>E$\\WINDOWS</a:t>
            </a:r>
          </a:p>
          <a:p>
            <a:r>
              <a:rPr lang="en-US" dirty="0"/>
              <a:t>Creates a task to execute itself</a:t>
            </a:r>
          </a:p>
          <a:p>
            <a:r>
              <a:rPr lang="en-US" dirty="0"/>
              <a:t>Creates the following service to start itself whenever Windows starts:</a:t>
            </a:r>
          </a:p>
          <a:p>
            <a:pPr lvl="1"/>
            <a:r>
              <a:rPr lang="en-US" b="1" dirty="0"/>
              <a:t>Service name:</a:t>
            </a:r>
            <a:r>
              <a:rPr lang="en-US" dirty="0"/>
              <a:t> </a:t>
            </a:r>
            <a:r>
              <a:rPr lang="en-US" dirty="0" err="1"/>
              <a:t>TrkSvr</a:t>
            </a:r>
            <a:endParaRPr lang="en-US" dirty="0"/>
          </a:p>
          <a:p>
            <a:pPr lvl="1"/>
            <a:r>
              <a:rPr lang="en-US" b="1" dirty="0"/>
              <a:t>Display name:</a:t>
            </a:r>
            <a:r>
              <a:rPr lang="en-US" dirty="0"/>
              <a:t> Distributed Link Tracking Server</a:t>
            </a:r>
          </a:p>
          <a:p>
            <a:pPr lvl="1"/>
            <a:r>
              <a:rPr lang="en-US" b="1" dirty="0"/>
              <a:t>Image path:</a:t>
            </a:r>
            <a:r>
              <a:rPr lang="en-US" dirty="0"/>
              <a:t> %System%\trksvr.exe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Wiper </a:t>
            </a:r>
            <a:r>
              <a:rPr lang="en-US" b="1" dirty="0" smtClean="0"/>
              <a:t>Component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The Wiper component includes the following functionality:</a:t>
            </a:r>
          </a:p>
          <a:p>
            <a:r>
              <a:rPr lang="en-US" dirty="0"/>
              <a:t>Deletes an existing driver from the following location and overwrites it with another legitimate driver:</a:t>
            </a:r>
          </a:p>
          <a:p>
            <a:pPr lvl="1"/>
            <a:r>
              <a:rPr lang="en-US" i="1" dirty="0"/>
              <a:t>%System%\drivers\drdisk.sys</a:t>
            </a:r>
            <a:endParaRPr lang="en-US" dirty="0"/>
          </a:p>
          <a:p>
            <a:pPr lvl="1"/>
            <a:r>
              <a:rPr lang="en-US" dirty="0"/>
              <a:t>The device driver is a clean disk driver that enables user-mode applications to read and write to disk sectors. The driver is used to overwrite the computer’s MBR but may be used for legitimate purposes.</a:t>
            </a:r>
          </a:p>
          <a:p>
            <a:pPr lvl="1"/>
            <a:r>
              <a:rPr lang="en-US" dirty="0"/>
              <a:t>The file is digitally </a:t>
            </a:r>
            <a:r>
              <a:rPr lang="en-US" dirty="0" smtClean="0"/>
              <a:t>signed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Executes the following commands that collect file names, which will be overwritten and writes them to </a:t>
            </a:r>
            <a:r>
              <a:rPr lang="en-US" i="1" dirty="0"/>
              <a:t>f1.inf</a:t>
            </a:r>
            <a:r>
              <a:rPr lang="en-US" dirty="0"/>
              <a:t>and </a:t>
            </a:r>
            <a:r>
              <a:rPr lang="en-US" i="1" dirty="0"/>
              <a:t>f2.inf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52663"/>
            <a:ext cx="7315200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4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Files from the </a:t>
            </a:r>
            <a:r>
              <a:rPr lang="en-US" i="1" dirty="0"/>
              <a:t>f1.inf</a:t>
            </a:r>
            <a:r>
              <a:rPr lang="en-US" dirty="0"/>
              <a:t> and </a:t>
            </a:r>
            <a:r>
              <a:rPr lang="en-US" i="1" dirty="0"/>
              <a:t>f2.inf</a:t>
            </a:r>
            <a:r>
              <a:rPr lang="en-US" dirty="0"/>
              <a:t> will be overwritten with the JPEG image shown </a:t>
            </a:r>
            <a:r>
              <a:rPr lang="en-US" dirty="0" smtClean="0"/>
              <a:t>below</a:t>
            </a:r>
            <a:r>
              <a:rPr lang="en-US" dirty="0"/>
              <a:t>. Overwritten files are thus rendered useless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53435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5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Reporter </a:t>
            </a:r>
            <a:r>
              <a:rPr lang="en-US" b="1" dirty="0" smtClean="0"/>
              <a:t>Component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The Reporter component is responsible for sending infection information back to the attacker. Information is sent as a HTTP GET request and is structured as follows:</a:t>
            </a:r>
            <a:br>
              <a:rPr lang="en-US" dirty="0"/>
            </a:br>
            <a:r>
              <a:rPr lang="en-US" dirty="0"/>
              <a:t>http://[DOMAIN]/ajax_modal/modal/data.asp?mydata=[MYDATA]&amp;uid=[UID]&amp;state=[STATE]</a:t>
            </a:r>
          </a:p>
          <a:p>
            <a:r>
              <a:rPr lang="en-US" dirty="0"/>
              <a:t>The following data is sent to the attacker:</a:t>
            </a:r>
          </a:p>
          <a:p>
            <a:r>
              <a:rPr lang="en-US" dirty="0"/>
              <a:t>[DOMAIN]—a domain name</a:t>
            </a:r>
          </a:p>
          <a:p>
            <a:r>
              <a:rPr lang="en-US" dirty="0"/>
              <a:t>[MYDATA]—a number that specifies how many files were overwritten</a:t>
            </a:r>
          </a:p>
          <a:p>
            <a:r>
              <a:rPr lang="en-US" dirty="0"/>
              <a:t>[UID]—the IP address of the compromised computer</a:t>
            </a:r>
          </a:p>
          <a:p>
            <a:r>
              <a:rPr lang="en-US" dirty="0"/>
              <a:t>[STATE]—a random number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ology day Agenda 9.7.2012">
  <a:themeElements>
    <a:clrScheme name="">
      <a:dk1>
        <a:srgbClr val="4C4D4F"/>
      </a:dk1>
      <a:lt1>
        <a:srgbClr val="FFFFFF"/>
      </a:lt1>
      <a:dk2>
        <a:srgbClr val="000000"/>
      </a:dk2>
      <a:lt2>
        <a:srgbClr val="D4D5D6"/>
      </a:lt2>
      <a:accent1>
        <a:srgbClr val="A80030"/>
      </a:accent1>
      <a:accent2>
        <a:srgbClr val="325B7B"/>
      </a:accent2>
      <a:accent3>
        <a:srgbClr val="FFFFFF"/>
      </a:accent3>
      <a:accent4>
        <a:srgbClr val="404042"/>
      </a:accent4>
      <a:accent5>
        <a:srgbClr val="D1AAAD"/>
      </a:accent5>
      <a:accent6>
        <a:srgbClr val="2C526F"/>
      </a:accent6>
      <a:hlink>
        <a:srgbClr val="8080A6"/>
      </a:hlink>
      <a:folHlink>
        <a:srgbClr val="E1D059"/>
      </a:folHlink>
    </a:clrScheme>
    <a:fontScheme name="Default Desig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4C4D4F"/>
      </a:dk1>
      <a:lt1>
        <a:srgbClr val="FFFFFF"/>
      </a:lt1>
      <a:dk2>
        <a:srgbClr val="000000"/>
      </a:dk2>
      <a:lt2>
        <a:srgbClr val="D4D5D6"/>
      </a:lt2>
      <a:accent1>
        <a:srgbClr val="A80030"/>
      </a:accent1>
      <a:accent2>
        <a:srgbClr val="325B7B"/>
      </a:accent2>
      <a:accent3>
        <a:srgbClr val="FFFFFF"/>
      </a:accent3>
      <a:accent4>
        <a:srgbClr val="404042"/>
      </a:accent4>
      <a:accent5>
        <a:srgbClr val="D1AAAD"/>
      </a:accent5>
      <a:accent6>
        <a:srgbClr val="2C526F"/>
      </a:accent6>
      <a:hlink>
        <a:srgbClr val="8080A6"/>
      </a:hlink>
      <a:folHlink>
        <a:srgbClr val="E1D059"/>
      </a:folHlink>
    </a:clrScheme>
    <a:fontScheme name="Default Desig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 day Agenda 9.7.2012</Template>
  <TotalTime>198</TotalTime>
  <Words>1511</Words>
  <Application>Microsoft Office PowerPoint</Application>
  <PresentationFormat>On-screen Show (4:3)</PresentationFormat>
  <Paragraphs>290</Paragraphs>
  <Slides>44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Technology day Agenda 9.7.2012</vt:lpstr>
      <vt:lpstr>1_Default Design</vt:lpstr>
      <vt:lpstr>Document</vt:lpstr>
      <vt:lpstr>סיפור של התקפה </vt:lpstr>
      <vt:lpstr>מטרת ההרצאה </vt:lpstr>
      <vt:lpstr>Shamoon \ W32.Disttrack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Shamoon Attacks Continue </vt:lpstr>
      <vt:lpstr>Shamoon Lesson Learned ???</vt:lpstr>
      <vt:lpstr>Is This a One Time Event ? </vt:lpstr>
      <vt:lpstr>PowerPoint Presentation</vt:lpstr>
      <vt:lpstr>PowerPoint Presentation</vt:lpstr>
      <vt:lpstr>PowerPoint Presentation</vt:lpstr>
      <vt:lpstr>Typical Threat Attack Steps</vt:lpstr>
      <vt:lpstr> Monitoring and Response Challenges</vt:lpstr>
      <vt:lpstr>Speed Equals Capacity</vt:lpstr>
      <vt:lpstr> NTR: Intelligence-Driven Response Solutions</vt:lpstr>
      <vt:lpstr>McAfee NTR Architecture : Sensor</vt:lpstr>
      <vt:lpstr>McAfee NTR Architecture : Manager</vt:lpstr>
      <vt:lpstr>McAfee NTR Architecture : CADS</vt:lpstr>
      <vt:lpstr>McAfee NTR Overview</vt:lpstr>
      <vt:lpstr>McAfee NTR: Main Dashboard View</vt:lpstr>
      <vt:lpstr>McAfee NTR: File Mismatch View</vt:lpstr>
      <vt:lpstr>McAfee NTR: IP Behavior View</vt:lpstr>
      <vt:lpstr>McAfee NTR: File Behavior View</vt:lpstr>
      <vt:lpstr>McAfee NTR: Time Sort View</vt:lpstr>
      <vt:lpstr>McAfee NTR: First Alert Landing View</vt:lpstr>
      <vt:lpstr>McAfee NTR: PDF Alert View</vt:lpstr>
      <vt:lpstr>McAfee NTR: Behavior View</vt:lpstr>
      <vt:lpstr>McAfee NTR: File Scan Result View</vt:lpstr>
      <vt:lpstr>McAfee NTR: File Scan Server View</vt:lpstr>
      <vt:lpstr>McAfee NTR: Drill Down on Exe View</vt:lpstr>
      <vt:lpstr>McAfee NTR: ValidEdge Result View</vt:lpstr>
      <vt:lpstr>McAfee NTR: Alerts</vt:lpstr>
      <vt:lpstr>McAfee NTR: File Capture View</vt:lpstr>
      <vt:lpstr>Use Cases</vt:lpstr>
      <vt:lpstr>Use Case 1</vt:lpstr>
      <vt:lpstr>Attack Scenario </vt:lpstr>
      <vt:lpstr>Attack Scenario Continued</vt:lpstr>
      <vt:lpstr>APT Incidents Reported</vt:lpstr>
      <vt:lpstr>Value Added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 Production Network</dc:title>
  <dc:creator>tzachi</dc:creator>
  <cp:lastModifiedBy>tzachi</cp:lastModifiedBy>
  <cp:revision>17</cp:revision>
  <dcterms:created xsi:type="dcterms:W3CDTF">2012-10-25T06:59:10Z</dcterms:created>
  <dcterms:modified xsi:type="dcterms:W3CDTF">2013-03-14T13:53:59Z</dcterms:modified>
</cp:coreProperties>
</file>