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256" r:id="rId2"/>
    <p:sldId id="383" r:id="rId3"/>
    <p:sldId id="364" r:id="rId4"/>
    <p:sldId id="365" r:id="rId5"/>
    <p:sldId id="366" r:id="rId6"/>
    <p:sldId id="387" r:id="rId7"/>
    <p:sldId id="363" r:id="rId8"/>
    <p:sldId id="319" r:id="rId9"/>
    <p:sldId id="388" r:id="rId10"/>
    <p:sldId id="389" r:id="rId11"/>
    <p:sldId id="325" r:id="rId12"/>
    <p:sldId id="390" r:id="rId13"/>
    <p:sldId id="391" r:id="rId14"/>
    <p:sldId id="392" r:id="rId15"/>
    <p:sldId id="393" r:id="rId16"/>
    <p:sldId id="394" r:id="rId17"/>
    <p:sldId id="408" r:id="rId18"/>
    <p:sldId id="410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375" r:id="rId30"/>
    <p:sldId id="376" r:id="rId31"/>
    <p:sldId id="344" r:id="rId32"/>
    <p:sldId id="346" r:id="rId33"/>
    <p:sldId id="352" r:id="rId34"/>
    <p:sldId id="406" r:id="rId35"/>
    <p:sldId id="361" r:id="rId36"/>
    <p:sldId id="407" r:id="rId37"/>
    <p:sldId id="386" r:id="rId3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4" autoAdjust="0"/>
    <p:restoredTop sz="94664" autoAdjust="0"/>
  </p:normalViewPr>
  <p:slideViewPr>
    <p:cSldViewPr>
      <p:cViewPr>
        <p:scale>
          <a:sx n="80" d="100"/>
          <a:sy n="80" d="100"/>
        </p:scale>
        <p:origin x="-1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notesViewPr>
    <p:cSldViewPr>
      <p:cViewPr varScale="1">
        <p:scale>
          <a:sx n="65" d="100"/>
          <a:sy n="65" d="100"/>
        </p:scale>
        <p:origin x="-270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534983-30B1-4CA9-B283-09E8F66CACAF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7F6E8F7-05CD-4304-BE1B-6E8D4B995A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65C199-1AA3-402D-85C9-C6591BF0A50F}" type="slidenum">
              <a:rPr lang="he-IL" smtClean="0"/>
              <a:pPr/>
              <a:t>2</a:t>
            </a:fld>
            <a:endParaRPr lang="en-US" smtClean="0"/>
          </a:p>
        </p:txBody>
      </p:sp>
      <p:sp>
        <p:nvSpPr>
          <p:cNvPr id="81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8196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C174CADE-C3E7-474D-A466-31183C46AB07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2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B8396CF2-DCA4-400F-8F98-6E0CBC6D8C36}" type="slidenum">
              <a:rPr lang="he-IL" sz="1200">
                <a:latin typeface="Calibri" pitchFamily="34" charset="0"/>
              </a:rPr>
              <a:pPr rtl="0"/>
              <a:t>17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6803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6805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5ED4C1F4-088D-4A15-9E72-58AC1D82AE2C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17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B0FBCF03-A76E-4394-B859-4767515408A9}" type="slidenum">
              <a:rPr lang="he-IL" sz="1200">
                <a:latin typeface="Calibri" pitchFamily="34" charset="0"/>
              </a:rPr>
              <a:pPr rtl="0"/>
              <a:t>18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80899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80901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8D1E0B4C-DCF4-4D61-A67B-6089D00A1659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18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BAFC7233-7E9F-42D6-81FF-1054BB79EC82}" type="slidenum">
              <a:rPr lang="he-IL" sz="1200">
                <a:latin typeface="Calibri" pitchFamily="34" charset="0"/>
              </a:rPr>
              <a:pPr rtl="0"/>
              <a:t>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34820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1DA5286C-F178-4159-B582-CE84ACD5979F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19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0BEDC676-9E44-4A4B-8304-88093A89BBBB}" type="slidenum">
              <a:rPr lang="he-IL" sz="1200">
                <a:latin typeface="Calibri" pitchFamily="34" charset="0"/>
              </a:rPr>
              <a:pPr rtl="0"/>
              <a:t>20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686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36868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23A2C5C2-A53C-42FB-9200-703806D43218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20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4CF73B6C-03B0-4E6A-8F84-4D5052660AF5}" type="slidenum">
              <a:rPr lang="he-IL" sz="1200">
                <a:latin typeface="Calibri" pitchFamily="34" charset="0"/>
              </a:rPr>
              <a:pPr rtl="0"/>
              <a:t>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89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38916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9A1023D5-1C04-41EB-A682-9EF02C4D78D6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21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B8ABCE0C-2370-40A8-91AC-B8517A0395BA}" type="slidenum">
              <a:rPr lang="he-IL" sz="1200">
                <a:latin typeface="Calibri" pitchFamily="34" charset="0"/>
              </a:rPr>
              <a:pPr rtl="0"/>
              <a:t>22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09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40964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0CCE26C8-3AFB-439E-9E2A-3CA19E8298E6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22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848A5D9E-F326-4FEE-B626-110C2FB1C8DE}" type="slidenum">
              <a:rPr lang="he-IL" sz="1200">
                <a:latin typeface="Calibri" pitchFamily="34" charset="0"/>
              </a:rPr>
              <a:pPr rtl="0"/>
              <a:t>23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30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43012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7F3BEE32-66E2-4E77-B7CF-6ED58CCF3FB3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23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201FF8B6-4424-4728-ABEB-8AA95F599F73}" type="slidenum">
              <a:rPr lang="he-IL" sz="1200">
                <a:latin typeface="Calibri" pitchFamily="34" charset="0"/>
              </a:rPr>
              <a:pPr rtl="0"/>
              <a:t>24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50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45060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C763DA88-505D-4AAD-AB5C-6A2B945E6E12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24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6936CA8B-E79A-465A-BF0B-796483237231}" type="slidenum">
              <a:rPr lang="he-IL" sz="1200">
                <a:latin typeface="Calibri" pitchFamily="34" charset="0"/>
              </a:rPr>
              <a:pPr rtl="0"/>
              <a:t>25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47108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CF3BA5D5-E7DD-4377-8676-0E20C6233E13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25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0944D6AB-5967-453B-9FBD-E42C73682A35}" type="slidenum">
              <a:rPr lang="he-IL" sz="1200">
                <a:latin typeface="Calibri" pitchFamily="34" charset="0"/>
              </a:rPr>
              <a:pPr rtl="0"/>
              <a:t>26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91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49156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CFDD97A2-91C3-4B76-917B-1E8C8A1E1D8B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26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9AC180-3AA5-4740-848D-3A82D7DD3291}" type="slidenum">
              <a:rPr lang="he-IL" smtClean="0"/>
              <a:pPr/>
              <a:t>3</a:t>
            </a:fld>
            <a:endParaRPr lang="en-US" smtClean="0"/>
          </a:p>
        </p:txBody>
      </p:sp>
      <p:sp>
        <p:nvSpPr>
          <p:cNvPr id="102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0244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E121F4D5-A604-455D-A130-407F39866D34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3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47A2E971-0719-420D-BA13-E2A52621814E}" type="slidenum">
              <a:rPr lang="he-IL" sz="1200">
                <a:latin typeface="Calibri" pitchFamily="34" charset="0"/>
              </a:rPr>
              <a:pPr rtl="0"/>
              <a:t>27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12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51204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89379FAE-7EA5-479F-AF3D-0F123370588A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27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BB5A85DE-8E71-4EFB-9008-ECD3A3808A9E}" type="slidenum">
              <a:rPr lang="he-IL" sz="1200">
                <a:latin typeface="Calibri" pitchFamily="34" charset="0"/>
              </a:rPr>
              <a:pPr rtl="0"/>
              <a:t>28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32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53252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C7D80183-1FB4-4285-8B68-882ECC1103C4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28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618B37-C317-4F16-B422-A74A76BDD27F}" type="slidenum">
              <a:rPr lang="he-IL" smtClean="0"/>
              <a:pPr/>
              <a:t>29</a:t>
            </a:fld>
            <a:endParaRPr lang="en-US" smtClean="0"/>
          </a:p>
        </p:txBody>
      </p:sp>
      <p:sp>
        <p:nvSpPr>
          <p:cNvPr id="552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55300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127F7033-00DB-4D87-ABEF-6F1E2FBD9CF7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29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7EFAF3-7AEA-4A70-BA5B-0451ED770BC3}" type="slidenum">
              <a:rPr lang="he-IL" smtClean="0"/>
              <a:pPr/>
              <a:t>30</a:t>
            </a:fld>
            <a:endParaRPr lang="en-US" smtClean="0"/>
          </a:p>
        </p:txBody>
      </p:sp>
      <p:sp>
        <p:nvSpPr>
          <p:cNvPr id="573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57348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CC0216C2-A6E1-4044-A5E5-55958FBD2A20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30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76660-16B4-40A1-89D1-A9AD4B250F3E}" type="slidenum">
              <a:rPr lang="he-IL" smtClean="0"/>
              <a:pPr/>
              <a:t>31</a:t>
            </a:fld>
            <a:endParaRPr lang="en-US" smtClean="0"/>
          </a:p>
        </p:txBody>
      </p:sp>
      <p:sp>
        <p:nvSpPr>
          <p:cNvPr id="593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59396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4AE852A4-1308-45D9-8BD7-F072BFC2746A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31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0743C-9FE6-4C5D-823C-E6B4B10D4F9F}" type="slidenum">
              <a:rPr lang="he-IL" smtClean="0"/>
              <a:pPr/>
              <a:t>32</a:t>
            </a:fld>
            <a:endParaRPr lang="en-US" smtClean="0"/>
          </a:p>
        </p:txBody>
      </p:sp>
      <p:sp>
        <p:nvSpPr>
          <p:cNvPr id="614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61444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970B4011-912A-407F-9464-8C97FEDBD115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32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BD1E60-396C-4D91-A35C-68E92AC97097}" type="slidenum">
              <a:rPr lang="he-IL" smtClean="0"/>
              <a:pPr/>
              <a:t>33</a:t>
            </a:fld>
            <a:endParaRPr lang="en-US" smtClean="0"/>
          </a:p>
        </p:txBody>
      </p:sp>
      <p:sp>
        <p:nvSpPr>
          <p:cNvPr id="634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63492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5996845C-371A-49BA-9CCA-3EB31789DD4D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33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172DA2E9-76F1-4C19-907A-65F3AEAE4F76}" type="slidenum">
              <a:rPr lang="he-IL" sz="1200">
                <a:latin typeface="Calibri" pitchFamily="34" charset="0"/>
              </a:rPr>
              <a:pPr rtl="0"/>
              <a:t>34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55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65540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4F7BA7E7-19CA-4301-9711-38EBD8480483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34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B21315-D304-4EFE-8AF7-D3534739339F}" type="slidenum">
              <a:rPr lang="he-IL" smtClean="0"/>
              <a:pPr/>
              <a:t>35</a:t>
            </a:fld>
            <a:endParaRPr lang="en-US" smtClean="0"/>
          </a:p>
        </p:txBody>
      </p:sp>
      <p:sp>
        <p:nvSpPr>
          <p:cNvPr id="675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67588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97F1A8C5-9E3D-495E-9373-A59DC0351784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35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70879538-E4F3-44C2-81A4-644BF979593E}" type="slidenum">
              <a:rPr lang="he-IL" sz="1200">
                <a:latin typeface="Calibri" pitchFamily="34" charset="0"/>
              </a:rPr>
              <a:pPr rtl="0"/>
              <a:t>36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96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69636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CD2BE757-23F5-459A-932B-594E834F8E97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36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0CC3EC-C77B-4D6E-A9CF-B9FE69508305}" type="slidenum">
              <a:rPr lang="he-IL" smtClean="0"/>
              <a:pPr/>
              <a:t>4</a:t>
            </a:fld>
            <a:endParaRPr lang="en-US" smtClean="0"/>
          </a:p>
        </p:txBody>
      </p:sp>
      <p:sp>
        <p:nvSpPr>
          <p:cNvPr id="122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2292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0AFF8A49-C2FF-4E12-91D8-B0D99AC26FFC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4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3FFE-51AC-4FF2-9BBB-AFDDE1CBE283}" type="slidenum">
              <a:rPr lang="he-IL" smtClean="0"/>
              <a:pPr/>
              <a:t>37</a:t>
            </a:fld>
            <a:endParaRPr lang="en-US" smtClean="0"/>
          </a:p>
        </p:txBody>
      </p:sp>
      <p:sp>
        <p:nvSpPr>
          <p:cNvPr id="716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1684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1F15C3FB-B2F0-40FC-A5E9-67055078FA79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37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2E6D34-98DF-4F26-B34F-E6DD1F09BED8}" type="slidenum">
              <a:rPr lang="he-IL" smtClean="0"/>
              <a:pPr/>
              <a:t>5</a:t>
            </a:fld>
            <a:endParaRPr lang="en-US" smtClean="0"/>
          </a:p>
        </p:txBody>
      </p:sp>
      <p:sp>
        <p:nvSpPr>
          <p:cNvPr id="143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4340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D90E7609-0EAF-41EC-BD13-E7FB6D8D71AB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5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11159D9B-4B6B-4080-9E63-097E95C0E530}" type="slidenum">
              <a:rPr lang="he-IL" sz="1200">
                <a:latin typeface="Calibri" pitchFamily="34" charset="0"/>
              </a:rPr>
              <a:pPr rtl="0"/>
              <a:t>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63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6388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611AEEC9-1471-4928-B6F0-32E107A78284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6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4D5FF3-C48A-4453-AA01-8721EECC4D28}" type="slidenum">
              <a:rPr lang="he-IL" smtClean="0"/>
              <a:pPr/>
              <a:t>7</a:t>
            </a:fld>
            <a:endParaRPr lang="en-US" smtClean="0"/>
          </a:p>
        </p:txBody>
      </p:sp>
      <p:sp>
        <p:nvSpPr>
          <p:cNvPr id="184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8436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41D75136-A951-447E-B4BD-8E790731DECF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7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1A69A9-0179-4155-ADEE-A02B8AE73A57}" type="slidenum">
              <a:rPr lang="he-IL" smtClean="0"/>
              <a:pPr/>
              <a:t>8</a:t>
            </a:fld>
            <a:endParaRPr lang="en-US" smtClean="0"/>
          </a:p>
        </p:txBody>
      </p:sp>
      <p:sp>
        <p:nvSpPr>
          <p:cNvPr id="204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20484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0D5D95B9-3503-41B1-A1BF-59D6E56D89C8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8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123D7A33-BE2A-4182-9537-43E448ADFFB6}" type="slidenum">
              <a:rPr lang="he-IL" sz="1200">
                <a:latin typeface="Calibri" pitchFamily="34" charset="0"/>
              </a:rPr>
              <a:pPr rtl="0"/>
              <a:t>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25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22532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ABF422CE-9898-4D02-927B-A2A39BB0CDEF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9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AD56EF-BD14-445D-BB0B-BECFDCF18E85}" type="slidenum">
              <a:rPr lang="he-IL" smtClean="0"/>
              <a:pPr/>
              <a:t>11</a:t>
            </a:fld>
            <a:endParaRPr lang="en-US" smtClean="0"/>
          </a:p>
        </p:txBody>
      </p:sp>
      <p:sp>
        <p:nvSpPr>
          <p:cNvPr id="256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703263"/>
            <a:ext cx="4529137" cy="3397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25604" name="מציין מיקום של מספר שקופית 3"/>
          <p:cNvSpPr txBox="1">
            <a:spLocks noGrp="1"/>
          </p:cNvSpPr>
          <p:nvPr/>
        </p:nvSpPr>
        <p:spPr bwMode="auto">
          <a:xfrm>
            <a:off x="3868738" y="8678863"/>
            <a:ext cx="3016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01" tIns="0" rIns="19301" bIns="0" anchor="b"/>
          <a:lstStyle/>
          <a:p>
            <a:pPr defTabSz="925513" rtl="0"/>
            <a:fld id="{834BB341-C743-4DD5-820E-7541FE52145A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25513" rtl="0"/>
              <a:t>11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5E876-5EC7-43BA-9D83-1F92FCF0F6E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6DE9-FF51-420F-8658-D17DFEE83334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96E7-3313-4C98-B137-147F602C8B0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C317-EA46-41D6-88F8-B980F7DB5231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5555A-343A-498F-A3FD-E84D4E4D0A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89C7-1B91-40D5-888F-E0CED962F13C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8147984-9CD4-4EC6-9E1D-8C56249C5CC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CF5A47-9E10-408B-AC5E-CB9471C7FD4A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8305800" cy="1450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smtClean="0"/>
              <a:t>Dissect and conquer: New algorithms for cryptanalysis of multiple encryption, knapsacks, etc.</a:t>
            </a:r>
            <a:endParaRPr lang="he-IL" sz="5400" smtClean="0"/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001000" cy="20574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rgbClr val="0070C0"/>
                </a:solidFill>
              </a:rPr>
              <a:t>Nathan Keller</a:t>
            </a:r>
          </a:p>
          <a:p>
            <a:pPr algn="ctr" eaLnBrk="1" hangingPunct="1"/>
            <a:r>
              <a:rPr lang="en-US" sz="2800" smtClean="0">
                <a:solidFill>
                  <a:srgbClr val="0070C0"/>
                </a:solidFill>
              </a:rPr>
              <a:t>Bar Ilan University</a:t>
            </a:r>
          </a:p>
          <a:p>
            <a:pPr eaLnBrk="1" hangingPunct="1"/>
            <a:endParaRPr lang="en-US" sz="280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0070C0"/>
                </a:solidFill>
              </a:rPr>
              <a:t>Joint with Itai Dinur, Orr Dunkelman, and Adi Shamir</a:t>
            </a:r>
            <a:endParaRPr lang="en-US" sz="2800" baseline="300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hlink"/>
                </a:solidFill>
              </a:rPr>
              <a:t>Multiple Encryption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natural generalization is to consider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GB" smtClean="0"/>
              <a:t>-fold encryption: </a:t>
            </a:r>
            <a:r>
              <a:rPr lang="en-US" smtClean="0">
                <a:solidFill>
                  <a:srgbClr val="FF0000"/>
                </a:solidFill>
              </a:rPr>
              <a:t>E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z="1800" baseline="-40000" smtClean="0">
                <a:solidFill>
                  <a:srgbClr val="FF0000"/>
                </a:solidFill>
              </a:rPr>
              <a:t>r </a:t>
            </a:r>
            <a:r>
              <a:rPr lang="he-IL" smtClean="0">
                <a:solidFill>
                  <a:srgbClr val="FF0000"/>
                </a:solidFill>
              </a:rPr>
              <a:t>)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E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z="1800" baseline="-40000" smtClean="0">
                <a:solidFill>
                  <a:srgbClr val="FF0000"/>
                </a:solidFill>
              </a:rPr>
              <a:t>r-1</a:t>
            </a:r>
            <a:r>
              <a:rPr lang="he-IL" smtClean="0">
                <a:solidFill>
                  <a:srgbClr val="FF0000"/>
                </a:solidFill>
              </a:rPr>
              <a:t>)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…(E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z="1800" baseline="-40000" smtClean="0">
                <a:solidFill>
                  <a:srgbClr val="FF0000"/>
                </a:solidFill>
              </a:rPr>
              <a:t>1</a:t>
            </a:r>
            <a:r>
              <a:rPr lang="he-IL" smtClean="0">
                <a:solidFill>
                  <a:srgbClr val="FF0000"/>
                </a:solidFill>
              </a:rPr>
              <a:t>)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P)))</a:t>
            </a:r>
            <a:r>
              <a:rPr lang="en-GB" smtClean="0"/>
              <a:t>, with independent keys 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,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,…,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r</a:t>
            </a:r>
            <a:r>
              <a:rPr lang="en-US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GB" smtClean="0"/>
              <a:t>A trivial extension of MITM breaks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GB" smtClean="0"/>
              <a:t>-fold encryption in time </a:t>
            </a:r>
            <a:r>
              <a:rPr lang="en-US" smtClean="0">
                <a:solidFill>
                  <a:srgbClr val="FF0000"/>
                </a:solidFill>
              </a:rPr>
              <a:t>T</a:t>
            </a:r>
            <a:r>
              <a:rPr lang="en-GB" smtClean="0"/>
              <a:t> and memory </a:t>
            </a:r>
            <a:r>
              <a:rPr lang="en-US" smtClean="0">
                <a:solidFill>
                  <a:srgbClr val="FF0000"/>
                </a:solidFill>
              </a:rPr>
              <a:t>M </a:t>
            </a:r>
            <a:r>
              <a:rPr lang="en-GB" smtClean="0"/>
              <a:t>such that </a:t>
            </a:r>
            <a:r>
              <a:rPr lang="en-US" smtClean="0">
                <a:solidFill>
                  <a:srgbClr val="FF0000"/>
                </a:solidFill>
              </a:rPr>
              <a:t>TM=2</a:t>
            </a:r>
            <a:r>
              <a:rPr lang="en-US" baseline="30000" smtClean="0">
                <a:solidFill>
                  <a:srgbClr val="FF0000"/>
                </a:solidFill>
              </a:rPr>
              <a:t>rn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GB" smtClean="0"/>
              <a:t>(provided </a:t>
            </a:r>
            <a:r>
              <a:rPr lang="en-US" smtClean="0">
                <a:solidFill>
                  <a:srgbClr val="FF0000"/>
                </a:solidFill>
              </a:rPr>
              <a:t>M≤2</a:t>
            </a:r>
            <a:r>
              <a:rPr lang="en-US" baseline="30000" smtClean="0">
                <a:solidFill>
                  <a:srgbClr val="FF0000"/>
                </a:solidFill>
              </a:rPr>
              <a:t>[r/2]n</a:t>
            </a:r>
            <a:r>
              <a:rPr lang="en-GB" smtClean="0"/>
              <a:t>).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Can we do better? </a:t>
            </a:r>
            <a:r>
              <a:rPr lang="en-GB" b="1" smtClean="0"/>
              <a:t>Yes we can!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hlink"/>
                </a:solidFill>
              </a:rPr>
              <a:t>Dissection Attack on 4-Fold Encryption</a:t>
            </a:r>
          </a:p>
        </p:txBody>
      </p:sp>
      <p:grpSp>
        <p:nvGrpSpPr>
          <p:cNvPr id="24578" name="Group 13"/>
          <p:cNvGrpSpPr>
            <a:grpSpLocks/>
          </p:cNvGrpSpPr>
          <p:nvPr/>
        </p:nvGrpSpPr>
        <p:grpSpPr bwMode="auto">
          <a:xfrm>
            <a:off x="1169988" y="1123950"/>
            <a:ext cx="1600200" cy="3178175"/>
            <a:chOff x="1333498" y="1128719"/>
            <a:chExt cx="1600202" cy="3855342"/>
          </a:xfrm>
        </p:grpSpPr>
        <p:sp>
          <p:nvSpPr>
            <p:cNvPr id="24627" name="TextBox 9"/>
            <p:cNvSpPr txBox="1">
              <a:spLocks noChangeArrowheads="1"/>
            </p:cNvSpPr>
            <p:nvPr/>
          </p:nvSpPr>
          <p:spPr bwMode="auto">
            <a:xfrm>
              <a:off x="2149185" y="3676939"/>
              <a:ext cx="582347" cy="1307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C</a:t>
              </a:r>
              <a:r>
                <a:rPr lang="en-US" sz="3200" baseline="-25000">
                  <a:latin typeface="Calibri" pitchFamily="34" charset="0"/>
                </a:rPr>
                <a:t>1</a:t>
              </a:r>
              <a:endParaRPr lang="en-US" sz="3200">
                <a:latin typeface="Calibri" pitchFamily="34" charset="0"/>
              </a:endParaRPr>
            </a:p>
            <a:p>
              <a:pPr algn="l" rtl="0"/>
              <a:endParaRPr lang="en-US" sz="3200">
                <a:latin typeface="Calibri" pitchFamily="34" charset="0"/>
              </a:endParaRPr>
            </a:p>
          </p:txBody>
        </p:sp>
        <p:grpSp>
          <p:nvGrpSpPr>
            <p:cNvPr id="24628" name="Group 11"/>
            <p:cNvGrpSpPr>
              <a:grpSpLocks/>
            </p:cNvGrpSpPr>
            <p:nvPr/>
          </p:nvGrpSpPr>
          <p:grpSpPr bwMode="auto">
            <a:xfrm>
              <a:off x="1333498" y="1128719"/>
              <a:ext cx="1600202" cy="2605081"/>
              <a:chOff x="1333498" y="1128719"/>
              <a:chExt cx="1600202" cy="260508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828799" y="1829690"/>
                <a:ext cx="1104901" cy="19045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30" name="TextBox 8"/>
              <p:cNvSpPr txBox="1">
                <a:spLocks noChangeArrowheads="1"/>
              </p:cNvSpPr>
              <p:nvPr/>
            </p:nvSpPr>
            <p:spPr bwMode="auto">
              <a:xfrm>
                <a:off x="2149186" y="1128719"/>
                <a:ext cx="582347" cy="1307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3200">
                    <a:latin typeface="Calibri" pitchFamily="34" charset="0"/>
                  </a:rPr>
                  <a:t>P</a:t>
                </a:r>
                <a:r>
                  <a:rPr lang="en-US" sz="3200" baseline="-25000">
                    <a:latin typeface="Calibri" pitchFamily="34" charset="0"/>
                  </a:rPr>
                  <a:t>1</a:t>
                </a:r>
                <a:endParaRPr lang="en-US" sz="3200">
                  <a:latin typeface="Calibri" pitchFamily="34" charset="0"/>
                </a:endParaRPr>
              </a:p>
              <a:p>
                <a:pPr algn="l" rtl="0"/>
                <a:endParaRPr lang="en-US" sz="3200">
                  <a:latin typeface="Calibri" pitchFamily="34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819274" y="2786786"/>
                <a:ext cx="110490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32" name="TextBox 12"/>
              <p:cNvSpPr txBox="1">
                <a:spLocks noChangeArrowheads="1"/>
              </p:cNvSpPr>
              <p:nvPr/>
            </p:nvSpPr>
            <p:spPr bwMode="auto">
              <a:xfrm>
                <a:off x="1336609" y="2178496"/>
                <a:ext cx="602676" cy="634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latin typeface="Calibri" pitchFamily="34" charset="0"/>
                  </a:rPr>
                  <a:t>K</a:t>
                </a:r>
                <a:r>
                  <a:rPr lang="en-US" sz="2800" baseline="-25000">
                    <a:latin typeface="Calibri" pitchFamily="34" charset="0"/>
                  </a:rPr>
                  <a:t>2</a:t>
                </a:r>
                <a:endParaRPr lang="en-US" sz="2800">
                  <a:latin typeface="Calibri" pitchFamily="34" charset="0"/>
                </a:endParaRPr>
              </a:p>
            </p:txBody>
          </p:sp>
          <p:sp>
            <p:nvSpPr>
              <p:cNvPr id="24633" name="TextBox 14"/>
              <p:cNvSpPr txBox="1">
                <a:spLocks noChangeArrowheads="1"/>
              </p:cNvSpPr>
              <p:nvPr/>
            </p:nvSpPr>
            <p:spPr bwMode="auto">
              <a:xfrm>
                <a:off x="1333498" y="1734465"/>
                <a:ext cx="495301" cy="634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latin typeface="Calibri" pitchFamily="34" charset="0"/>
                  </a:rPr>
                  <a:t>K</a:t>
                </a:r>
                <a:r>
                  <a:rPr lang="en-US" sz="2800" baseline="-25000">
                    <a:latin typeface="Calibri" pitchFamily="34" charset="0"/>
                  </a:rPr>
                  <a:t>1</a:t>
                </a:r>
                <a:endParaRPr lang="en-US" sz="2800">
                  <a:latin typeface="Calibri" pitchFamily="34" charset="0"/>
                </a:endParaRPr>
              </a:p>
            </p:txBody>
          </p:sp>
          <p:sp>
            <p:nvSpPr>
              <p:cNvPr id="24634" name="TextBox 15"/>
              <p:cNvSpPr txBox="1">
                <a:spLocks noChangeArrowheads="1"/>
              </p:cNvSpPr>
              <p:nvPr/>
            </p:nvSpPr>
            <p:spPr bwMode="auto">
              <a:xfrm>
                <a:off x="1336609" y="3098912"/>
                <a:ext cx="516082" cy="634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latin typeface="Calibri" pitchFamily="34" charset="0"/>
                  </a:rPr>
                  <a:t>K</a:t>
                </a:r>
                <a:r>
                  <a:rPr lang="en-US" sz="2800" baseline="-25000">
                    <a:latin typeface="Calibri" pitchFamily="34" charset="0"/>
                  </a:rPr>
                  <a:t>4</a:t>
                </a:r>
                <a:endParaRPr lang="en-US" sz="2800">
                  <a:latin typeface="Calibri" pitchFamily="34" charset="0"/>
                </a:endParaRPr>
              </a:p>
            </p:txBody>
          </p:sp>
        </p:grpSp>
      </p:grpSp>
      <p:cxnSp>
        <p:nvCxnSpPr>
          <p:cNvPr id="17" name="Straight Connector 16"/>
          <p:cNvCxnSpPr/>
          <p:nvPr/>
        </p:nvCxnSpPr>
        <p:spPr>
          <a:xfrm>
            <a:off x="1625600" y="2079625"/>
            <a:ext cx="11049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TextBox 17"/>
          <p:cNvSpPr txBox="1">
            <a:spLocks noChangeArrowheads="1"/>
          </p:cNvSpPr>
          <p:nvPr/>
        </p:nvSpPr>
        <p:spPr bwMode="auto">
          <a:xfrm>
            <a:off x="2736850" y="1766888"/>
            <a:ext cx="6572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>
                <a:latin typeface="Calibri" pitchFamily="34" charset="0"/>
              </a:rPr>
              <a:t>X</a:t>
            </a:r>
            <a:r>
              <a:rPr lang="en-US" sz="3200" baseline="30000">
                <a:latin typeface="Calibri" pitchFamily="34" charset="0"/>
              </a:rPr>
              <a:t>1</a:t>
            </a:r>
          </a:p>
          <a:p>
            <a:pPr algn="l" rtl="0"/>
            <a:endParaRPr lang="en-US" sz="3200">
              <a:latin typeface="Calibri" pitchFamily="34" charset="0"/>
            </a:endParaRPr>
          </a:p>
        </p:txBody>
      </p:sp>
      <p:sp>
        <p:nvSpPr>
          <p:cNvPr id="24581" name="TextBox 18"/>
          <p:cNvSpPr txBox="1">
            <a:spLocks noChangeArrowheads="1"/>
          </p:cNvSpPr>
          <p:nvPr/>
        </p:nvSpPr>
        <p:spPr bwMode="auto">
          <a:xfrm>
            <a:off x="2720975" y="2159000"/>
            <a:ext cx="657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>
                <a:latin typeface="Calibri" pitchFamily="34" charset="0"/>
              </a:rPr>
              <a:t>X</a:t>
            </a:r>
            <a:r>
              <a:rPr lang="en-US" sz="3200" baseline="30000">
                <a:latin typeface="Calibri" pitchFamily="34" charset="0"/>
              </a:rPr>
              <a:t>2</a:t>
            </a:r>
          </a:p>
          <a:p>
            <a:pPr algn="l" rtl="0"/>
            <a:endParaRPr lang="en-US" sz="3200"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85925" y="2881313"/>
            <a:ext cx="11049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20"/>
          <p:cNvSpPr txBox="1">
            <a:spLocks noChangeArrowheads="1"/>
          </p:cNvSpPr>
          <p:nvPr/>
        </p:nvSpPr>
        <p:spPr bwMode="auto">
          <a:xfrm>
            <a:off x="2736850" y="2536825"/>
            <a:ext cx="6334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>
                <a:latin typeface="Calibri" pitchFamily="34" charset="0"/>
              </a:rPr>
              <a:t>X</a:t>
            </a:r>
            <a:r>
              <a:rPr lang="en-US" sz="3200" baseline="30000">
                <a:latin typeface="Calibri" pitchFamily="34" charset="0"/>
              </a:rPr>
              <a:t>3</a:t>
            </a:r>
          </a:p>
          <a:p>
            <a:pPr algn="l" rtl="0"/>
            <a:endParaRPr lang="en-US" sz="3200">
              <a:latin typeface="Calibri" pitchFamily="34" charset="0"/>
            </a:endParaRPr>
          </a:p>
        </p:txBody>
      </p:sp>
      <p:sp>
        <p:nvSpPr>
          <p:cNvPr id="24584" name="TextBox 21"/>
          <p:cNvSpPr txBox="1">
            <a:spLocks noChangeArrowheads="1"/>
          </p:cNvSpPr>
          <p:nvPr/>
        </p:nvSpPr>
        <p:spPr bwMode="auto">
          <a:xfrm>
            <a:off x="1169988" y="2325688"/>
            <a:ext cx="51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latin typeface="Calibri" pitchFamily="34" charset="0"/>
              </a:rPr>
              <a:t>K</a:t>
            </a:r>
            <a:r>
              <a:rPr lang="en-US" sz="2800" baseline="-25000">
                <a:latin typeface="Calibri" pitchFamily="34" charset="0"/>
              </a:rPr>
              <a:t>3</a:t>
            </a:r>
            <a:endParaRPr lang="en-US" sz="2800">
              <a:latin typeface="Calibri" pitchFamily="34" charset="0"/>
            </a:endParaRPr>
          </a:p>
        </p:txBody>
      </p:sp>
      <p:grpSp>
        <p:nvGrpSpPr>
          <p:cNvPr id="24585" name="Group 23"/>
          <p:cNvGrpSpPr>
            <a:grpSpLocks/>
          </p:cNvGrpSpPr>
          <p:nvPr/>
        </p:nvGrpSpPr>
        <p:grpSpPr bwMode="auto">
          <a:xfrm>
            <a:off x="3400425" y="1089025"/>
            <a:ext cx="2263775" cy="3176588"/>
            <a:chOff x="2369123" y="1143000"/>
            <a:chExt cx="2264342" cy="3177242"/>
          </a:xfrm>
        </p:grpSpPr>
        <p:grpSp>
          <p:nvGrpSpPr>
            <p:cNvPr id="24612" name="Group 24"/>
            <p:cNvGrpSpPr>
              <a:grpSpLocks/>
            </p:cNvGrpSpPr>
            <p:nvPr/>
          </p:nvGrpSpPr>
          <p:grpSpPr bwMode="auto">
            <a:xfrm>
              <a:off x="2369123" y="1143000"/>
              <a:ext cx="1600202" cy="3177242"/>
              <a:chOff x="1333498" y="1128719"/>
              <a:chExt cx="1600202" cy="3855342"/>
            </a:xfrm>
          </p:grpSpPr>
          <p:sp>
            <p:nvSpPr>
              <p:cNvPr id="24619" name="TextBox 31"/>
              <p:cNvSpPr txBox="1">
                <a:spLocks noChangeArrowheads="1"/>
              </p:cNvSpPr>
              <p:nvPr/>
            </p:nvSpPr>
            <p:spPr bwMode="auto">
              <a:xfrm>
                <a:off x="2149185" y="3676939"/>
                <a:ext cx="582347" cy="1307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3200">
                    <a:latin typeface="Calibri" pitchFamily="34" charset="0"/>
                  </a:rPr>
                  <a:t>C</a:t>
                </a:r>
                <a:r>
                  <a:rPr lang="en-US" sz="3200" baseline="-25000">
                    <a:latin typeface="Calibri" pitchFamily="34" charset="0"/>
                  </a:rPr>
                  <a:t>2</a:t>
                </a:r>
                <a:endParaRPr lang="en-US" sz="3200">
                  <a:latin typeface="Calibri" pitchFamily="34" charset="0"/>
                </a:endParaRPr>
              </a:p>
              <a:p>
                <a:pPr algn="l" rtl="0"/>
                <a:endParaRPr lang="en-US" sz="3200">
                  <a:latin typeface="Calibri" pitchFamily="34" charset="0"/>
                </a:endParaRPr>
              </a:p>
            </p:txBody>
          </p:sp>
          <p:grpSp>
            <p:nvGrpSpPr>
              <p:cNvPr id="24620" name="Group 32"/>
              <p:cNvGrpSpPr>
                <a:grpSpLocks/>
              </p:cNvGrpSpPr>
              <p:nvPr/>
            </p:nvGrpSpPr>
            <p:grpSpPr bwMode="auto">
              <a:xfrm>
                <a:off x="1333498" y="1128719"/>
                <a:ext cx="1600202" cy="2605081"/>
                <a:chOff x="1333498" y="1128719"/>
                <a:chExt cx="1600202" cy="2605081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1828922" y="1828114"/>
                  <a:ext cx="1105177" cy="190551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4622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2149186" y="1128719"/>
                  <a:ext cx="582347" cy="1307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3200">
                      <a:latin typeface="Calibri" pitchFamily="34" charset="0"/>
                    </a:rPr>
                    <a:t>P</a:t>
                  </a:r>
                  <a:r>
                    <a:rPr lang="en-US" sz="3200" baseline="-25000">
                      <a:latin typeface="Calibri" pitchFamily="34" charset="0"/>
                    </a:rPr>
                    <a:t>2</a:t>
                  </a:r>
                  <a:endParaRPr lang="en-US" sz="3200">
                    <a:latin typeface="Calibri" pitchFamily="34" charset="0"/>
                  </a:endParaRPr>
                </a:p>
                <a:p>
                  <a:pPr algn="l" rtl="0"/>
                  <a:endParaRPr lang="en-US" sz="3200">
                    <a:latin typeface="Calibri" pitchFamily="34" charset="0"/>
                  </a:endParaRPr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819395" y="2787615"/>
                  <a:ext cx="1105177" cy="0"/>
                </a:xfrm>
                <a:prstGeom prst="line">
                  <a:avLst/>
                </a:prstGeom>
                <a:ln w="254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24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1336609" y="2178496"/>
                  <a:ext cx="602676" cy="634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2800">
                      <a:latin typeface="Calibri" pitchFamily="34" charset="0"/>
                    </a:rPr>
                    <a:t>K</a:t>
                  </a:r>
                  <a:r>
                    <a:rPr lang="en-US" sz="2800" baseline="-25000">
                      <a:latin typeface="Calibri" pitchFamily="34" charset="0"/>
                    </a:rPr>
                    <a:t>2</a:t>
                  </a:r>
                  <a:endParaRPr lang="en-US" sz="2800">
                    <a:latin typeface="Calibri" pitchFamily="34" charset="0"/>
                  </a:endParaRPr>
                </a:p>
              </p:txBody>
            </p:sp>
            <p:sp>
              <p:nvSpPr>
                <p:cNvPr id="24625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1333498" y="1734465"/>
                  <a:ext cx="495301" cy="634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2800">
                      <a:latin typeface="Calibri" pitchFamily="34" charset="0"/>
                    </a:rPr>
                    <a:t>K</a:t>
                  </a:r>
                  <a:r>
                    <a:rPr lang="en-US" sz="2800" baseline="-25000">
                      <a:latin typeface="Calibri" pitchFamily="34" charset="0"/>
                    </a:rPr>
                    <a:t>1</a:t>
                  </a:r>
                  <a:endParaRPr lang="en-US" sz="2800">
                    <a:latin typeface="Calibri" pitchFamily="34" charset="0"/>
                  </a:endParaRPr>
                </a:p>
              </p:txBody>
            </p:sp>
            <p:sp>
              <p:nvSpPr>
                <p:cNvPr id="24626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36609" y="3098912"/>
                  <a:ext cx="516082" cy="634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2800">
                      <a:latin typeface="Calibri" pitchFamily="34" charset="0"/>
                    </a:rPr>
                    <a:t>K</a:t>
                  </a:r>
                  <a:r>
                    <a:rPr lang="en-US" sz="2800" baseline="-25000">
                      <a:latin typeface="Calibri" pitchFamily="34" charset="0"/>
                    </a:rPr>
                    <a:t>4</a:t>
                  </a:r>
                  <a:endParaRPr lang="en-US" sz="2800">
                    <a:latin typeface="Calibri" pitchFamily="34" charset="0"/>
                  </a:endParaRPr>
                </a:p>
              </p:txBody>
            </p:sp>
          </p:grpSp>
        </p:grpSp>
        <p:cxnSp>
          <p:nvCxnSpPr>
            <p:cNvPr id="26" name="Straight Connector 25"/>
            <p:cNvCxnSpPr/>
            <p:nvPr/>
          </p:nvCxnSpPr>
          <p:spPr>
            <a:xfrm>
              <a:off x="2864547" y="2133804"/>
              <a:ext cx="1105177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14" name="TextBox 26"/>
            <p:cNvSpPr txBox="1">
              <a:spLocks noChangeArrowheads="1"/>
            </p:cNvSpPr>
            <p:nvPr/>
          </p:nvSpPr>
          <p:spPr bwMode="auto">
            <a:xfrm>
              <a:off x="3975371" y="1763613"/>
              <a:ext cx="658094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Y</a:t>
              </a:r>
              <a:r>
                <a:rPr lang="en-US" sz="3200" baseline="30000">
                  <a:latin typeface="Calibri" pitchFamily="34" charset="0"/>
                </a:rPr>
                <a:t>1</a:t>
              </a:r>
            </a:p>
            <a:p>
              <a:pPr algn="l" rtl="0"/>
              <a:endParaRPr lang="en-US" sz="3200">
                <a:latin typeface="Calibri" pitchFamily="34" charset="0"/>
              </a:endParaRPr>
            </a:p>
          </p:txBody>
        </p:sp>
        <p:sp>
          <p:nvSpPr>
            <p:cNvPr id="24615" name="TextBox 27"/>
            <p:cNvSpPr txBox="1">
              <a:spLocks noChangeArrowheads="1"/>
            </p:cNvSpPr>
            <p:nvPr/>
          </p:nvSpPr>
          <p:spPr bwMode="auto">
            <a:xfrm>
              <a:off x="3959654" y="2212666"/>
              <a:ext cx="658094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Y</a:t>
              </a:r>
              <a:r>
                <a:rPr lang="en-US" sz="3200" baseline="30000">
                  <a:latin typeface="Calibri" pitchFamily="34" charset="0"/>
                </a:rPr>
                <a:t>2</a:t>
              </a:r>
            </a:p>
            <a:p>
              <a:pPr algn="l" rtl="0"/>
              <a:endParaRPr lang="en-US" sz="3200">
                <a:latin typeface="Calibri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855020" y="2897549"/>
              <a:ext cx="1105177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17" name="TextBox 29"/>
            <p:cNvSpPr txBox="1">
              <a:spLocks noChangeArrowheads="1"/>
            </p:cNvSpPr>
            <p:nvPr/>
          </p:nvSpPr>
          <p:spPr bwMode="auto">
            <a:xfrm>
              <a:off x="3975370" y="2579221"/>
              <a:ext cx="63415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Y</a:t>
              </a:r>
              <a:r>
                <a:rPr lang="en-US" sz="3200" baseline="30000">
                  <a:latin typeface="Calibri" pitchFamily="34" charset="0"/>
                </a:rPr>
                <a:t>3</a:t>
              </a:r>
            </a:p>
            <a:p>
              <a:pPr algn="l" rtl="0"/>
              <a:endParaRPr lang="en-US" sz="3200">
                <a:latin typeface="Calibri" pitchFamily="34" charset="0"/>
              </a:endParaRPr>
            </a:p>
          </p:txBody>
        </p:sp>
        <p:sp>
          <p:nvSpPr>
            <p:cNvPr id="24618" name="TextBox 30"/>
            <p:cNvSpPr txBox="1">
              <a:spLocks noChangeArrowheads="1"/>
            </p:cNvSpPr>
            <p:nvPr/>
          </p:nvSpPr>
          <p:spPr bwMode="auto">
            <a:xfrm>
              <a:off x="2372234" y="2412629"/>
              <a:ext cx="5160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latin typeface="Calibri" pitchFamily="34" charset="0"/>
                </a:rPr>
                <a:t>K</a:t>
              </a:r>
              <a:r>
                <a:rPr lang="en-US" sz="2800" baseline="-25000">
                  <a:latin typeface="Calibri" pitchFamily="34" charset="0"/>
                </a:rPr>
                <a:t>3</a:t>
              </a:r>
              <a:endParaRPr lang="en-US" sz="2800">
                <a:latin typeface="Calibri" pitchFamily="34" charset="0"/>
              </a:endParaRPr>
            </a:p>
          </p:txBody>
        </p:sp>
      </p:grp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0" y="3781425"/>
            <a:ext cx="8610600" cy="3228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228600" algn="l" rtl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For each </a:t>
            </a:r>
            <a:r>
              <a:rPr lang="en-US" sz="260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600">
                <a:latin typeface="Calibri" pitchFamily="34" charset="0"/>
              </a:rPr>
              <a:t>-bit value of </a:t>
            </a:r>
            <a:r>
              <a:rPr lang="en-US" sz="260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600" baseline="30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60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marL="639763" lvl="1" indent="-228600" algn="l" rtl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Given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sz="2200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,X</a:t>
            </a:r>
            <a:r>
              <a:rPr lang="en-US" sz="2200" baseline="30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200">
                <a:latin typeface="Calibri" pitchFamily="34" charset="0"/>
              </a:rPr>
              <a:t> obtain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200" baseline="3000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200" b="1" baseline="30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200">
                <a:latin typeface="Calibri" pitchFamily="34" charset="0"/>
              </a:rPr>
              <a:t>suggestions for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en-US" sz="2200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,K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200">
                <a:latin typeface="Calibri" pitchFamily="34" charset="0"/>
              </a:rPr>
              <a:t>using a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2R</a:t>
            </a:r>
            <a:r>
              <a:rPr lang="en-US" sz="2200">
                <a:latin typeface="Calibri" pitchFamily="34" charset="0"/>
              </a:rPr>
              <a:t> MITM attack, and store them in a list next to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sz="2200" baseline="30000">
                <a:solidFill>
                  <a:srgbClr val="FF0000"/>
                </a:solidFill>
                <a:latin typeface="Calibri" pitchFamily="34" charset="0"/>
              </a:rPr>
              <a:t>2 </a:t>
            </a:r>
            <a:r>
              <a:rPr lang="en-US" sz="2200">
                <a:latin typeface="Calibri" pitchFamily="34" charset="0"/>
              </a:rPr>
              <a:t>(the corresponding encryption of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200">
                <a:latin typeface="Calibri" pitchFamily="34" charset="0"/>
              </a:rPr>
              <a:t>).  </a:t>
            </a:r>
          </a:p>
          <a:p>
            <a:pPr marL="639763" lvl="1" indent="-228600" algn="l" rtl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Given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200" baseline="30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,C</a:t>
            </a:r>
            <a:r>
              <a:rPr lang="en-US" sz="2200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200">
                <a:latin typeface="Calibri" pitchFamily="34" charset="0"/>
              </a:rPr>
              <a:t> obtain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200" baseline="3000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200" b="1" baseline="30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200">
                <a:latin typeface="Calibri" pitchFamily="34" charset="0"/>
              </a:rPr>
              <a:t>suggestions for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,K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200">
                <a:latin typeface="Calibri" pitchFamily="34" charset="0"/>
              </a:rPr>
              <a:t>using a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2R</a:t>
            </a:r>
            <a:r>
              <a:rPr lang="en-US" sz="2200">
                <a:latin typeface="Calibri" pitchFamily="34" charset="0"/>
              </a:rPr>
              <a:t> MITM attack. </a:t>
            </a:r>
          </a:p>
          <a:p>
            <a:pPr marL="639763" lvl="1" indent="-228600" algn="l" rtl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For each suggestion for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,K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200">
                <a:latin typeface="Calibri" pitchFamily="34" charset="0"/>
              </a:rPr>
              <a:t>, match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sz="2200" baseline="30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200">
                <a:latin typeface="Calibri" pitchFamily="34" charset="0"/>
              </a:rPr>
              <a:t> (the corresponding  decryption of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2200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200">
                <a:latin typeface="Calibri" pitchFamily="34" charset="0"/>
              </a:rPr>
              <a:t>) with the stored list.</a:t>
            </a:r>
          </a:p>
          <a:p>
            <a:pPr marL="639763" lvl="1" indent="-228600" algn="l" rtl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For each match </a:t>
            </a:r>
            <a:r>
              <a:rPr lang="en-US" sz="2200" b="1">
                <a:latin typeface="Calibri" pitchFamily="34" charset="0"/>
              </a:rPr>
              <a:t>test the full key </a:t>
            </a:r>
            <a:r>
              <a:rPr lang="en-US" sz="2200">
                <a:latin typeface="Calibri" pitchFamily="34" charset="0"/>
              </a:rPr>
              <a:t>using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(P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,C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he-IL" sz="200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200" baseline="-25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200">
                <a:latin typeface="Calibri" pitchFamily="34" charset="0"/>
              </a:rPr>
              <a:t>and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,C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he-IL" sz="200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2000" baseline="-25000">
              <a:solidFill>
                <a:srgbClr val="FF0000"/>
              </a:solidFill>
              <a:latin typeface="Calibri" pitchFamily="34" charset="0"/>
            </a:endParaRPr>
          </a:p>
          <a:p>
            <a:pPr marL="342900" indent="-228600" algn="l" rtl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600" b="1">
                <a:latin typeface="Calibri" pitchFamily="34" charset="0"/>
              </a:rPr>
              <a:t>Time </a:t>
            </a:r>
            <a:r>
              <a:rPr lang="en-US" sz="2600" b="1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600" b="1" baseline="30000">
                <a:solidFill>
                  <a:srgbClr val="FF0000"/>
                </a:solidFill>
                <a:latin typeface="Calibri" pitchFamily="34" charset="0"/>
              </a:rPr>
              <a:t>2n</a:t>
            </a:r>
            <a:r>
              <a:rPr lang="en-US" sz="2600" b="1">
                <a:latin typeface="Calibri" pitchFamily="34" charset="0"/>
              </a:rPr>
              <a:t>, memory </a:t>
            </a:r>
            <a:r>
              <a:rPr lang="en-US" sz="2600" b="1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600" b="1" baseline="3000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he-IL" sz="2600" b="1">
                <a:solidFill>
                  <a:srgbClr val="FF0000"/>
                </a:solidFill>
                <a:latin typeface="Calibri" pitchFamily="34" charset="0"/>
              </a:rPr>
              <a:t>.</a:t>
            </a:r>
            <a:r>
              <a:rPr lang="en-US" sz="2600">
                <a:latin typeface="Calibri" pitchFamily="34" charset="0"/>
              </a:rPr>
              <a:t> </a:t>
            </a:r>
            <a:endParaRPr lang="en-US" sz="2600">
              <a:solidFill>
                <a:srgbClr val="070605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943600" y="1381125"/>
            <a:ext cx="1905000" cy="1993900"/>
            <a:chOff x="5943601" y="1380790"/>
            <a:chExt cx="1905000" cy="199350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7051676" y="1664896"/>
              <a:ext cx="0" cy="170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096001" y="2029949"/>
              <a:ext cx="1752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0" name="TextBox 43"/>
            <p:cNvSpPr txBox="1">
              <a:spLocks noChangeArrowheads="1"/>
            </p:cNvSpPr>
            <p:nvPr/>
          </p:nvSpPr>
          <p:spPr bwMode="auto">
            <a:xfrm>
              <a:off x="5943601" y="1380790"/>
              <a:ext cx="12173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solidFill>
                    <a:srgbClr val="FF0000"/>
                  </a:solidFill>
                  <a:latin typeface="Calibri" pitchFamily="34" charset="0"/>
                </a:rPr>
                <a:t>K</a:t>
              </a:r>
              <a:r>
                <a:rPr lang="en-US" sz="3200" baseline="-25000">
                  <a:solidFill>
                    <a:srgbClr val="FF0000"/>
                  </a:solidFill>
                  <a:latin typeface="Calibri" pitchFamily="34" charset="0"/>
                </a:rPr>
                <a:t>1,</a:t>
              </a:r>
              <a:r>
                <a:rPr lang="en-US" sz="3200">
                  <a:solidFill>
                    <a:srgbClr val="FF0000"/>
                  </a:solidFill>
                  <a:latin typeface="Calibri" pitchFamily="34" charset="0"/>
                </a:rPr>
                <a:t>K</a:t>
              </a:r>
              <a:r>
                <a:rPr lang="en-US" sz="3200" baseline="-25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en-US" sz="32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4591" name="TextBox 44"/>
            <p:cNvSpPr txBox="1">
              <a:spLocks noChangeArrowheads="1"/>
            </p:cNvSpPr>
            <p:nvPr/>
          </p:nvSpPr>
          <p:spPr bwMode="auto">
            <a:xfrm>
              <a:off x="7105795" y="1396624"/>
              <a:ext cx="59040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solidFill>
                    <a:srgbClr val="FF0000"/>
                  </a:solidFill>
                  <a:latin typeface="Calibri" pitchFamily="34" charset="0"/>
                </a:rPr>
                <a:t>Y</a:t>
              </a:r>
              <a:r>
                <a:rPr lang="en-US" sz="3200" baseline="30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4592" name="TextBox 45"/>
            <p:cNvSpPr txBox="1">
              <a:spLocks noChangeArrowheads="1"/>
            </p:cNvSpPr>
            <p:nvPr/>
          </p:nvSpPr>
          <p:spPr bwMode="auto">
            <a:xfrm>
              <a:off x="7051665" y="2029703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>
                  <a:latin typeface="Calibri" pitchFamily="34" charset="0"/>
                </a:rPr>
                <a:t>000</a:t>
              </a:r>
            </a:p>
          </p:txBody>
        </p:sp>
        <p:sp>
          <p:nvSpPr>
            <p:cNvPr id="24593" name="TextBox 46"/>
            <p:cNvSpPr txBox="1">
              <a:spLocks noChangeArrowheads="1"/>
            </p:cNvSpPr>
            <p:nvPr/>
          </p:nvSpPr>
          <p:spPr bwMode="auto">
            <a:xfrm>
              <a:off x="7036821" y="2319563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>
                  <a:latin typeface="Calibri" pitchFamily="34" charset="0"/>
                </a:rPr>
                <a:t>010</a:t>
              </a:r>
            </a:p>
          </p:txBody>
        </p:sp>
        <p:sp>
          <p:nvSpPr>
            <p:cNvPr id="24594" name="TextBox 47"/>
            <p:cNvSpPr txBox="1">
              <a:spLocks noChangeArrowheads="1"/>
            </p:cNvSpPr>
            <p:nvPr/>
          </p:nvSpPr>
          <p:spPr bwMode="auto">
            <a:xfrm>
              <a:off x="7051665" y="246467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b="1">
                  <a:latin typeface="Calibri" pitchFamily="34" charset="0"/>
                </a:rPr>
                <a:t>.</a:t>
              </a:r>
            </a:p>
          </p:txBody>
        </p:sp>
        <p:sp>
          <p:nvSpPr>
            <p:cNvPr id="24595" name="TextBox 48"/>
            <p:cNvSpPr txBox="1">
              <a:spLocks noChangeArrowheads="1"/>
            </p:cNvSpPr>
            <p:nvPr/>
          </p:nvSpPr>
          <p:spPr bwMode="auto">
            <a:xfrm>
              <a:off x="7044737" y="261707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b="1">
                  <a:latin typeface="Calibri" pitchFamily="34" charset="0"/>
                </a:rPr>
                <a:t>.</a:t>
              </a:r>
            </a:p>
          </p:txBody>
        </p:sp>
        <p:sp>
          <p:nvSpPr>
            <p:cNvPr id="24596" name="TextBox 49"/>
            <p:cNvSpPr txBox="1">
              <a:spLocks noChangeArrowheads="1"/>
            </p:cNvSpPr>
            <p:nvPr/>
          </p:nvSpPr>
          <p:spPr bwMode="auto">
            <a:xfrm>
              <a:off x="7044737" y="2752323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b="1">
                  <a:latin typeface="Calibri" pitchFamily="34" charset="0"/>
                </a:rPr>
                <a:t>.</a:t>
              </a:r>
            </a:p>
          </p:txBody>
        </p:sp>
        <p:sp>
          <p:nvSpPr>
            <p:cNvPr id="24597" name="TextBox 55"/>
            <p:cNvSpPr txBox="1">
              <a:spLocks noChangeArrowheads="1"/>
            </p:cNvSpPr>
            <p:nvPr/>
          </p:nvSpPr>
          <p:spPr bwMode="auto">
            <a:xfrm>
              <a:off x="7063242" y="295277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>
                  <a:latin typeface="Calibri" pitchFamily="34" charset="0"/>
                </a:rPr>
                <a:t>111</a:t>
              </a:r>
            </a:p>
          </p:txBody>
        </p:sp>
        <p:grpSp>
          <p:nvGrpSpPr>
            <p:cNvPr id="24598" name="Group 5"/>
            <p:cNvGrpSpPr>
              <a:grpSpLocks/>
            </p:cNvGrpSpPr>
            <p:nvPr/>
          </p:nvGrpSpPr>
          <p:grpSpPr bwMode="auto">
            <a:xfrm>
              <a:off x="6488577" y="2029703"/>
              <a:ext cx="548244" cy="1292407"/>
              <a:chOff x="6488577" y="2029703"/>
              <a:chExt cx="548244" cy="1292407"/>
            </a:xfrm>
          </p:grpSpPr>
          <p:sp>
            <p:nvSpPr>
              <p:cNvPr id="24606" name="TextBox 50"/>
              <p:cNvSpPr txBox="1">
                <a:spLocks noChangeArrowheads="1"/>
              </p:cNvSpPr>
              <p:nvPr/>
            </p:nvSpPr>
            <p:spPr bwMode="auto">
              <a:xfrm>
                <a:off x="6503421" y="2029703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>
                    <a:latin typeface="Calibri" pitchFamily="34" charset="0"/>
                  </a:rPr>
                  <a:t>101</a:t>
                </a:r>
              </a:p>
            </p:txBody>
          </p:sp>
          <p:sp>
            <p:nvSpPr>
              <p:cNvPr id="24607" name="TextBox 51"/>
              <p:cNvSpPr txBox="1">
                <a:spLocks noChangeArrowheads="1"/>
              </p:cNvSpPr>
              <p:nvPr/>
            </p:nvSpPr>
            <p:spPr bwMode="auto">
              <a:xfrm>
                <a:off x="6488577" y="2319563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>
                    <a:latin typeface="Calibri" pitchFamily="34" charset="0"/>
                  </a:rPr>
                  <a:t>011</a:t>
                </a:r>
              </a:p>
            </p:txBody>
          </p:sp>
          <p:sp>
            <p:nvSpPr>
              <p:cNvPr id="24608" name="TextBox 52"/>
              <p:cNvSpPr txBox="1">
                <a:spLocks noChangeArrowheads="1"/>
              </p:cNvSpPr>
              <p:nvPr/>
            </p:nvSpPr>
            <p:spPr bwMode="auto">
              <a:xfrm>
                <a:off x="6503421" y="246467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/>
                <a:r>
                  <a:rPr lang="en-US" b="1">
                    <a:latin typeface="Calibri" pitchFamily="34" charset="0"/>
                  </a:rPr>
                  <a:t>.</a:t>
                </a:r>
              </a:p>
            </p:txBody>
          </p:sp>
          <p:sp>
            <p:nvSpPr>
              <p:cNvPr id="24609" name="TextBox 53"/>
              <p:cNvSpPr txBox="1">
                <a:spLocks noChangeArrowheads="1"/>
              </p:cNvSpPr>
              <p:nvPr/>
            </p:nvSpPr>
            <p:spPr bwMode="auto">
              <a:xfrm>
                <a:off x="6496493" y="261707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/>
                <a:r>
                  <a:rPr lang="en-US" b="1">
                    <a:latin typeface="Calibri" pitchFamily="34" charset="0"/>
                  </a:rPr>
                  <a:t>.</a:t>
                </a:r>
              </a:p>
            </p:txBody>
          </p:sp>
          <p:sp>
            <p:nvSpPr>
              <p:cNvPr id="24610" name="TextBox 54"/>
              <p:cNvSpPr txBox="1">
                <a:spLocks noChangeArrowheads="1"/>
              </p:cNvSpPr>
              <p:nvPr/>
            </p:nvSpPr>
            <p:spPr bwMode="auto">
              <a:xfrm>
                <a:off x="6496493" y="2752323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/>
                <a:r>
                  <a:rPr lang="en-US" b="1">
                    <a:latin typeface="Calibri" pitchFamily="34" charset="0"/>
                  </a:rPr>
                  <a:t>.</a:t>
                </a:r>
              </a:p>
            </p:txBody>
          </p:sp>
          <p:sp>
            <p:nvSpPr>
              <p:cNvPr id="24611" name="TextBox 56"/>
              <p:cNvSpPr txBox="1">
                <a:spLocks noChangeArrowheads="1"/>
              </p:cNvSpPr>
              <p:nvPr/>
            </p:nvSpPr>
            <p:spPr bwMode="auto">
              <a:xfrm>
                <a:off x="6503421" y="295277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>
                    <a:latin typeface="Calibri" pitchFamily="34" charset="0"/>
                  </a:rPr>
                  <a:t>110</a:t>
                </a:r>
              </a:p>
            </p:txBody>
          </p:sp>
        </p:grpSp>
        <p:grpSp>
          <p:nvGrpSpPr>
            <p:cNvPr id="24599" name="Group 57"/>
            <p:cNvGrpSpPr>
              <a:grpSpLocks/>
            </p:cNvGrpSpPr>
            <p:nvPr/>
          </p:nvGrpSpPr>
          <p:grpSpPr bwMode="auto">
            <a:xfrm>
              <a:off x="5955177" y="2029703"/>
              <a:ext cx="548244" cy="1292407"/>
              <a:chOff x="6488577" y="2029703"/>
              <a:chExt cx="548244" cy="1292407"/>
            </a:xfrm>
          </p:grpSpPr>
          <p:sp>
            <p:nvSpPr>
              <p:cNvPr id="24600" name="TextBox 58"/>
              <p:cNvSpPr txBox="1">
                <a:spLocks noChangeArrowheads="1"/>
              </p:cNvSpPr>
              <p:nvPr/>
            </p:nvSpPr>
            <p:spPr bwMode="auto">
              <a:xfrm>
                <a:off x="6503421" y="2029703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>
                    <a:latin typeface="Calibri" pitchFamily="34" charset="0"/>
                  </a:rPr>
                  <a:t>110</a:t>
                </a:r>
              </a:p>
            </p:txBody>
          </p:sp>
          <p:sp>
            <p:nvSpPr>
              <p:cNvPr id="24601" name="TextBox 59"/>
              <p:cNvSpPr txBox="1">
                <a:spLocks noChangeArrowheads="1"/>
              </p:cNvSpPr>
              <p:nvPr/>
            </p:nvSpPr>
            <p:spPr bwMode="auto">
              <a:xfrm>
                <a:off x="6488577" y="2319563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>
                    <a:latin typeface="Calibri" pitchFamily="34" charset="0"/>
                  </a:rPr>
                  <a:t>111</a:t>
                </a:r>
              </a:p>
            </p:txBody>
          </p:sp>
          <p:sp>
            <p:nvSpPr>
              <p:cNvPr id="24602" name="TextBox 60"/>
              <p:cNvSpPr txBox="1">
                <a:spLocks noChangeArrowheads="1"/>
              </p:cNvSpPr>
              <p:nvPr/>
            </p:nvSpPr>
            <p:spPr bwMode="auto">
              <a:xfrm>
                <a:off x="6503421" y="246467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/>
                <a:r>
                  <a:rPr lang="en-US" b="1">
                    <a:latin typeface="Calibri" pitchFamily="34" charset="0"/>
                  </a:rPr>
                  <a:t>.</a:t>
                </a:r>
              </a:p>
            </p:txBody>
          </p:sp>
          <p:sp>
            <p:nvSpPr>
              <p:cNvPr id="24603" name="TextBox 61"/>
              <p:cNvSpPr txBox="1">
                <a:spLocks noChangeArrowheads="1"/>
              </p:cNvSpPr>
              <p:nvPr/>
            </p:nvSpPr>
            <p:spPr bwMode="auto">
              <a:xfrm>
                <a:off x="6496493" y="261707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/>
                <a:r>
                  <a:rPr lang="en-US" b="1">
                    <a:latin typeface="Calibri" pitchFamily="34" charset="0"/>
                  </a:rPr>
                  <a:t>.</a:t>
                </a:r>
              </a:p>
            </p:txBody>
          </p:sp>
          <p:sp>
            <p:nvSpPr>
              <p:cNvPr id="24604" name="TextBox 62"/>
              <p:cNvSpPr txBox="1">
                <a:spLocks noChangeArrowheads="1"/>
              </p:cNvSpPr>
              <p:nvPr/>
            </p:nvSpPr>
            <p:spPr bwMode="auto">
              <a:xfrm>
                <a:off x="6496493" y="2752323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/>
                <a:r>
                  <a:rPr lang="en-US" b="1">
                    <a:latin typeface="Calibri" pitchFamily="34" charset="0"/>
                  </a:rPr>
                  <a:t>.</a:t>
                </a:r>
              </a:p>
            </p:txBody>
          </p:sp>
          <p:sp>
            <p:nvSpPr>
              <p:cNvPr id="24605" name="TextBox 63"/>
              <p:cNvSpPr txBox="1">
                <a:spLocks noChangeArrowheads="1"/>
              </p:cNvSpPr>
              <p:nvPr/>
            </p:nvSpPr>
            <p:spPr bwMode="auto">
              <a:xfrm>
                <a:off x="6503421" y="295277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>
                    <a:latin typeface="Calibri" pitchFamily="34" charset="0"/>
                  </a:rPr>
                  <a:t>100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hlink"/>
                </a:solidFill>
              </a:rPr>
              <a:t>Composite Problems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So, we obtained </a:t>
            </a:r>
            <a:r>
              <a:rPr lang="en-US" smtClean="0">
                <a:solidFill>
                  <a:srgbClr val="FF0000"/>
                </a:solidFill>
              </a:rPr>
              <a:t>TM=2</a:t>
            </a:r>
            <a:r>
              <a:rPr lang="en-US" baseline="30000" smtClean="0">
                <a:solidFill>
                  <a:srgbClr val="FF0000"/>
                </a:solidFill>
              </a:rPr>
              <a:t>3n </a:t>
            </a:r>
            <a:r>
              <a:rPr lang="en-GB" smtClean="0"/>
              <a:t>(instead of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4n</a:t>
            </a:r>
            <a:r>
              <a:rPr lang="en-GB" smtClean="0"/>
              <a:t>). </a:t>
            </a:r>
          </a:p>
          <a:p>
            <a:pPr eaLnBrk="1" hangingPunct="1"/>
            <a:r>
              <a:rPr lang="en-GB" smtClean="0"/>
              <a:t>What next? We can increase </a:t>
            </a:r>
            <a:r>
              <a:rPr lang="en-US" smtClean="0">
                <a:solidFill>
                  <a:srgbClr val="FF0000"/>
                </a:solidFill>
              </a:rPr>
              <a:t>r, </a:t>
            </a:r>
            <a:r>
              <a:rPr lang="en-GB" smtClean="0"/>
              <a:t>but let’s put the problem in perspective first…</a:t>
            </a:r>
            <a:r>
              <a:rPr lang="en-US" baseline="30000" smtClean="0">
                <a:solidFill>
                  <a:srgbClr val="FF0000"/>
                </a:solidFill>
              </a:rPr>
              <a:t> 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GB" smtClean="0"/>
              <a:t>A </a:t>
            </a:r>
            <a:r>
              <a:rPr lang="en-GB" b="1" smtClean="0"/>
              <a:t>composite problem:</a:t>
            </a:r>
          </a:p>
          <a:p>
            <a:pPr marL="742950" lvl="1" indent="-285750" eaLnBrk="1" hangingPunct="1"/>
            <a:r>
              <a:rPr lang="en-GB" smtClean="0"/>
              <a:t>We are given the initial value and the final value of a cascade of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GB" i="1" smtClean="0"/>
              <a:t> </a:t>
            </a:r>
            <a:r>
              <a:rPr lang="en-GB" smtClean="0"/>
              <a:t>steps.</a:t>
            </a:r>
          </a:p>
          <a:p>
            <a:pPr marL="742950" lvl="1" indent="-285750" eaLnBrk="1" hangingPunct="1"/>
            <a:r>
              <a:rPr lang="en-GB" smtClean="0"/>
              <a:t>In each step, one of a list of possible transformations was applied. </a:t>
            </a:r>
          </a:p>
          <a:p>
            <a:pPr marL="742950" lvl="1" indent="-285750" eaLnBrk="1" hangingPunct="1"/>
            <a:r>
              <a:rPr lang="en-GB" smtClean="0"/>
              <a:t>The goal: Find out, which transformation was applied in each step.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hlink"/>
                </a:solidFill>
              </a:rPr>
              <a:t>Composite Problems (cont.)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96200" cy="4800600"/>
          </a:xfrm>
        </p:spPr>
        <p:txBody>
          <a:bodyPr/>
          <a:lstStyle/>
          <a:p>
            <a:pPr eaLnBrk="1" hangingPunct="1"/>
            <a:r>
              <a:rPr lang="en-GB" smtClean="0"/>
              <a:t>Clearly,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GB" smtClean="0"/>
              <a:t>-fold encryption is a composite problem.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There are many other examples:</a:t>
            </a:r>
          </a:p>
          <a:p>
            <a:pPr marL="742950" lvl="1" indent="-285750" eaLnBrk="1" hangingPunct="1"/>
            <a:r>
              <a:rPr lang="en-US" b="1" smtClean="0"/>
              <a:t>Knapsack</a:t>
            </a:r>
            <a:r>
              <a:rPr lang="en-US" smtClean="0"/>
              <a:t> – we are given </a:t>
            </a:r>
            <a:r>
              <a:rPr lang="en-US" smtClean="0">
                <a:solidFill>
                  <a:srgbClr val="FF0000"/>
                </a:solidFill>
              </a:rPr>
              <a:t>n</a:t>
            </a:r>
            <a:r>
              <a:rPr lang="en-US" smtClean="0"/>
              <a:t> numbers </a:t>
            </a:r>
            <a:r>
              <a:rPr lang="en-US" smtClean="0">
                <a:solidFill>
                  <a:srgbClr val="FF0000"/>
                </a:solidFill>
              </a:rPr>
              <a:t>x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</a:rPr>
              <a:t>,x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</a:rPr>
              <a:t>,…,x</a:t>
            </a:r>
            <a:r>
              <a:rPr lang="en-US" baseline="-25000" smtClean="0">
                <a:solidFill>
                  <a:srgbClr val="FF0000"/>
                </a:solidFill>
              </a:rPr>
              <a:t>n</a:t>
            </a:r>
            <a:r>
              <a:rPr lang="en-US" smtClean="0"/>
              <a:t> and a target sum </a:t>
            </a:r>
            <a:r>
              <a:rPr lang="en-US" smtClean="0">
                <a:solidFill>
                  <a:srgbClr val="FF0000"/>
                </a:solidFill>
              </a:rPr>
              <a:t>S </a:t>
            </a:r>
            <a:r>
              <a:rPr lang="en-US" smtClean="0"/>
              <a:t>and want to find whether there is a subset of the numbers whose elements sum up to </a:t>
            </a:r>
            <a:r>
              <a:rPr lang="en-US" smtClean="0">
                <a:solidFill>
                  <a:srgbClr val="FF0000"/>
                </a:solidFill>
              </a:rPr>
              <a:t>S.</a:t>
            </a:r>
          </a:p>
          <a:p>
            <a:pPr marL="742950" lvl="1" indent="-285750" eaLnBrk="1" hangingPunct="1"/>
            <a:r>
              <a:rPr lang="en-US" b="1" smtClean="0"/>
              <a:t>Rubik’s cube</a:t>
            </a:r>
            <a:r>
              <a:rPr lang="en-US" smtClean="0"/>
              <a:t> – find a shortest solution given an initial state.</a:t>
            </a:r>
          </a:p>
          <a:p>
            <a:pPr marL="742950" lvl="1" indent="-285750" eaLnBrk="1" hangingPunct="1"/>
            <a:r>
              <a:rPr lang="en-US" b="1" smtClean="0"/>
              <a:t>Rebound attacks</a:t>
            </a:r>
            <a:r>
              <a:rPr lang="en-US" smtClean="0"/>
              <a:t> on hash functions. </a:t>
            </a:r>
            <a:endParaRPr lang="en-US" b="1" smtClean="0"/>
          </a:p>
          <a:p>
            <a:pPr marL="742950" lvl="1" indent="-285750" eaLnBrk="1" hangingPunct="1"/>
            <a:r>
              <a:rPr lang="en-US" smtClean="0"/>
              <a:t>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hlink"/>
                </a:solidFill>
              </a:rPr>
              <a:t>Previous Work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en-GB" smtClean="0"/>
              <a:t>But if this has so many applications, then surely people worked on this before! </a:t>
            </a:r>
            <a:r>
              <a:rPr lang="en-GB" b="1" smtClean="0"/>
              <a:t>Indeed</a:t>
            </a:r>
            <a:r>
              <a:rPr lang="en-GB" smtClean="0"/>
              <a:t>…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b="1" smtClean="0"/>
              <a:t>Schroeppel-Shamir</a:t>
            </a:r>
            <a:r>
              <a:rPr lang="en-GB" smtClean="0"/>
              <a:t> (SICOMP 1981):  Algorithm for knapsacks with </a:t>
            </a:r>
            <a:r>
              <a:rPr lang="en-US" smtClean="0">
                <a:solidFill>
                  <a:srgbClr val="FF0000"/>
                </a:solidFill>
              </a:rPr>
              <a:t>T=2</a:t>
            </a:r>
            <a:r>
              <a:rPr lang="en-US" baseline="30000" smtClean="0">
                <a:solidFill>
                  <a:srgbClr val="FF0000"/>
                </a:solidFill>
              </a:rPr>
              <a:t>n/2 </a:t>
            </a:r>
            <a:r>
              <a:rPr lang="en-GB" smtClean="0"/>
              <a:t>and </a:t>
            </a:r>
            <a:r>
              <a:rPr lang="en-US" smtClean="0">
                <a:solidFill>
                  <a:srgbClr val="FF0000"/>
                </a:solidFill>
              </a:rPr>
              <a:t>M=2</a:t>
            </a:r>
            <a:r>
              <a:rPr lang="en-US" baseline="30000" smtClean="0">
                <a:solidFill>
                  <a:srgbClr val="FF0000"/>
                </a:solidFill>
              </a:rPr>
              <a:t>n/4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.</a:t>
            </a:r>
            <a:r>
              <a:rPr lang="en-GB" smtClean="0"/>
              <a:t> Somewhat similar to the algorithm for </a:t>
            </a:r>
            <a:r>
              <a:rPr lang="en-US" smtClean="0">
                <a:solidFill>
                  <a:srgbClr val="FF0000"/>
                </a:solidFill>
              </a:rPr>
              <a:t>4</a:t>
            </a:r>
            <a:r>
              <a:rPr lang="en-GB" smtClean="0"/>
              <a:t>-fold encryption.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b="1" smtClean="0"/>
              <a:t>Fiat et al.</a:t>
            </a:r>
            <a:r>
              <a:rPr lang="en-GB" i="1" smtClean="0"/>
              <a:t> </a:t>
            </a:r>
            <a:r>
              <a:rPr lang="en-GB" smtClean="0"/>
              <a:t>(FOCS 1989): Application of Schroeppel-Shamir to the Rubik’s cube and to other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hlink"/>
                </a:solidFill>
              </a:rPr>
              <a:t>Previous Work (cont.)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en-GB" b="1" smtClean="0"/>
              <a:t>Van Oorschot-Wiener</a:t>
            </a:r>
            <a:r>
              <a:rPr lang="en-GB" i="1" smtClean="0"/>
              <a:t> </a:t>
            </a:r>
            <a:r>
              <a:rPr lang="en-GB" smtClean="0"/>
              <a:t>(CRYPTO 1996): Probabilistic algorithm for double encryption with </a:t>
            </a:r>
            <a:r>
              <a:rPr lang="en-US" smtClean="0">
                <a:solidFill>
                  <a:srgbClr val="FF0000"/>
                </a:solidFill>
              </a:rPr>
              <a:t>T=2</a:t>
            </a:r>
            <a:r>
              <a:rPr lang="en-US" baseline="30000" smtClean="0">
                <a:solidFill>
                  <a:srgbClr val="FF0000"/>
                </a:solidFill>
              </a:rPr>
              <a:t>3n/4 </a:t>
            </a:r>
            <a:r>
              <a:rPr lang="en-GB" smtClean="0"/>
              <a:t>and </a:t>
            </a:r>
            <a:r>
              <a:rPr lang="en-US" smtClean="0">
                <a:solidFill>
                  <a:srgbClr val="FF0000"/>
                </a:solidFill>
              </a:rPr>
              <a:t>M=const.</a:t>
            </a:r>
            <a:r>
              <a:rPr lang="en-GB" smtClean="0"/>
              <a:t> Significantly different algorithm.</a:t>
            </a:r>
            <a:endParaRPr lang="en-GB" i="1" smtClean="0"/>
          </a:p>
          <a:p>
            <a:pPr eaLnBrk="1" hangingPunct="1"/>
            <a:endParaRPr lang="en-GB" smtClean="0"/>
          </a:p>
          <a:p>
            <a:pPr>
              <a:lnSpc>
                <a:spcPct val="93000"/>
              </a:lnSpc>
            </a:pPr>
            <a:r>
              <a:rPr lang="en-GB" b="1" smtClean="0"/>
              <a:t>Becker-Coron-Joux</a:t>
            </a:r>
            <a:r>
              <a:rPr lang="en-GB" smtClean="0"/>
              <a:t> (EUROCRYPT 2011): Algorithm for knapsacks with </a:t>
            </a:r>
            <a:r>
              <a:rPr lang="en-US" smtClean="0">
                <a:solidFill>
                  <a:srgbClr val="FF0000"/>
                </a:solidFill>
              </a:rPr>
              <a:t>TM=2</a:t>
            </a:r>
            <a:r>
              <a:rPr lang="en-US" baseline="30000" smtClean="0">
                <a:solidFill>
                  <a:srgbClr val="FF0000"/>
                </a:solidFill>
              </a:rPr>
              <a:t>3n/4</a:t>
            </a:r>
            <a:r>
              <a:rPr lang="en-GB" smtClean="0"/>
              <a:t>, for all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n/16</a:t>
            </a:r>
            <a:r>
              <a:rPr lang="en-US" smtClean="0">
                <a:solidFill>
                  <a:srgbClr val="FF0000"/>
                </a:solidFill>
              </a:rPr>
              <a:t>≤M≤2</a:t>
            </a:r>
            <a:r>
              <a:rPr lang="en-US" baseline="30000" smtClean="0">
                <a:solidFill>
                  <a:srgbClr val="FF0000"/>
                </a:solidFill>
              </a:rPr>
              <a:t>n/4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. </a:t>
            </a:r>
            <a:r>
              <a:rPr lang="en-GB" smtClean="0"/>
              <a:t>Very similar algorithm.</a:t>
            </a:r>
            <a:endParaRPr lang="en-GB" smtClean="0">
              <a:cs typeface="Arial" charset="0"/>
            </a:endParaRP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Similar results in some other special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hlink"/>
                </a:solidFill>
              </a:rPr>
              <a:t>Where does this converge to?</a:t>
            </a:r>
            <a:endParaRPr lang="en-US" sz="4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96200" cy="4800600"/>
          </a:xfrm>
        </p:spPr>
        <p:txBody>
          <a:bodyPr/>
          <a:lstStyle/>
          <a:p>
            <a:pPr>
              <a:lnSpc>
                <a:spcPct val="93000"/>
              </a:lnSpc>
            </a:pPr>
            <a:r>
              <a:rPr lang="en-GB" smtClean="0"/>
              <a:t>It seems that </a:t>
            </a:r>
            <a:r>
              <a:rPr lang="en-US" smtClean="0">
                <a:solidFill>
                  <a:srgbClr val="FF0000"/>
                </a:solidFill>
              </a:rPr>
              <a:t>TM=2</a:t>
            </a:r>
            <a:r>
              <a:rPr lang="en-US" baseline="30000" smtClean="0">
                <a:solidFill>
                  <a:srgbClr val="FF0000"/>
                </a:solidFill>
              </a:rPr>
              <a:t>3n/4</a:t>
            </a:r>
            <a:r>
              <a:rPr lang="en-GB" smtClean="0"/>
              <a:t> is the “right” curve, and all is left is to show that it holds also for </a:t>
            </a:r>
            <a:r>
              <a:rPr lang="en-US" smtClean="0">
                <a:solidFill>
                  <a:srgbClr val="FF0000"/>
                </a:solidFill>
              </a:rPr>
              <a:t>M≤2</a:t>
            </a:r>
            <a:r>
              <a:rPr lang="en-US" baseline="30000" smtClean="0">
                <a:solidFill>
                  <a:srgbClr val="FF0000"/>
                </a:solidFill>
              </a:rPr>
              <a:t>n/16.</a:t>
            </a:r>
            <a:endParaRPr lang="en-GB" i="1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b="1" smtClean="0"/>
              <a:t>Apparently, it isn’t!</a:t>
            </a:r>
            <a:r>
              <a:rPr lang="en-GB" smtClean="0"/>
              <a:t> </a:t>
            </a:r>
          </a:p>
          <a:p>
            <a:pPr eaLnBrk="1" hangingPunct="1"/>
            <a:r>
              <a:rPr lang="en-GB" smtClean="0"/>
              <a:t>We present algorithms which achieve </a:t>
            </a:r>
            <a:r>
              <a:rPr lang="en-US" smtClean="0">
                <a:solidFill>
                  <a:srgbClr val="FF0000"/>
                </a:solidFill>
              </a:rPr>
              <a:t>TM&lt;2</a:t>
            </a:r>
            <a:r>
              <a:rPr lang="en-US" baseline="30000" smtClean="0">
                <a:solidFill>
                  <a:srgbClr val="FF0000"/>
                </a:solidFill>
              </a:rPr>
              <a:t>3n/4</a:t>
            </a:r>
            <a:r>
              <a:rPr lang="en-GB" smtClean="0"/>
              <a:t> for any </a:t>
            </a:r>
            <a:r>
              <a:rPr lang="en-US" smtClean="0">
                <a:solidFill>
                  <a:srgbClr val="FF0000"/>
                </a:solidFill>
              </a:rPr>
              <a:t>M&lt;2</a:t>
            </a:r>
            <a:r>
              <a:rPr lang="en-US" baseline="30000" smtClean="0">
                <a:solidFill>
                  <a:srgbClr val="FF0000"/>
                </a:solidFill>
              </a:rPr>
              <a:t>n/4</a:t>
            </a:r>
            <a:r>
              <a:rPr lang="en-GB" smtClean="0"/>
              <a:t>, and in particular, achieve </a:t>
            </a:r>
            <a:r>
              <a:rPr lang="en-US" smtClean="0">
                <a:solidFill>
                  <a:srgbClr val="FF0000"/>
                </a:solidFill>
              </a:rPr>
              <a:t>TM=2</a:t>
            </a:r>
            <a:r>
              <a:rPr lang="en-US" baseline="30000" smtClean="0">
                <a:solidFill>
                  <a:srgbClr val="FF0000"/>
                </a:solidFill>
              </a:rPr>
              <a:t>5n/7 </a:t>
            </a:r>
            <a:r>
              <a:rPr lang="en-GB" smtClean="0"/>
              <a:t>for</a:t>
            </a:r>
            <a:r>
              <a:rPr lang="en-US" smtClean="0">
                <a:solidFill>
                  <a:srgbClr val="FF0000"/>
                </a:solidFill>
              </a:rPr>
              <a:t> M=2</a:t>
            </a:r>
            <a:r>
              <a:rPr lang="en-US" baseline="30000" smtClean="0">
                <a:solidFill>
                  <a:srgbClr val="FF0000"/>
                </a:solidFill>
              </a:rPr>
              <a:t>n/7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.</a:t>
            </a:r>
            <a:endParaRPr lang="en-GB" smtClean="0">
              <a:cs typeface="Arial" charset="0"/>
            </a:endParaRP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How do we achieve it? Let’s increase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GB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solidFill>
                  <a:schemeClr val="hlink"/>
                </a:solidFill>
              </a:rPr>
              <a:t>Dissection Attack on 7-fold Encryption</a:t>
            </a:r>
            <a:endParaRPr lang="en-US" sz="4000" smtClean="0">
              <a:solidFill>
                <a:schemeClr val="hlink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447800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Split the cipher into two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subciphers, the upper part with</a:t>
            </a:r>
            <a:r>
              <a:rPr lang="en-US" smtClean="0">
                <a:solidFill>
                  <a:srgbClr val="FF0000"/>
                </a:solidFill>
              </a:rPr>
              <a:t> 3 </a:t>
            </a:r>
            <a:r>
              <a:rPr lang="en-US" smtClean="0"/>
              <a:t>rounds, and the lower part with </a:t>
            </a:r>
            <a:r>
              <a:rPr lang="en-US" smtClean="0">
                <a:solidFill>
                  <a:srgbClr val="FF0000"/>
                </a:solidFill>
              </a:rPr>
              <a:t>4</a:t>
            </a:r>
            <a:r>
              <a:rPr lang="en-US" smtClean="0"/>
              <a:t> rounds.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Guess </a:t>
            </a:r>
            <a:r>
              <a:rPr lang="en-US" smtClean="0">
                <a:solidFill>
                  <a:srgbClr val="FF0000"/>
                </a:solidFill>
              </a:rPr>
              <a:t>2 </a:t>
            </a:r>
            <a:r>
              <a:rPr lang="en-US" smtClean="0"/>
              <a:t>intermediate encryption values in the middle (one for </a:t>
            </a:r>
            <a:r>
              <a:rPr lang="en-US" smtClean="0">
                <a:solidFill>
                  <a:srgbClr val="FF0000"/>
                </a:solidFill>
              </a:rPr>
              <a:t>(P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</a:rPr>
              <a:t>,C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</a:rPr>
              <a:t>)</a:t>
            </a:r>
            <a:r>
              <a:rPr lang="en-US" smtClean="0"/>
              <a:t> and one for </a:t>
            </a:r>
            <a:r>
              <a:rPr lang="en-US" smtClean="0">
                <a:solidFill>
                  <a:srgbClr val="FF0000"/>
                </a:solidFill>
              </a:rPr>
              <a:t>(P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</a:rPr>
              <a:t>,C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</a:rPr>
              <a:t>)</a:t>
            </a:r>
            <a:r>
              <a:rPr lang="en-US" smtClean="0"/>
              <a:t>)…</a:t>
            </a:r>
            <a:endParaRPr lang="en-US" baseline="30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2514600" y="3124200"/>
            <a:ext cx="3868738" cy="3062288"/>
            <a:chOff x="2942205" y="3657336"/>
            <a:chExt cx="3868650" cy="3062533"/>
          </a:xfrm>
        </p:grpSpPr>
        <p:sp>
          <p:nvSpPr>
            <p:cNvPr id="5" name="Rectangle 4"/>
            <p:cNvSpPr/>
            <p:nvPr/>
          </p:nvSpPr>
          <p:spPr>
            <a:xfrm>
              <a:off x="2961255" y="4468614"/>
              <a:ext cx="2549467" cy="22512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942205" y="5432303"/>
              <a:ext cx="2557405" cy="2699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648729" y="5432303"/>
              <a:ext cx="861992" cy="1270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Brace 17"/>
            <p:cNvSpPr/>
            <p:nvPr/>
          </p:nvSpPr>
          <p:spPr>
            <a:xfrm>
              <a:off x="5518659" y="4481315"/>
              <a:ext cx="688959" cy="9382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19" name="Right Brace 18"/>
            <p:cNvSpPr/>
            <p:nvPr/>
          </p:nvSpPr>
          <p:spPr>
            <a:xfrm>
              <a:off x="5482147" y="5430716"/>
              <a:ext cx="687372" cy="1289153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75786" name="TextBox 20"/>
            <p:cNvSpPr txBox="1">
              <a:spLocks noChangeArrowheads="1"/>
            </p:cNvSpPr>
            <p:nvPr/>
          </p:nvSpPr>
          <p:spPr bwMode="auto">
            <a:xfrm>
              <a:off x="6179044" y="4657541"/>
              <a:ext cx="604824" cy="579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3</a:t>
              </a:r>
            </a:p>
          </p:txBody>
        </p:sp>
        <p:sp>
          <p:nvSpPr>
            <p:cNvPr id="75787" name="TextBox 21"/>
            <p:cNvSpPr txBox="1">
              <a:spLocks noChangeArrowheads="1"/>
            </p:cNvSpPr>
            <p:nvPr/>
          </p:nvSpPr>
          <p:spPr bwMode="auto">
            <a:xfrm>
              <a:off x="6207619" y="5783169"/>
              <a:ext cx="603236" cy="579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4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4953522" y="4266985"/>
              <a:ext cx="0" cy="115261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9" name="TextBox 50"/>
            <p:cNvSpPr txBox="1">
              <a:spLocks noChangeArrowheads="1"/>
            </p:cNvSpPr>
            <p:nvPr/>
          </p:nvSpPr>
          <p:spPr bwMode="auto">
            <a:xfrm>
              <a:off x="4777313" y="3657336"/>
              <a:ext cx="604824" cy="579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smtClean="0">
                <a:solidFill>
                  <a:schemeClr val="hlink"/>
                </a:solidFill>
              </a:rPr>
              <a:t>Dissection Attack on 7-fold Encryption (ctd.)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447800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For each guess of the </a:t>
            </a:r>
            <a:r>
              <a:rPr lang="en-US" smtClean="0">
                <a:solidFill>
                  <a:srgbClr val="FF0000"/>
                </a:solidFill>
              </a:rPr>
              <a:t>2 </a:t>
            </a:r>
            <a:r>
              <a:rPr lang="en-US" smtClean="0"/>
              <a:t>intermediate encryption values: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 a standard </a:t>
            </a:r>
            <a:r>
              <a:rPr lang="en-US" smtClean="0">
                <a:solidFill>
                  <a:srgbClr val="FF0000"/>
                </a:solidFill>
              </a:rPr>
              <a:t>3R</a:t>
            </a:r>
            <a:r>
              <a:rPr lang="en-US" smtClean="0"/>
              <a:t> MITM attack on the top part, obtain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n </a:t>
            </a:r>
            <a:r>
              <a:rPr lang="en-US" smtClean="0"/>
              <a:t>suggestions for 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</a:rPr>
              <a:t>,K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</a:rPr>
              <a:t>,K</a:t>
            </a:r>
            <a:r>
              <a:rPr lang="en-US" baseline="-25000" smtClean="0">
                <a:solidFill>
                  <a:srgbClr val="FF0000"/>
                </a:solidFill>
              </a:rPr>
              <a:t>3</a:t>
            </a:r>
            <a:r>
              <a:rPr lang="en-US" smtClean="0"/>
              <a:t> and store them in a list, along with the corresponding partial encryptions of </a:t>
            </a:r>
            <a:r>
              <a:rPr lang="en-US" smtClean="0">
                <a:solidFill>
                  <a:srgbClr val="FF0000"/>
                </a:solidFill>
              </a:rPr>
              <a:t>P</a:t>
            </a:r>
            <a:r>
              <a:rPr lang="en-US" baseline="-25000" smtClean="0">
                <a:solidFill>
                  <a:srgbClr val="FF0000"/>
                </a:solidFill>
              </a:rPr>
              <a:t>3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P</a:t>
            </a:r>
            <a:r>
              <a:rPr lang="en-US" baseline="-25000" smtClean="0">
                <a:solidFill>
                  <a:srgbClr val="FF0000"/>
                </a:solidFill>
              </a:rPr>
              <a:t>4</a:t>
            </a:r>
            <a:r>
              <a:rPr lang="en-US" smtClean="0">
                <a:solidFill>
                  <a:srgbClr val="FF0000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Given the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smtClean="0"/>
              <a:t> “plaintext-ciphertext” pairs, use a </a:t>
            </a:r>
            <a:r>
              <a:rPr lang="en-US" smtClean="0">
                <a:solidFill>
                  <a:srgbClr val="FF0000"/>
                </a:solidFill>
              </a:rPr>
              <a:t>4R</a:t>
            </a:r>
            <a:r>
              <a:rPr lang="en-US" smtClean="0"/>
              <a:t> attack to obtain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2n </a:t>
            </a:r>
            <a:r>
              <a:rPr lang="en-US" smtClean="0"/>
              <a:t>suggestions for 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4</a:t>
            </a:r>
            <a:r>
              <a:rPr lang="en-US" smtClean="0">
                <a:solidFill>
                  <a:srgbClr val="FF0000"/>
                </a:solidFill>
              </a:rPr>
              <a:t>-K</a:t>
            </a:r>
            <a:r>
              <a:rPr lang="en-US" baseline="-25000" smtClean="0">
                <a:solidFill>
                  <a:srgbClr val="FF0000"/>
                </a:solidFill>
              </a:rPr>
              <a:t>7</a:t>
            </a:r>
            <a:r>
              <a:rPr lang="en-US" smtClean="0"/>
              <a:t> </a:t>
            </a:r>
            <a:r>
              <a:rPr lang="en-US" b="1" smtClean="0"/>
              <a:t>on-the-fly.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each suggestion, partially decrypt </a:t>
            </a:r>
            <a:r>
              <a:rPr lang="en-US" smtClean="0">
                <a:solidFill>
                  <a:srgbClr val="FF0000"/>
                </a:solidFill>
              </a:rPr>
              <a:t>C</a:t>
            </a:r>
            <a:r>
              <a:rPr lang="en-US" baseline="-25000" smtClean="0">
                <a:solidFill>
                  <a:srgbClr val="FF0000"/>
                </a:solidFill>
              </a:rPr>
              <a:t>3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C</a:t>
            </a:r>
            <a:r>
              <a:rPr lang="en-US" baseline="-25000" smtClean="0">
                <a:solidFill>
                  <a:srgbClr val="FF0000"/>
                </a:solidFill>
              </a:rPr>
              <a:t>4 </a:t>
            </a:r>
            <a:r>
              <a:rPr lang="en-US" smtClean="0"/>
              <a:t>and search the list for matches.</a:t>
            </a:r>
            <a:endParaRPr lang="en-US" baseline="-250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 For each match, test the full key.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Analysis of the Attack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guess </a:t>
            </a:r>
            <a:r>
              <a:rPr lang="en-US" smtClean="0">
                <a:solidFill>
                  <a:srgbClr val="FF0000"/>
                </a:solidFill>
              </a:rPr>
              <a:t>2n</a:t>
            </a:r>
            <a:r>
              <a:rPr lang="en-US" smtClean="0"/>
              <a:t> bits in the middle </a:t>
            </a:r>
          </a:p>
          <a:p>
            <a:pPr lvl="1" eaLnBrk="1" hangingPunct="1"/>
            <a:r>
              <a:rPr lang="en-US" smtClean="0"/>
              <a:t>The top </a:t>
            </a:r>
            <a:r>
              <a:rPr lang="en-US" smtClean="0">
                <a:solidFill>
                  <a:srgbClr val="FF0000"/>
                </a:solidFill>
              </a:rPr>
              <a:t>3R</a:t>
            </a:r>
            <a:r>
              <a:rPr lang="en-US" smtClean="0"/>
              <a:t> attack takes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2n</a:t>
            </a:r>
            <a:r>
              <a:rPr lang="en-US" smtClean="0"/>
              <a:t> time and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n</a:t>
            </a:r>
            <a:r>
              <a:rPr lang="en-US" smtClean="0"/>
              <a:t> memory.</a:t>
            </a:r>
          </a:p>
          <a:p>
            <a:pPr lvl="1" eaLnBrk="1" hangingPunct="1"/>
            <a:r>
              <a:rPr lang="en-US" smtClean="0"/>
              <a:t>The bottom </a:t>
            </a:r>
            <a:r>
              <a:rPr lang="en-US" smtClean="0">
                <a:solidFill>
                  <a:srgbClr val="FF0000"/>
                </a:solidFill>
              </a:rPr>
              <a:t>4R</a:t>
            </a:r>
            <a:r>
              <a:rPr lang="en-US" smtClean="0"/>
              <a:t> attack takes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2n</a:t>
            </a:r>
            <a:r>
              <a:rPr lang="en-US" smtClean="0"/>
              <a:t> time and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n</a:t>
            </a:r>
            <a:r>
              <a:rPr lang="en-US" smtClean="0"/>
              <a:t> memory.</a:t>
            </a:r>
          </a:p>
          <a:p>
            <a:pPr eaLnBrk="1" hangingPunct="1"/>
            <a:r>
              <a:rPr lang="en-US" smtClean="0"/>
              <a:t>The total complexity is </a:t>
            </a:r>
            <a:r>
              <a:rPr lang="en-US" smtClean="0">
                <a:solidFill>
                  <a:srgbClr val="FF0000"/>
                </a:solidFill>
              </a:rPr>
              <a:t>T=2</a:t>
            </a:r>
            <a:r>
              <a:rPr lang="en-US" baseline="30000" smtClean="0">
                <a:solidFill>
                  <a:srgbClr val="FF0000"/>
                </a:solidFill>
              </a:rPr>
              <a:t>4n </a:t>
            </a:r>
            <a:r>
              <a:rPr lang="en-US" smtClean="0"/>
              <a:t>and</a:t>
            </a:r>
            <a:r>
              <a:rPr lang="en-US" baseline="30000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M=2</a:t>
            </a:r>
            <a:r>
              <a:rPr lang="en-US" baseline="30000" smtClean="0">
                <a:solidFill>
                  <a:srgbClr val="FF0000"/>
                </a:solidFill>
              </a:rPr>
              <a:t>n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.</a:t>
            </a:r>
          </a:p>
          <a:p>
            <a:pPr eaLnBrk="1" hangingPunct="1"/>
            <a:endParaRPr lang="en-US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US" smtClean="0"/>
              <a:t>Hence, we obtain </a:t>
            </a:r>
            <a:r>
              <a:rPr lang="en-US" smtClean="0">
                <a:solidFill>
                  <a:srgbClr val="FF0000"/>
                </a:solidFill>
              </a:rPr>
              <a:t>TM=2</a:t>
            </a:r>
            <a:r>
              <a:rPr lang="en-US" baseline="30000" smtClean="0">
                <a:solidFill>
                  <a:srgbClr val="FF0000"/>
                </a:solidFill>
              </a:rPr>
              <a:t>5n</a:t>
            </a:r>
            <a:r>
              <a:rPr lang="en-US" smtClean="0"/>
              <a:t> (instead of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7n</a:t>
            </a:r>
            <a:r>
              <a:rPr lang="en-US" smtClean="0"/>
              <a:t>).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GB" smtClean="0"/>
              <a:t>We can apply the algorithm to knapsacks, by dividing the initial set into 7 (!) disjoint subsets. We obtain </a:t>
            </a:r>
            <a:r>
              <a:rPr lang="en-US" smtClean="0">
                <a:solidFill>
                  <a:srgbClr val="FF0000"/>
                </a:solidFill>
              </a:rPr>
              <a:t>T=2</a:t>
            </a:r>
            <a:r>
              <a:rPr lang="en-US" baseline="30000" smtClean="0">
                <a:solidFill>
                  <a:srgbClr val="FF0000"/>
                </a:solidFill>
              </a:rPr>
              <a:t>4n/7</a:t>
            </a:r>
            <a:r>
              <a:rPr lang="en-GB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M=2</a:t>
            </a:r>
            <a:r>
              <a:rPr lang="en-US" baseline="30000" smtClean="0">
                <a:solidFill>
                  <a:srgbClr val="FF0000"/>
                </a:solidFill>
              </a:rPr>
              <a:t>n/7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.</a:t>
            </a:r>
            <a:endParaRPr lang="en-US" smtClean="0">
              <a:cs typeface="Arial" charset="0"/>
            </a:endParaRP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Block Ciphers</a:t>
            </a:r>
            <a:endParaRPr lang="en-US" sz="4000" dirty="0">
              <a:solidFill>
                <a:schemeClr val="hlink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3124200"/>
            <a:ext cx="7620000" cy="35290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70605"/>
                </a:solidFill>
              </a:rPr>
              <a:t>A block cipher is a set of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n </a:t>
            </a:r>
            <a:r>
              <a:rPr lang="en-US" smtClean="0">
                <a:solidFill>
                  <a:srgbClr val="070605"/>
                </a:solidFill>
              </a:rPr>
              <a:t>permutations indexed by an </a:t>
            </a:r>
            <a:r>
              <a:rPr lang="en-US" smtClean="0">
                <a:solidFill>
                  <a:srgbClr val="FF0000"/>
                </a:solidFill>
              </a:rPr>
              <a:t>n</a:t>
            </a:r>
            <a:r>
              <a:rPr lang="en-US" smtClean="0">
                <a:solidFill>
                  <a:srgbClr val="070605"/>
                </a:solidFill>
              </a:rPr>
              <a:t>-bit key </a:t>
            </a:r>
            <a:r>
              <a:rPr lang="en-US" smtClean="0">
                <a:solidFill>
                  <a:srgbClr val="FF0000"/>
                </a:solidFill>
              </a:rPr>
              <a:t>K.</a:t>
            </a:r>
          </a:p>
          <a:p>
            <a:pPr eaLnBrk="1" hangingPunct="1"/>
            <a:r>
              <a:rPr lang="en-US" smtClean="0"/>
              <a:t>Each permutation works on a space of </a:t>
            </a:r>
            <a:r>
              <a:rPr lang="en-US" smtClean="0">
                <a:solidFill>
                  <a:srgbClr val="FF0000"/>
                </a:solidFill>
              </a:rPr>
              <a:t>b</a:t>
            </a:r>
            <a:r>
              <a:rPr lang="en-US" smtClean="0"/>
              <a:t> bits.</a:t>
            </a:r>
          </a:p>
          <a:p>
            <a:pPr lvl="1" eaLnBrk="1" hangingPunct="1"/>
            <a:r>
              <a:rPr lang="en-US" smtClean="0"/>
              <a:t>Maps </a:t>
            </a:r>
            <a:r>
              <a:rPr lang="en-US" smtClean="0">
                <a:solidFill>
                  <a:srgbClr val="FF0000"/>
                </a:solidFill>
              </a:rPr>
              <a:t>b</a:t>
            </a:r>
            <a:r>
              <a:rPr lang="en-US" smtClean="0"/>
              <a:t>-bit plaintexts to </a:t>
            </a:r>
            <a:r>
              <a:rPr lang="en-US" smtClean="0">
                <a:solidFill>
                  <a:srgbClr val="FF0000"/>
                </a:solidFill>
              </a:rPr>
              <a:t>b</a:t>
            </a:r>
            <a:r>
              <a:rPr lang="en-US" smtClean="0"/>
              <a:t>-bit ciphertexts.</a:t>
            </a:r>
          </a:p>
          <a:p>
            <a:pPr lvl="1" eaLnBrk="1" hangingPunct="1"/>
            <a:r>
              <a:rPr lang="en-US" smtClean="0"/>
              <a:t>We shall assume for simplicity that </a:t>
            </a:r>
            <a:r>
              <a:rPr lang="en-US" smtClean="0">
                <a:solidFill>
                  <a:srgbClr val="FF0000"/>
                </a:solidFill>
              </a:rPr>
              <a:t>b=n</a:t>
            </a:r>
            <a:r>
              <a:rPr lang="en-US" smtClean="0"/>
              <a:t>.</a:t>
            </a:r>
          </a:p>
        </p:txBody>
      </p:sp>
      <p:grpSp>
        <p:nvGrpSpPr>
          <p:cNvPr id="7171" name="Group 1"/>
          <p:cNvGrpSpPr>
            <a:grpSpLocks/>
          </p:cNvGrpSpPr>
          <p:nvPr/>
        </p:nvGrpSpPr>
        <p:grpSpPr bwMode="auto">
          <a:xfrm>
            <a:off x="3352800" y="1073150"/>
            <a:ext cx="1477963" cy="2178050"/>
            <a:chOff x="3352800" y="1073269"/>
            <a:chExt cx="1477487" cy="2178506"/>
          </a:xfrm>
        </p:grpSpPr>
        <p:sp>
          <p:nvSpPr>
            <p:cNvPr id="7172" name="TextBox 17"/>
            <p:cNvSpPr txBox="1">
              <a:spLocks noChangeArrowheads="1"/>
            </p:cNvSpPr>
            <p:nvPr/>
          </p:nvSpPr>
          <p:spPr bwMode="auto">
            <a:xfrm>
              <a:off x="4026739" y="2667000"/>
              <a:ext cx="5823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C</a:t>
              </a:r>
            </a:p>
          </p:txBody>
        </p:sp>
        <p:grpSp>
          <p:nvGrpSpPr>
            <p:cNvPr id="7173" name="Group 18"/>
            <p:cNvGrpSpPr>
              <a:grpSpLocks/>
            </p:cNvGrpSpPr>
            <p:nvPr/>
          </p:nvGrpSpPr>
          <p:grpSpPr bwMode="auto">
            <a:xfrm>
              <a:off x="3352800" y="1073269"/>
              <a:ext cx="1477487" cy="1669931"/>
              <a:chOff x="1456213" y="997928"/>
              <a:chExt cx="1477487" cy="26005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829156" y="1828771"/>
                <a:ext cx="1104544" cy="17704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75" name="TextBox 20"/>
              <p:cNvSpPr txBox="1">
                <a:spLocks noChangeArrowheads="1"/>
              </p:cNvSpPr>
              <p:nvPr/>
            </p:nvSpPr>
            <p:spPr bwMode="auto">
              <a:xfrm>
                <a:off x="2145473" y="997928"/>
                <a:ext cx="582347" cy="1307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3200">
                    <a:latin typeface="Calibri" pitchFamily="34" charset="0"/>
                  </a:rPr>
                  <a:t>P</a:t>
                </a:r>
              </a:p>
              <a:p>
                <a:pPr algn="l" rtl="0"/>
                <a:endParaRPr lang="en-US" sz="3200">
                  <a:latin typeface="Calibri" pitchFamily="34" charset="0"/>
                </a:endParaRPr>
              </a:p>
            </p:txBody>
          </p:sp>
          <p:sp>
            <p:nvSpPr>
              <p:cNvPr id="7176" name="TextBox 22"/>
              <p:cNvSpPr txBox="1">
                <a:spLocks noChangeArrowheads="1"/>
              </p:cNvSpPr>
              <p:nvPr/>
            </p:nvSpPr>
            <p:spPr bwMode="auto">
              <a:xfrm>
                <a:off x="1456213" y="2305048"/>
                <a:ext cx="495301" cy="634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latin typeface="Calibri" pitchFamily="34" charset="0"/>
                  </a:rPr>
                  <a:t>K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Attacks on r-fold Encryption (I)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This was our most surprising result. Now, a more formal treatment of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GB" smtClean="0"/>
              <a:t>-fold encryption.</a:t>
            </a:r>
          </a:p>
          <a:p>
            <a:pPr eaLnBrk="1" hangingPunct="1"/>
            <a:endParaRPr lang="en-GB" smtClean="0"/>
          </a:p>
          <a:p>
            <a:pPr>
              <a:lnSpc>
                <a:spcPct val="93000"/>
              </a:lnSpc>
            </a:pPr>
            <a:r>
              <a:rPr lang="en-GB" smtClean="0"/>
              <a:t>We fix </a:t>
            </a:r>
            <a:r>
              <a:rPr lang="en-US" smtClean="0">
                <a:solidFill>
                  <a:srgbClr val="FF0000"/>
                </a:solidFill>
              </a:rPr>
              <a:t>M=2</a:t>
            </a:r>
            <a:r>
              <a:rPr lang="en-US" baseline="30000" smtClean="0">
                <a:solidFill>
                  <a:srgbClr val="FF0000"/>
                </a:solidFill>
              </a:rPr>
              <a:t>n</a:t>
            </a:r>
            <a:r>
              <a:rPr lang="en-GB" smtClean="0"/>
              <a:t> and want to minimize </a:t>
            </a:r>
            <a:r>
              <a:rPr lang="en-US" smtClean="0">
                <a:solidFill>
                  <a:srgbClr val="FF0000"/>
                </a:solidFill>
              </a:rPr>
              <a:t>T</a:t>
            </a:r>
            <a:r>
              <a:rPr lang="en-GB" smtClean="0"/>
              <a:t>.</a:t>
            </a:r>
          </a:p>
          <a:p>
            <a:pPr eaLnBrk="1" hangingPunct="1"/>
            <a:endParaRPr lang="en-US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US" smtClean="0"/>
              <a:t>Definition: The </a:t>
            </a:r>
            <a:r>
              <a:rPr lang="en-US" b="1" smtClean="0"/>
              <a:t>gain</a:t>
            </a:r>
            <a:r>
              <a:rPr lang="en-US" smtClean="0"/>
              <a:t> of an algorithm </a:t>
            </a:r>
            <a:r>
              <a:rPr lang="en-US" smtClean="0">
                <a:solidFill>
                  <a:srgbClr val="FF0000"/>
                </a:solidFill>
              </a:rPr>
              <a:t>A</a:t>
            </a:r>
            <a:r>
              <a:rPr lang="en-US" smtClean="0"/>
              <a:t> for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-fold encryption over the standard MITM algorithm is </a:t>
            </a:r>
            <a:r>
              <a:rPr lang="en-US" smtClean="0">
                <a:solidFill>
                  <a:srgbClr val="FF0000"/>
                </a:solidFill>
              </a:rPr>
              <a:t>Gain(A)=r-log(TM)/n.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So, dissection yields gain of </a:t>
            </a:r>
            <a:r>
              <a:rPr lang="en-US" smtClean="0">
                <a:solidFill>
                  <a:srgbClr val="FF0000"/>
                </a:solidFill>
              </a:rPr>
              <a:t>1</a:t>
            </a:r>
            <a:r>
              <a:rPr lang="en-US" smtClean="0"/>
              <a:t> for </a:t>
            </a:r>
            <a:r>
              <a:rPr lang="en-US" smtClean="0">
                <a:solidFill>
                  <a:srgbClr val="FF0000"/>
                </a:solidFill>
              </a:rPr>
              <a:t>r=4 </a:t>
            </a:r>
            <a:r>
              <a:rPr lang="en-US" smtClean="0"/>
              <a:t>and gain of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smtClean="0"/>
              <a:t> for </a:t>
            </a:r>
            <a:r>
              <a:rPr lang="en-US" smtClean="0">
                <a:solidFill>
                  <a:srgbClr val="FF0000"/>
                </a:solidFill>
              </a:rPr>
              <a:t>r=7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Attacks on r-fold Encryption (II)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There are two “natural” generalizations of the basic algorithm (for </a:t>
            </a:r>
            <a:r>
              <a:rPr lang="en-US" smtClean="0">
                <a:solidFill>
                  <a:srgbClr val="FF0000"/>
                </a:solidFill>
              </a:rPr>
              <a:t>4</a:t>
            </a:r>
            <a:r>
              <a:rPr lang="en-GB" smtClean="0"/>
              <a:t>-fold encryption):</a:t>
            </a:r>
          </a:p>
          <a:p>
            <a:pPr eaLnBrk="1" hangingPunct="1"/>
            <a:r>
              <a:rPr lang="en-GB" b="1" smtClean="0"/>
              <a:t>LogLayer Algorithm:</a:t>
            </a:r>
          </a:p>
          <a:p>
            <a:pPr lvl="1" eaLnBrk="1" hangingPunct="1"/>
            <a:r>
              <a:rPr lang="en-GB" smtClean="0"/>
              <a:t>Assume that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GB" smtClean="0"/>
              <a:t> is a power of 2.</a:t>
            </a:r>
          </a:p>
          <a:p>
            <a:pPr lvl="1" eaLnBrk="1" hangingPunct="1"/>
            <a:r>
              <a:rPr lang="en-GB" smtClean="0"/>
              <a:t>Guess the intermediate value after every second round, apply MITM attacks to each pair of consecutive rounds separately, and get </a:t>
            </a:r>
            <a:r>
              <a:rPr lang="en-US" smtClean="0">
                <a:solidFill>
                  <a:srgbClr val="FF0000"/>
                </a:solidFill>
              </a:rPr>
              <a:t>r/2 </a:t>
            </a:r>
            <a:r>
              <a:rPr lang="en-US" smtClean="0"/>
              <a:t>“double” rounds.</a:t>
            </a:r>
          </a:p>
          <a:p>
            <a:pPr lvl="1" eaLnBrk="1" hangingPunct="1"/>
            <a:r>
              <a:rPr lang="en-US" smtClean="0"/>
              <a:t>Continue recursively.</a:t>
            </a:r>
            <a:endParaRPr lang="en-GB" smtClean="0"/>
          </a:p>
          <a:p>
            <a:pPr eaLnBrk="1" hangingPunct="1"/>
            <a:r>
              <a:rPr lang="en-GB" smtClean="0"/>
              <a:t>The complexity is </a:t>
            </a:r>
            <a:r>
              <a:rPr lang="en-US" smtClean="0">
                <a:solidFill>
                  <a:srgbClr val="FF0000"/>
                </a:solidFill>
              </a:rPr>
              <a:t>T=2</a:t>
            </a:r>
            <a:r>
              <a:rPr lang="en-US" baseline="30000" smtClean="0">
                <a:solidFill>
                  <a:srgbClr val="FF0000"/>
                </a:solidFill>
              </a:rPr>
              <a:t>(r-log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baseline="30000" smtClean="0">
                <a:solidFill>
                  <a:srgbClr val="FF0000"/>
                </a:solidFill>
              </a:rPr>
              <a:t>r)n</a:t>
            </a:r>
            <a:r>
              <a:rPr lang="en-US" smtClean="0">
                <a:solidFill>
                  <a:srgbClr val="FF0000"/>
                </a:solidFill>
              </a:rPr>
              <a:t>. </a:t>
            </a:r>
            <a:r>
              <a:rPr lang="en-GB" smtClean="0"/>
              <a:t>Hence:</a:t>
            </a:r>
          </a:p>
          <a:p>
            <a:pPr lvl="1" eaLnBrk="1" hangingPunct="1"/>
            <a:r>
              <a:rPr lang="en-GB" smtClean="0"/>
              <a:t>The asymptotic gain is </a:t>
            </a:r>
            <a:r>
              <a:rPr lang="en-US" smtClean="0">
                <a:solidFill>
                  <a:srgbClr val="FF0000"/>
                </a:solidFill>
              </a:rPr>
              <a:t>O(log r)</a:t>
            </a:r>
            <a:r>
              <a:rPr lang="en-GB" smtClean="0"/>
              <a:t>.</a:t>
            </a:r>
          </a:p>
          <a:p>
            <a:pPr lvl="1" eaLnBrk="1" hangingPunct="1"/>
            <a:r>
              <a:rPr lang="en-GB" smtClean="0"/>
              <a:t>Gain of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GB" smtClean="0"/>
              <a:t> is achieved at </a:t>
            </a:r>
            <a:r>
              <a:rPr lang="en-US" smtClean="0">
                <a:solidFill>
                  <a:srgbClr val="FF0000"/>
                </a:solidFill>
              </a:rPr>
              <a:t>r=8</a:t>
            </a:r>
            <a:r>
              <a:rPr lang="en-GB" smtClean="0"/>
              <a:t>.</a:t>
            </a:r>
            <a:endParaRPr lang="en-US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Attacks on r-fold Encryption (III)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Square Algorithm:</a:t>
            </a:r>
          </a:p>
          <a:p>
            <a:pPr lvl="1" eaLnBrk="1" hangingPunct="1"/>
            <a:r>
              <a:rPr lang="en-GB" smtClean="0"/>
              <a:t>Assume that </a:t>
            </a:r>
            <a:r>
              <a:rPr lang="en-US" smtClean="0">
                <a:solidFill>
                  <a:srgbClr val="FF0000"/>
                </a:solidFill>
              </a:rPr>
              <a:t>r=(r’)</a:t>
            </a:r>
            <a:r>
              <a:rPr lang="en-US" baseline="30000" smtClean="0">
                <a:solidFill>
                  <a:srgbClr val="FF0000"/>
                </a:solidFill>
              </a:rPr>
              <a:t>2</a:t>
            </a:r>
            <a:r>
              <a:rPr lang="en-GB" smtClean="0"/>
              <a:t>.</a:t>
            </a:r>
          </a:p>
          <a:p>
            <a:pPr lvl="1" eaLnBrk="1" hangingPunct="1"/>
            <a:r>
              <a:rPr lang="en-GB" smtClean="0"/>
              <a:t>Guess </a:t>
            </a:r>
            <a:r>
              <a:rPr lang="en-US" smtClean="0">
                <a:solidFill>
                  <a:srgbClr val="FF0000"/>
                </a:solidFill>
              </a:rPr>
              <a:t>r’-1</a:t>
            </a:r>
            <a:r>
              <a:rPr lang="en-GB" smtClean="0"/>
              <a:t> intermediate values after every </a:t>
            </a:r>
            <a:r>
              <a:rPr lang="en-US" smtClean="0">
                <a:solidFill>
                  <a:srgbClr val="FF0000"/>
                </a:solidFill>
              </a:rPr>
              <a:t>r’</a:t>
            </a:r>
            <a:r>
              <a:rPr lang="en-GB" smtClean="0"/>
              <a:t> rounds, apply an </a:t>
            </a:r>
            <a:r>
              <a:rPr lang="en-US" smtClean="0">
                <a:solidFill>
                  <a:srgbClr val="FF0000"/>
                </a:solidFill>
              </a:rPr>
              <a:t>r’</a:t>
            </a:r>
            <a:r>
              <a:rPr lang="en-GB" i="1" smtClean="0"/>
              <a:t>-</a:t>
            </a:r>
            <a:r>
              <a:rPr lang="en-GB" smtClean="0"/>
              <a:t>round attack to each chunk of </a:t>
            </a:r>
            <a:r>
              <a:rPr lang="en-US" smtClean="0">
                <a:solidFill>
                  <a:srgbClr val="FF0000"/>
                </a:solidFill>
              </a:rPr>
              <a:t>r’</a:t>
            </a:r>
            <a:r>
              <a:rPr lang="en-GB" i="1" smtClean="0"/>
              <a:t> </a:t>
            </a:r>
            <a:r>
              <a:rPr lang="en-GB" smtClean="0"/>
              <a:t>rounds separately, and get </a:t>
            </a:r>
            <a:r>
              <a:rPr lang="en-US" smtClean="0">
                <a:solidFill>
                  <a:srgbClr val="FF0000"/>
                </a:solidFill>
              </a:rPr>
              <a:t>r’</a:t>
            </a:r>
            <a:r>
              <a:rPr lang="en-GB" smtClean="0"/>
              <a:t> “big” rounds.</a:t>
            </a:r>
          </a:p>
          <a:p>
            <a:pPr lvl="1" eaLnBrk="1" hangingPunct="1"/>
            <a:r>
              <a:rPr lang="en-US" smtClean="0"/>
              <a:t>Apply an </a:t>
            </a:r>
            <a:r>
              <a:rPr lang="en-US" smtClean="0">
                <a:solidFill>
                  <a:srgbClr val="FF0000"/>
                </a:solidFill>
              </a:rPr>
              <a:t>r’</a:t>
            </a:r>
            <a:r>
              <a:rPr lang="en-GB" i="1" smtClean="0"/>
              <a:t>-</a:t>
            </a:r>
            <a:r>
              <a:rPr lang="en-GB" smtClean="0"/>
              <a:t>round attack to the big rounds.</a:t>
            </a:r>
          </a:p>
          <a:p>
            <a:pPr eaLnBrk="1" hangingPunct="1"/>
            <a:r>
              <a:rPr lang="en-GB" smtClean="0"/>
              <a:t>The complexity is </a:t>
            </a:r>
            <a:r>
              <a:rPr lang="en-US" smtClean="0">
                <a:solidFill>
                  <a:srgbClr val="FF0000"/>
                </a:solidFill>
              </a:rPr>
              <a:t>T=2</a:t>
            </a:r>
            <a:r>
              <a:rPr lang="en-US" baseline="30000" smtClean="0">
                <a:solidFill>
                  <a:srgbClr val="FF0000"/>
                </a:solidFill>
              </a:rPr>
              <a:t>(r-√r)n</a:t>
            </a:r>
            <a:r>
              <a:rPr lang="en-US" smtClean="0">
                <a:solidFill>
                  <a:srgbClr val="FF0000"/>
                </a:solidFill>
              </a:rPr>
              <a:t>. </a:t>
            </a:r>
            <a:r>
              <a:rPr lang="en-GB" smtClean="0"/>
              <a:t>Hence:</a:t>
            </a:r>
          </a:p>
          <a:p>
            <a:pPr lvl="1" eaLnBrk="1" hangingPunct="1"/>
            <a:r>
              <a:rPr lang="en-GB" smtClean="0"/>
              <a:t>Asymptotic gain: </a:t>
            </a:r>
            <a:r>
              <a:rPr lang="en-US" smtClean="0">
                <a:solidFill>
                  <a:srgbClr val="FF0000"/>
                </a:solidFill>
              </a:rPr>
              <a:t>O(√r)</a:t>
            </a:r>
            <a:r>
              <a:rPr lang="en-GB" smtClean="0"/>
              <a:t>.</a:t>
            </a:r>
          </a:p>
          <a:p>
            <a:pPr lvl="1" eaLnBrk="1" hangingPunct="1"/>
            <a:r>
              <a:rPr lang="en-GB" smtClean="0"/>
              <a:t>Gain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GB" smtClean="0"/>
              <a:t> is achieved at </a:t>
            </a:r>
            <a:r>
              <a:rPr lang="en-US" smtClean="0">
                <a:solidFill>
                  <a:srgbClr val="FF0000"/>
                </a:solidFill>
              </a:rPr>
              <a:t>r=9</a:t>
            </a:r>
            <a:r>
              <a:rPr lang="en-GB" smtClean="0"/>
              <a:t>.</a:t>
            </a:r>
            <a:endParaRPr lang="en-US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Asymmetry rules!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Dissection achieves gain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GB" smtClean="0"/>
              <a:t> already for </a:t>
            </a:r>
            <a:r>
              <a:rPr lang="en-US" smtClean="0">
                <a:solidFill>
                  <a:srgbClr val="FF0000"/>
                </a:solidFill>
              </a:rPr>
              <a:t>7</a:t>
            </a:r>
            <a:r>
              <a:rPr lang="en-GB" smtClean="0"/>
              <a:t>-fold encryption. Is it stronger also asymptotically?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b="1" smtClean="0"/>
              <a:t>Yes! </a:t>
            </a:r>
            <a:r>
              <a:rPr lang="en-GB" smtClean="0"/>
              <a:t>It can be extended recursively to obtain asymptotic gain of </a:t>
            </a:r>
            <a:r>
              <a:rPr lang="en-US" smtClean="0">
                <a:solidFill>
                  <a:srgbClr val="FF0000"/>
                </a:solidFill>
              </a:rPr>
              <a:t>O(√2r).</a:t>
            </a:r>
            <a:r>
              <a:rPr lang="en-GB" smtClean="0"/>
              <a:t> </a:t>
            </a:r>
            <a:endParaRPr lang="en-GB" b="1" smtClean="0"/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Main idea: </a:t>
            </a:r>
            <a:r>
              <a:rPr lang="en-GB" smtClean="0"/>
              <a:t>Continue the </a:t>
            </a:r>
            <a:r>
              <a:rPr lang="en-GB" b="1" smtClean="0"/>
              <a:t>asymmetric </a:t>
            </a:r>
            <a:r>
              <a:rPr lang="en-GB" smtClean="0"/>
              <a:t>division into subciphers recursively.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Where does the asymmetry come from?</a:t>
            </a:r>
            <a:endParaRPr lang="en-US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Another look at the attack on 7-fold Encryption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447800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Split the cipher into two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subciphers, the upper part with</a:t>
            </a:r>
            <a:r>
              <a:rPr lang="en-US" smtClean="0">
                <a:solidFill>
                  <a:srgbClr val="FF0000"/>
                </a:solidFill>
              </a:rPr>
              <a:t> 3 </a:t>
            </a:r>
            <a:r>
              <a:rPr lang="en-US" smtClean="0"/>
              <a:t>rounds, and the lower part with </a:t>
            </a:r>
            <a:r>
              <a:rPr lang="en-US" smtClean="0">
                <a:solidFill>
                  <a:srgbClr val="FF0000"/>
                </a:solidFill>
              </a:rPr>
              <a:t>4</a:t>
            </a:r>
            <a:r>
              <a:rPr lang="en-US" smtClean="0"/>
              <a:t> rounds.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Guess </a:t>
            </a:r>
            <a:r>
              <a:rPr lang="en-US" smtClean="0">
                <a:solidFill>
                  <a:srgbClr val="FF0000"/>
                </a:solidFill>
              </a:rPr>
              <a:t>2 </a:t>
            </a:r>
            <a:r>
              <a:rPr lang="en-US" smtClean="0"/>
              <a:t>intermediate encryption values in the middle (one for </a:t>
            </a:r>
            <a:r>
              <a:rPr lang="en-US" smtClean="0">
                <a:solidFill>
                  <a:srgbClr val="FF0000"/>
                </a:solidFill>
              </a:rPr>
              <a:t>(P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</a:rPr>
              <a:t>,C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</a:rPr>
              <a:t>)</a:t>
            </a:r>
            <a:r>
              <a:rPr lang="en-US" smtClean="0"/>
              <a:t> and one for </a:t>
            </a:r>
            <a:r>
              <a:rPr lang="en-US" smtClean="0">
                <a:solidFill>
                  <a:srgbClr val="FF0000"/>
                </a:solidFill>
              </a:rPr>
              <a:t>(P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</a:rPr>
              <a:t>,C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</a:rPr>
              <a:t>)</a:t>
            </a:r>
            <a:r>
              <a:rPr lang="en-US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 a standard </a:t>
            </a:r>
            <a:r>
              <a:rPr lang="en-US" smtClean="0">
                <a:solidFill>
                  <a:srgbClr val="FF0000"/>
                </a:solidFill>
              </a:rPr>
              <a:t>3R</a:t>
            </a:r>
            <a:r>
              <a:rPr lang="en-US" smtClean="0"/>
              <a:t> MITM attack on the top part, obtain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n </a:t>
            </a:r>
            <a:r>
              <a:rPr lang="en-US" smtClean="0"/>
              <a:t>suggestions for 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</a:rPr>
              <a:t>,K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</a:rPr>
              <a:t>,K</a:t>
            </a:r>
            <a:r>
              <a:rPr lang="en-US" baseline="-25000" smtClean="0">
                <a:solidFill>
                  <a:srgbClr val="FF0000"/>
                </a:solidFill>
              </a:rPr>
              <a:t>3</a:t>
            </a:r>
            <a:r>
              <a:rPr lang="en-US" smtClean="0"/>
              <a:t> and store them in a list along with the corresponding partial encryptions of </a:t>
            </a:r>
            <a:r>
              <a:rPr lang="en-US" smtClean="0">
                <a:solidFill>
                  <a:srgbClr val="FF0000"/>
                </a:solidFill>
              </a:rPr>
              <a:t>P</a:t>
            </a:r>
            <a:r>
              <a:rPr lang="en-US" baseline="-25000" smtClean="0">
                <a:solidFill>
                  <a:srgbClr val="FF0000"/>
                </a:solidFill>
              </a:rPr>
              <a:t>3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P</a:t>
            </a:r>
            <a:r>
              <a:rPr lang="en-US" baseline="-25000" smtClean="0">
                <a:solidFill>
                  <a:srgbClr val="FF0000"/>
                </a:solidFill>
              </a:rPr>
              <a:t>4</a:t>
            </a:r>
            <a:r>
              <a:rPr lang="en-US" smtClean="0">
                <a:solidFill>
                  <a:srgbClr val="FF0000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Given the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smtClean="0"/>
              <a:t> “plaintext-ciphertext” pairs, use a </a:t>
            </a:r>
            <a:r>
              <a:rPr lang="en-US" smtClean="0">
                <a:solidFill>
                  <a:srgbClr val="FF0000"/>
                </a:solidFill>
              </a:rPr>
              <a:t>4R</a:t>
            </a:r>
            <a:r>
              <a:rPr lang="en-US" smtClean="0"/>
              <a:t> attack to obtain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2n </a:t>
            </a:r>
            <a:r>
              <a:rPr lang="en-US" smtClean="0"/>
              <a:t>suggestions for 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4</a:t>
            </a:r>
            <a:r>
              <a:rPr lang="en-US" smtClean="0">
                <a:solidFill>
                  <a:srgbClr val="FF0000"/>
                </a:solidFill>
              </a:rPr>
              <a:t>-K</a:t>
            </a:r>
            <a:r>
              <a:rPr lang="en-US" baseline="-25000" smtClean="0">
                <a:solidFill>
                  <a:srgbClr val="FF0000"/>
                </a:solidFill>
              </a:rPr>
              <a:t>7</a:t>
            </a:r>
            <a:r>
              <a:rPr lang="en-US" smtClean="0"/>
              <a:t> </a:t>
            </a:r>
            <a:r>
              <a:rPr lang="en-US" b="1" smtClean="0"/>
              <a:t>on-the-fly.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each suggestion, partially decrypt </a:t>
            </a:r>
            <a:r>
              <a:rPr lang="en-US" smtClean="0">
                <a:solidFill>
                  <a:srgbClr val="FF0000"/>
                </a:solidFill>
              </a:rPr>
              <a:t>C</a:t>
            </a:r>
            <a:r>
              <a:rPr lang="en-US" baseline="-25000" smtClean="0">
                <a:solidFill>
                  <a:srgbClr val="FF0000"/>
                </a:solidFill>
              </a:rPr>
              <a:t>3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C</a:t>
            </a:r>
            <a:r>
              <a:rPr lang="en-US" baseline="-25000" smtClean="0">
                <a:solidFill>
                  <a:srgbClr val="FF0000"/>
                </a:solidFill>
              </a:rPr>
              <a:t>4 </a:t>
            </a:r>
            <a:r>
              <a:rPr lang="en-US" smtClean="0"/>
              <a:t>and search the list for matches.</a:t>
            </a:r>
            <a:endParaRPr lang="en-US" baseline="-250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 For each match, test the full key.</a:t>
            </a:r>
          </a:p>
          <a:p>
            <a:pPr lvl="1" eaLnBrk="1" hangingPunct="1">
              <a:lnSpc>
                <a:spcPct val="90000"/>
              </a:lnSpc>
            </a:pPr>
            <a:endParaRPr lang="en-US" baseline="30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The Extension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en-GB" b="1" smtClean="0"/>
              <a:t>Proposition</a:t>
            </a:r>
            <a:r>
              <a:rPr lang="en-GB" smtClean="0"/>
              <a:t>: An algorithm </a:t>
            </a:r>
            <a:r>
              <a:rPr lang="en-US" smtClean="0">
                <a:solidFill>
                  <a:srgbClr val="FF0000"/>
                </a:solidFill>
              </a:rPr>
              <a:t>A </a:t>
            </a:r>
            <a:r>
              <a:rPr lang="en-GB" smtClean="0"/>
              <a:t>for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GB" smtClean="0"/>
              <a:t>-fold encryption with gain </a:t>
            </a:r>
            <a:r>
              <a:rPr lang="en-US" smtClean="0">
                <a:solidFill>
                  <a:srgbClr val="FF0000"/>
                </a:solidFill>
              </a:rPr>
              <a:t>k-1</a:t>
            </a:r>
            <a:r>
              <a:rPr lang="en-GB" smtClean="0"/>
              <a:t> can be leveraged to an algorithm for </a:t>
            </a:r>
            <a:r>
              <a:rPr lang="en-US" smtClean="0">
                <a:solidFill>
                  <a:srgbClr val="FF0000"/>
                </a:solidFill>
              </a:rPr>
              <a:t>(r+k+1)</a:t>
            </a:r>
            <a:r>
              <a:rPr lang="en-US" i="1" smtClean="0"/>
              <a:t>-</a:t>
            </a:r>
            <a:r>
              <a:rPr lang="en-US" smtClean="0"/>
              <a:t>fold encryption with gain 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.</a:t>
            </a:r>
          </a:p>
          <a:p>
            <a:pPr eaLnBrk="1" hangingPunct="1"/>
            <a:r>
              <a:rPr lang="en-GB" b="1" smtClean="0"/>
              <a:t>Sketch-of-proof:</a:t>
            </a:r>
          </a:p>
          <a:p>
            <a:pPr lvl="1" eaLnBrk="1" hangingPunct="1"/>
            <a:r>
              <a:rPr lang="en-GB" smtClean="0"/>
              <a:t>Fix </a:t>
            </a:r>
            <a:r>
              <a:rPr lang="en-US" smtClean="0">
                <a:solidFill>
                  <a:srgbClr val="FF0000"/>
                </a:solidFill>
              </a:rPr>
              <a:t>k </a:t>
            </a:r>
            <a:r>
              <a:rPr lang="en-GB" smtClean="0"/>
              <a:t>intermediate values after </a:t>
            </a:r>
            <a:r>
              <a:rPr lang="en-US" smtClean="0">
                <a:solidFill>
                  <a:srgbClr val="FF0000"/>
                </a:solidFill>
              </a:rPr>
              <a:t>k+1 </a:t>
            </a:r>
            <a:r>
              <a:rPr lang="en-GB" smtClean="0"/>
              <a:t>rounds. </a:t>
            </a:r>
          </a:p>
          <a:p>
            <a:pPr lvl="1" eaLnBrk="1" hangingPunct="1"/>
            <a:r>
              <a:rPr lang="en-GB" smtClean="0"/>
              <a:t>Apply a standard MITM attack to the first </a:t>
            </a:r>
            <a:r>
              <a:rPr lang="en-US" smtClean="0">
                <a:solidFill>
                  <a:srgbClr val="FF0000"/>
                </a:solidFill>
              </a:rPr>
              <a:t>k+1 </a:t>
            </a:r>
            <a:r>
              <a:rPr lang="en-GB" smtClean="0"/>
              <a:t>rounds. Store the resulting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n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GB" smtClean="0"/>
              <a:t>suggestions for the first </a:t>
            </a:r>
            <a:r>
              <a:rPr lang="en-US" smtClean="0">
                <a:solidFill>
                  <a:srgbClr val="FF0000"/>
                </a:solidFill>
              </a:rPr>
              <a:t>k+1 </a:t>
            </a:r>
            <a:r>
              <a:rPr lang="en-GB" smtClean="0"/>
              <a:t>keys in a sorted table.</a:t>
            </a:r>
          </a:p>
          <a:p>
            <a:pPr lvl="1" eaLnBrk="1" hangingPunct="1"/>
            <a:r>
              <a:rPr lang="en-GB" smtClean="0"/>
              <a:t>Apply algorithm </a:t>
            </a:r>
            <a:r>
              <a:rPr lang="en-US" smtClean="0">
                <a:solidFill>
                  <a:srgbClr val="FF0000"/>
                </a:solidFill>
              </a:rPr>
              <a:t>A </a:t>
            </a:r>
            <a:r>
              <a:rPr lang="en-GB" smtClean="0"/>
              <a:t>to the last </a:t>
            </a:r>
            <a:r>
              <a:rPr lang="en-US" smtClean="0">
                <a:solidFill>
                  <a:srgbClr val="FF0000"/>
                </a:solidFill>
              </a:rPr>
              <a:t>r </a:t>
            </a:r>
            <a:r>
              <a:rPr lang="en-GB" smtClean="0"/>
              <a:t>rounds to obtain </a:t>
            </a:r>
            <a:r>
              <a:rPr lang="en-GB" b="1" smtClean="0"/>
              <a:t>on-the-fly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r-k</a:t>
            </a:r>
            <a:r>
              <a:rPr lang="en-GB" smtClean="0"/>
              <a:t> suggestions for the </a:t>
            </a:r>
            <a:r>
              <a:rPr lang="en-US" smtClean="0">
                <a:solidFill>
                  <a:srgbClr val="FF0000"/>
                </a:solidFill>
              </a:rPr>
              <a:t>r </a:t>
            </a:r>
            <a:r>
              <a:rPr lang="en-GB" smtClean="0"/>
              <a:t>last round keys and check them against the table.</a:t>
            </a:r>
          </a:p>
          <a:p>
            <a:pPr eaLnBrk="1" hangingPunct="1"/>
            <a:endParaRPr lang="en-US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The Magic Sequence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en-GB" smtClean="0"/>
              <a:t>The proposition allows to construct a “magic sequence” of the numbers of rounds for which the gain increases:</a:t>
            </a:r>
            <a:endParaRPr lang="en-US" smtClean="0"/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smtClean="0"/>
              <a:t>Magic(</a:t>
            </a:r>
            <a:r>
              <a:rPr lang="en-US" smtClean="0">
                <a:solidFill>
                  <a:srgbClr val="FF0000"/>
                </a:solidFill>
              </a:rPr>
              <a:t>1</a:t>
            </a:r>
            <a:r>
              <a:rPr lang="en-GB" smtClean="0"/>
              <a:t>)={</a:t>
            </a:r>
            <a:r>
              <a:rPr lang="en-US" smtClean="0">
                <a:solidFill>
                  <a:srgbClr val="FF0000"/>
                </a:solidFill>
              </a:rPr>
              <a:t>4,7,11,16,22,29,37,46,…</a:t>
            </a:r>
            <a:r>
              <a:rPr lang="en-GB" smtClean="0"/>
              <a:t>}.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Solution of the recursion shows that </a:t>
            </a:r>
            <a:r>
              <a:rPr lang="en-US" smtClean="0">
                <a:solidFill>
                  <a:srgbClr val="FF0000"/>
                </a:solidFill>
              </a:rPr>
              <a:t>Magic(1)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mtClean="0">
                <a:solidFill>
                  <a:srgbClr val="FF0000"/>
                </a:solidFill>
              </a:rPr>
              <a:t>=(k+1)(k+2)/2.</a:t>
            </a: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GB" smtClean="0"/>
              <a:t>Hence, the asymptotic gain is </a:t>
            </a:r>
            <a:r>
              <a:rPr lang="en-US" smtClean="0">
                <a:solidFill>
                  <a:srgbClr val="FF0000"/>
                </a:solidFill>
              </a:rPr>
              <a:t>O(√2r).</a:t>
            </a:r>
            <a:r>
              <a:rPr lang="en-GB" smtClean="0"/>
              <a:t> </a:t>
            </a:r>
            <a:endParaRPr lang="en-US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hlink"/>
                </a:solidFill>
              </a:rPr>
              <a:t>Larger Amounts of Memory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 far we fixed the memory to </a:t>
            </a:r>
            <a:r>
              <a:rPr lang="en-US" smtClean="0">
                <a:solidFill>
                  <a:srgbClr val="FF0000"/>
                </a:solidFill>
              </a:rPr>
              <a:t>M=2</a:t>
            </a:r>
            <a:r>
              <a:rPr lang="en-US" baseline="30000" smtClean="0">
                <a:solidFill>
                  <a:srgbClr val="FF0000"/>
                </a:solidFill>
              </a:rPr>
              <a:t>n</a:t>
            </a:r>
            <a:r>
              <a:rPr lang="en-US" smtClean="0">
                <a:solidFill>
                  <a:srgbClr val="FF0000"/>
                </a:solidFill>
              </a:rPr>
              <a:t>.</a:t>
            </a:r>
            <a:r>
              <a:rPr lang="en-GB" smtClean="0"/>
              <a:t> What can be said about larger amounts of memory?</a:t>
            </a:r>
            <a:endParaRPr lang="en-GB" b="1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The results generalize to any amount of memory and yield the magic sequences: Magic(</a:t>
            </a:r>
            <a:r>
              <a:rPr lang="en-US" smtClean="0">
                <a:solidFill>
                  <a:srgbClr val="FF0000"/>
                </a:solidFill>
              </a:rPr>
              <a:t>l</a:t>
            </a:r>
            <a:r>
              <a:rPr lang="en-GB" smtClean="0"/>
              <a:t>)={</a:t>
            </a:r>
            <a:r>
              <a:rPr lang="en-US" smtClean="0">
                <a:solidFill>
                  <a:srgbClr val="FF0000"/>
                </a:solidFill>
              </a:rPr>
              <a:t>2l+2,2l+4,…,4l,4l+3,4l+6,…,7l,7l+4,...</a:t>
            </a:r>
            <a:r>
              <a:rPr lang="en-GB" smtClean="0"/>
              <a:t>}.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The asymptotic gain is </a:t>
            </a:r>
            <a:r>
              <a:rPr lang="en-US" smtClean="0">
                <a:solidFill>
                  <a:srgbClr val="FF0000"/>
                </a:solidFill>
              </a:rPr>
              <a:t>O(√2lr).</a:t>
            </a:r>
            <a:r>
              <a:rPr lang="en-GB" smtClean="0"/>
              <a:t> </a:t>
            </a:r>
            <a:endParaRPr lang="en-US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Application to Knapsacks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en-GB" b="1" smtClean="0"/>
              <a:t>Modular Knapsack Problem:</a:t>
            </a:r>
          </a:p>
          <a:p>
            <a:pPr lvl="1" eaLnBrk="1" hangingPunct="1"/>
            <a:r>
              <a:rPr lang="en-GB" sz="2800" smtClean="0"/>
              <a:t>Given:</a:t>
            </a:r>
            <a:r>
              <a:rPr lang="en-GB" smtClean="0"/>
              <a:t> </a:t>
            </a:r>
            <a:r>
              <a:rPr lang="en-US" sz="2800" smtClean="0"/>
              <a:t>A list of </a:t>
            </a:r>
            <a:r>
              <a:rPr lang="en-US" sz="2800" smtClean="0">
                <a:solidFill>
                  <a:srgbClr val="FF0000"/>
                </a:solidFill>
              </a:rPr>
              <a:t>n</a:t>
            </a:r>
            <a:r>
              <a:rPr lang="en-US" sz="2800" smtClean="0"/>
              <a:t> integers </a:t>
            </a:r>
            <a:r>
              <a:rPr lang="en-US" sz="2800" smtClean="0">
                <a:solidFill>
                  <a:srgbClr val="FF0000"/>
                </a:solidFill>
              </a:rPr>
              <a:t>{a</a:t>
            </a:r>
            <a:r>
              <a:rPr lang="en-US" sz="2800" baseline="-25000" smtClean="0">
                <a:solidFill>
                  <a:srgbClr val="FF0000"/>
                </a:solidFill>
              </a:rPr>
              <a:t>1</a:t>
            </a:r>
            <a:r>
              <a:rPr lang="en-US" sz="2800" smtClean="0">
                <a:solidFill>
                  <a:srgbClr val="FF0000"/>
                </a:solidFill>
              </a:rPr>
              <a:t>,a</a:t>
            </a:r>
            <a:r>
              <a:rPr 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sz="2800" smtClean="0">
                <a:solidFill>
                  <a:srgbClr val="FF0000"/>
                </a:solidFill>
              </a:rPr>
              <a:t>,…,a</a:t>
            </a:r>
            <a:r>
              <a:rPr lang="en-US" sz="2800" baseline="-25000" smtClean="0">
                <a:solidFill>
                  <a:srgbClr val="FF0000"/>
                </a:solidFill>
              </a:rPr>
              <a:t>n</a:t>
            </a:r>
            <a:r>
              <a:rPr lang="en-US" sz="2800" smtClean="0">
                <a:solidFill>
                  <a:srgbClr val="FF0000"/>
                </a:solidFill>
              </a:rPr>
              <a:t>} </a:t>
            </a:r>
            <a:r>
              <a:rPr lang="en-US" sz="2800" smtClean="0"/>
              <a:t>of </a:t>
            </a:r>
            <a:r>
              <a:rPr lang="en-US" sz="2800" smtClean="0">
                <a:solidFill>
                  <a:srgbClr val="FF0000"/>
                </a:solidFill>
              </a:rPr>
              <a:t>n</a:t>
            </a:r>
            <a:r>
              <a:rPr lang="en-US" sz="2800" smtClean="0"/>
              <a:t> bits each,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/>
              <a:t>and a target integer </a:t>
            </a:r>
            <a:r>
              <a:rPr lang="en-US" sz="2800" smtClean="0">
                <a:solidFill>
                  <a:srgbClr val="FF0000"/>
                </a:solidFill>
              </a:rPr>
              <a:t>S</a:t>
            </a:r>
            <a:r>
              <a:rPr lang="en-US" sz="2800" smtClean="0"/>
              <a:t>.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buClr>
                <a:schemeClr val="accent1"/>
              </a:buClr>
            </a:pPr>
            <a:r>
              <a:rPr lang="en-US" sz="2800" smtClean="0"/>
              <a:t>Goal: Find a vector </a:t>
            </a:r>
            <a:r>
              <a:rPr lang="en-US" sz="2800" smtClean="0">
                <a:solidFill>
                  <a:srgbClr val="FF0000"/>
                </a:solidFill>
              </a:rPr>
              <a:t>ɛ={ɛ</a:t>
            </a:r>
            <a:r>
              <a:rPr lang="en-US" sz="2800" baseline="-25000" smtClean="0">
                <a:solidFill>
                  <a:srgbClr val="FF0000"/>
                </a:solidFill>
              </a:rPr>
              <a:t>1</a:t>
            </a:r>
            <a:r>
              <a:rPr lang="en-US" sz="2800" smtClean="0">
                <a:solidFill>
                  <a:srgbClr val="FF0000"/>
                </a:solidFill>
              </a:rPr>
              <a:t>,ɛ</a:t>
            </a:r>
            <a:r>
              <a:rPr 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sz="2800" smtClean="0">
                <a:solidFill>
                  <a:srgbClr val="FF0000"/>
                </a:solidFill>
              </a:rPr>
              <a:t>…ɛ</a:t>
            </a:r>
            <a:r>
              <a:rPr lang="en-US" sz="2800" baseline="-25000" smtClean="0">
                <a:solidFill>
                  <a:srgbClr val="FF0000"/>
                </a:solidFill>
              </a:rPr>
              <a:t>n</a:t>
            </a:r>
            <a:r>
              <a:rPr lang="en-US" sz="2800" smtClean="0">
                <a:solidFill>
                  <a:srgbClr val="FF0000"/>
                </a:solidFill>
              </a:rPr>
              <a:t>} </a:t>
            </a:r>
            <a:r>
              <a:rPr lang="en-US" sz="2800" smtClean="0"/>
              <a:t>where</a:t>
            </a:r>
            <a:r>
              <a:rPr lang="en-US" sz="2800" smtClean="0">
                <a:solidFill>
                  <a:srgbClr val="FF0000"/>
                </a:solidFill>
              </a:rPr>
              <a:t> ɛ</a:t>
            </a:r>
            <a:r>
              <a:rPr lang="en-US" sz="2800" baseline="-25000" smtClean="0">
                <a:solidFill>
                  <a:srgbClr val="FF0000"/>
                </a:solidFill>
              </a:rPr>
              <a:t>i</a:t>
            </a:r>
            <a:r>
              <a:rPr lang="el-GR" sz="2800" smtClean="0">
                <a:solidFill>
                  <a:srgbClr val="FF0000"/>
                </a:solidFill>
              </a:rPr>
              <a:t>ϵ</a:t>
            </a:r>
            <a:r>
              <a:rPr lang="en-US" sz="2800" smtClean="0">
                <a:solidFill>
                  <a:srgbClr val="FF0000"/>
                </a:solidFill>
              </a:rPr>
              <a:t>{0,1} </a:t>
            </a:r>
            <a:r>
              <a:rPr lang="en-US" sz="2800" smtClean="0"/>
              <a:t>such that </a:t>
            </a:r>
            <a:r>
              <a:rPr lang="en-US" sz="2800" smtClean="0">
                <a:solidFill>
                  <a:srgbClr val="FF0000"/>
                </a:solidFill>
              </a:rPr>
              <a:t>S=∑</a:t>
            </a:r>
            <a:r>
              <a:rPr lang="en-US" sz="2800" baseline="-25000" smtClean="0">
                <a:solidFill>
                  <a:srgbClr val="FF0000"/>
                </a:solidFill>
              </a:rPr>
              <a:t>1≤i≤n</a:t>
            </a:r>
            <a:r>
              <a:rPr lang="en-US" sz="2800" smtClean="0">
                <a:solidFill>
                  <a:srgbClr val="FF0000"/>
                </a:solidFill>
              </a:rPr>
              <a:t>(ɛ</a:t>
            </a:r>
            <a:r>
              <a:rPr lang="en-US" sz="2800" baseline="-25000" smtClean="0">
                <a:solidFill>
                  <a:srgbClr val="FF0000"/>
                </a:solidFill>
              </a:rPr>
              <a:t>i</a:t>
            </a:r>
            <a:r>
              <a:rPr lang="en-US" sz="2800" smtClean="0">
                <a:solidFill>
                  <a:srgbClr val="FF0000"/>
                </a:solidFill>
              </a:rPr>
              <a:t>∙a</a:t>
            </a:r>
            <a:r>
              <a:rPr lang="en-US" sz="2800" baseline="-25000" smtClean="0">
                <a:solidFill>
                  <a:srgbClr val="FF0000"/>
                </a:solidFill>
              </a:rPr>
              <a:t>i</a:t>
            </a:r>
            <a:r>
              <a:rPr lang="en-US" sz="2800" smtClean="0">
                <a:solidFill>
                  <a:srgbClr val="FF0000"/>
                </a:solidFill>
              </a:rPr>
              <a:t>) mod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FF0000"/>
                </a:solidFill>
              </a:rPr>
              <a:t>2</a:t>
            </a:r>
            <a:r>
              <a:rPr lang="en-US" sz="2800" baseline="30000" smtClean="0">
                <a:solidFill>
                  <a:srgbClr val="FF0000"/>
                </a:solidFill>
              </a:rPr>
              <a:t>n</a:t>
            </a:r>
            <a:r>
              <a:rPr lang="en-US" sz="2800" smtClean="0">
                <a:solidFill>
                  <a:srgbClr val="FF0000"/>
                </a:solidFill>
                <a:cs typeface="Arial" charset="0"/>
              </a:rPr>
              <a:t>.</a:t>
            </a:r>
            <a:r>
              <a:rPr lang="en-US" sz="2800" smtClean="0"/>
              <a:t> </a:t>
            </a:r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How to represent Knapsack as a composite problem?</a:t>
            </a:r>
          </a:p>
          <a:p>
            <a:pPr eaLnBrk="1" hangingPunct="1"/>
            <a:endParaRPr lang="en-US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hlink"/>
                </a:solidFill>
              </a:rPr>
              <a:t>Representing Knapsack as a Block Cipher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endParaRPr lang="en-US" smtClean="0"/>
          </a:p>
        </p:txBody>
      </p:sp>
      <p:grpSp>
        <p:nvGrpSpPr>
          <p:cNvPr id="54275" name="Group 44"/>
          <p:cNvGrpSpPr>
            <a:grpSpLocks/>
          </p:cNvGrpSpPr>
          <p:nvPr/>
        </p:nvGrpSpPr>
        <p:grpSpPr bwMode="auto">
          <a:xfrm>
            <a:off x="1108075" y="1246188"/>
            <a:ext cx="5257800" cy="3416300"/>
            <a:chOff x="685800" y="2727887"/>
            <a:chExt cx="5257800" cy="3746843"/>
          </a:xfrm>
        </p:grpSpPr>
        <p:sp>
          <p:nvSpPr>
            <p:cNvPr id="5" name="Rectangle 4"/>
            <p:cNvSpPr/>
            <p:nvPr/>
          </p:nvSpPr>
          <p:spPr>
            <a:xfrm>
              <a:off x="2667000" y="3251957"/>
              <a:ext cx="2549525" cy="22512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278" name="TextBox 1"/>
            <p:cNvSpPr txBox="1">
              <a:spLocks noChangeArrowheads="1"/>
            </p:cNvSpPr>
            <p:nvPr/>
          </p:nvSpPr>
          <p:spPr bwMode="auto">
            <a:xfrm>
              <a:off x="685800" y="4019943"/>
              <a:ext cx="2057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ɛ={ɛ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,ɛ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…ɛ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n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} </a:t>
              </a:r>
              <a:endParaRPr lang="he-IL" sz="2800">
                <a:latin typeface="Calibri" pitchFamily="34" charset="0"/>
              </a:endParaRPr>
            </a:p>
          </p:txBody>
        </p:sp>
        <p:sp>
          <p:nvSpPr>
            <p:cNvPr id="54279" name="TextBox 45"/>
            <p:cNvSpPr txBox="1">
              <a:spLocks noChangeArrowheads="1"/>
            </p:cNvSpPr>
            <p:nvPr/>
          </p:nvSpPr>
          <p:spPr bwMode="auto">
            <a:xfrm>
              <a:off x="3736896" y="2727887"/>
              <a:ext cx="4102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P</a:t>
              </a:r>
              <a:endParaRPr lang="he-IL" sz="28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4280" name="TextBox 46"/>
            <p:cNvSpPr txBox="1">
              <a:spLocks noChangeArrowheads="1"/>
            </p:cNvSpPr>
            <p:nvPr/>
          </p:nvSpPr>
          <p:spPr bwMode="auto">
            <a:xfrm>
              <a:off x="1981200" y="5520623"/>
              <a:ext cx="39624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C=P+∑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1≤i≤n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(ɛ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i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∙a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i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) (mod 2</a:t>
              </a:r>
              <a:r>
                <a:rPr lang="en-US" sz="2800" baseline="30000">
                  <a:solidFill>
                    <a:srgbClr val="FF0000"/>
                  </a:solidFill>
                  <a:latin typeface="Calibri" pitchFamily="34" charset="0"/>
                </a:rPr>
                <a:t>n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)</a:t>
              </a:r>
            </a:p>
            <a:p>
              <a:pPr algn="l" rtl="0"/>
              <a:endParaRPr lang="he-IL" sz="2800"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9250" y="4535488"/>
            <a:ext cx="76200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We fix the plaintext to be the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>
                <a:latin typeface="Calibri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800">
                <a:latin typeface="Calibri" pitchFamily="34" charset="0"/>
              </a:rPr>
              <a:t>-bit vector, the ciphertext to be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S.</a:t>
            </a:r>
          </a:p>
          <a:p>
            <a:pPr marL="457200" indent="-457200" algn="l" rtl="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The knapsack problem </a:t>
            </a:r>
            <a:r>
              <a:rPr lang="en-US" sz="2800" b="1">
                <a:latin typeface="Calibri" pitchFamily="34" charset="0"/>
              </a:rPr>
              <a:t>reduces</a:t>
            </a:r>
            <a:r>
              <a:rPr lang="en-US" sz="2800">
                <a:latin typeface="Calibri" pitchFamily="34" charset="0"/>
              </a:rPr>
              <a:t> to recovering the key of this block cipher, given </a:t>
            </a:r>
            <a:r>
              <a:rPr lang="en-US" sz="2800" b="1">
                <a:latin typeface="Calibri" pitchFamily="34" charset="0"/>
              </a:rPr>
              <a:t>one</a:t>
            </a:r>
            <a:r>
              <a:rPr lang="en-US" sz="2800">
                <a:latin typeface="Calibri" pitchFamily="34" charset="0"/>
              </a:rPr>
              <a:t> plaintext-ciphertext pair.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Encryption and Decryption</a:t>
            </a:r>
            <a:endParaRPr lang="en-US" sz="4000" dirty="0">
              <a:solidFill>
                <a:schemeClr val="hlink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3124200"/>
            <a:ext cx="7620000" cy="3529013"/>
          </a:xfrm>
        </p:spPr>
        <p:txBody>
          <a:bodyPr/>
          <a:lstStyle/>
          <a:p>
            <a:pPr eaLnBrk="1" hangingPunct="1"/>
            <a:r>
              <a:rPr lang="en-US" smtClean="0"/>
              <a:t>Given a key 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 and a plaintext </a:t>
            </a:r>
            <a:r>
              <a:rPr lang="en-US" smtClean="0">
                <a:solidFill>
                  <a:srgbClr val="FF0000"/>
                </a:solidFill>
              </a:rPr>
              <a:t>P</a:t>
            </a:r>
            <a:r>
              <a:rPr lang="en-US" smtClean="0"/>
              <a:t> it is </a:t>
            </a:r>
            <a:r>
              <a:rPr lang="en-US" b="1" smtClean="0"/>
              <a:t>easy</a:t>
            </a:r>
            <a:r>
              <a:rPr lang="en-US" smtClean="0"/>
              <a:t> to </a:t>
            </a:r>
            <a:r>
              <a:rPr lang="en-US" b="1" smtClean="0"/>
              <a:t>encrypt</a:t>
            </a:r>
            <a:r>
              <a:rPr lang="en-US" smtClean="0"/>
              <a:t>, i.e. compute the ciphertext </a:t>
            </a:r>
            <a:r>
              <a:rPr lang="en-US" smtClean="0">
                <a:solidFill>
                  <a:srgbClr val="FF0000"/>
                </a:solidFill>
              </a:rPr>
              <a:t>C=E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mtClean="0">
                <a:solidFill>
                  <a:srgbClr val="FF0000"/>
                </a:solidFill>
              </a:rPr>
              <a:t>(P).</a:t>
            </a:r>
          </a:p>
          <a:p>
            <a:pPr eaLnBrk="1" hangingPunct="1"/>
            <a:r>
              <a:rPr lang="en-US" smtClean="0"/>
              <a:t>Given a key 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 and a ciphertext </a:t>
            </a:r>
            <a:r>
              <a:rPr lang="en-US" smtClean="0">
                <a:solidFill>
                  <a:srgbClr val="FF0000"/>
                </a:solidFill>
              </a:rPr>
              <a:t>C</a:t>
            </a:r>
            <a:r>
              <a:rPr lang="en-US" smtClean="0"/>
              <a:t> it is </a:t>
            </a:r>
            <a:r>
              <a:rPr lang="en-US" b="1" smtClean="0"/>
              <a:t>easy</a:t>
            </a:r>
            <a:r>
              <a:rPr lang="en-US" smtClean="0"/>
              <a:t> to </a:t>
            </a:r>
            <a:r>
              <a:rPr lang="en-US" b="1" smtClean="0"/>
              <a:t>decrypt</a:t>
            </a:r>
            <a:r>
              <a:rPr lang="en-US" smtClean="0"/>
              <a:t>, i.e. compute the plaintext </a:t>
            </a:r>
            <a:r>
              <a:rPr lang="en-US" smtClean="0">
                <a:solidFill>
                  <a:srgbClr val="FF0000"/>
                </a:solidFill>
              </a:rPr>
              <a:t>P=D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mtClean="0">
                <a:solidFill>
                  <a:srgbClr val="FF0000"/>
                </a:solidFill>
              </a:rPr>
              <a:t>(C).</a:t>
            </a:r>
            <a:endParaRPr lang="en-US" baseline="-25000" smtClean="0"/>
          </a:p>
          <a:p>
            <a:pPr eaLnBrk="1" hangingPunct="1"/>
            <a:endParaRPr lang="en-US" baseline="-25000" smtClean="0"/>
          </a:p>
        </p:txBody>
      </p:sp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3352800" y="1073150"/>
            <a:ext cx="1477963" cy="2178050"/>
            <a:chOff x="3352800" y="1073269"/>
            <a:chExt cx="1477487" cy="2178506"/>
          </a:xfrm>
        </p:grpSpPr>
        <p:sp>
          <p:nvSpPr>
            <p:cNvPr id="9220" name="TextBox 10"/>
            <p:cNvSpPr txBox="1">
              <a:spLocks noChangeArrowheads="1"/>
            </p:cNvSpPr>
            <p:nvPr/>
          </p:nvSpPr>
          <p:spPr bwMode="auto">
            <a:xfrm>
              <a:off x="4026739" y="2667000"/>
              <a:ext cx="5823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C</a:t>
              </a:r>
            </a:p>
          </p:txBody>
        </p:sp>
        <p:grpSp>
          <p:nvGrpSpPr>
            <p:cNvPr id="9221" name="Group 11"/>
            <p:cNvGrpSpPr>
              <a:grpSpLocks/>
            </p:cNvGrpSpPr>
            <p:nvPr/>
          </p:nvGrpSpPr>
          <p:grpSpPr bwMode="auto">
            <a:xfrm>
              <a:off x="3352800" y="1073269"/>
              <a:ext cx="1477487" cy="1669931"/>
              <a:chOff x="1456213" y="997928"/>
              <a:chExt cx="1477487" cy="260059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29156" y="1828771"/>
                <a:ext cx="1104544" cy="17704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23" name="TextBox 14"/>
              <p:cNvSpPr txBox="1">
                <a:spLocks noChangeArrowheads="1"/>
              </p:cNvSpPr>
              <p:nvPr/>
            </p:nvSpPr>
            <p:spPr bwMode="auto">
              <a:xfrm>
                <a:off x="2145473" y="997928"/>
                <a:ext cx="582347" cy="1307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3200">
                    <a:latin typeface="Calibri" pitchFamily="34" charset="0"/>
                  </a:rPr>
                  <a:t>P</a:t>
                </a:r>
              </a:p>
              <a:p>
                <a:pPr algn="l" rtl="0"/>
                <a:endParaRPr lang="en-US" sz="3200">
                  <a:latin typeface="Calibri" pitchFamily="34" charset="0"/>
                </a:endParaRPr>
              </a:p>
            </p:txBody>
          </p:sp>
          <p:sp>
            <p:nvSpPr>
              <p:cNvPr id="9224" name="TextBox 15"/>
              <p:cNvSpPr txBox="1">
                <a:spLocks noChangeArrowheads="1"/>
              </p:cNvSpPr>
              <p:nvPr/>
            </p:nvSpPr>
            <p:spPr bwMode="auto">
              <a:xfrm>
                <a:off x="1456213" y="2305048"/>
                <a:ext cx="495301" cy="634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latin typeface="Calibri" pitchFamily="34" charset="0"/>
                  </a:rPr>
                  <a:t>K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hlink"/>
                </a:solidFill>
              </a:rPr>
              <a:t>Representing Knapsack as 4-Fold Encryption (I)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1495425"/>
          </a:xfrm>
        </p:spPr>
        <p:txBody>
          <a:bodyPr/>
          <a:lstStyle/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1617663"/>
            <a:ext cx="76200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We split the knapsack to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>
                <a:latin typeface="Calibri" pitchFamily="34" charset="0"/>
              </a:rPr>
              <a:t> independent knapsacks by splitting the generators and defining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S=</a:t>
            </a:r>
            <a:r>
              <a:rPr lang="el-GR" sz="2800">
                <a:solidFill>
                  <a:srgbClr val="FF0000"/>
                </a:solidFill>
                <a:latin typeface="Calibri" pitchFamily="34" charset="0"/>
              </a:rPr>
              <a:t>σ</a:t>
            </a:r>
            <a:r>
              <a:rPr lang="en-US" sz="2800" baseline="30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l-GR" sz="2800">
                <a:solidFill>
                  <a:srgbClr val="FF0000"/>
                </a:solidFill>
                <a:latin typeface="Calibri" pitchFamily="34" charset="0"/>
              </a:rPr>
              <a:t>σ</a:t>
            </a:r>
            <a:r>
              <a:rPr lang="en-US" sz="2800" baseline="30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l-GR" sz="2800">
                <a:solidFill>
                  <a:srgbClr val="FF0000"/>
                </a:solidFill>
                <a:latin typeface="Calibri" pitchFamily="34" charset="0"/>
              </a:rPr>
              <a:t>σ</a:t>
            </a:r>
            <a:r>
              <a:rPr lang="en-US" sz="2800" baseline="30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l-GR" sz="2800">
                <a:solidFill>
                  <a:srgbClr val="FF0000"/>
                </a:solidFill>
                <a:latin typeface="Calibri" pitchFamily="34" charset="0"/>
              </a:rPr>
              <a:t>σ</a:t>
            </a:r>
            <a:r>
              <a:rPr lang="en-US" sz="2800" baseline="30000">
                <a:solidFill>
                  <a:srgbClr val="FF0000"/>
                </a:solidFill>
                <a:latin typeface="Calibri" pitchFamily="34" charset="0"/>
              </a:rPr>
              <a:t>4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(mod 2</a:t>
            </a:r>
            <a:r>
              <a:rPr lang="en-US" sz="2800" baseline="3000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marL="457200" indent="-457200" algn="l" rtl="0">
              <a:buFont typeface="Arial" charset="0"/>
              <a:buChar char="•"/>
            </a:pP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800" baseline="3000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=∑</a:t>
            </a:r>
            <a:r>
              <a:rPr lang="en-US" sz="2800" baseline="-25000">
                <a:solidFill>
                  <a:srgbClr val="FF0000"/>
                </a:solidFill>
                <a:latin typeface="Calibri" pitchFamily="34" charset="0"/>
              </a:rPr>
              <a:t>1≤j≤i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l-GR" sz="2800">
                <a:solidFill>
                  <a:srgbClr val="FF0000"/>
                </a:solidFill>
                <a:latin typeface="Calibri" pitchFamily="34" charset="0"/>
              </a:rPr>
              <a:t>σ</a:t>
            </a:r>
            <a:r>
              <a:rPr lang="en-US" sz="2800" baseline="30000">
                <a:solidFill>
                  <a:srgbClr val="FF0000"/>
                </a:solidFill>
                <a:latin typeface="Calibri" pitchFamily="34" charset="0"/>
              </a:rPr>
              <a:t>j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 sz="2800">
              <a:latin typeface="Calibri" pitchFamily="34" charset="0"/>
            </a:endParaRPr>
          </a:p>
          <a:p>
            <a:pPr marL="457200" indent="-457200" algn="l" rtl="0"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33500" y="3335338"/>
            <a:ext cx="5229225" cy="3070225"/>
            <a:chOff x="498764" y="2617711"/>
            <a:chExt cx="5228800" cy="3069948"/>
          </a:xfrm>
        </p:grpSpPr>
        <p:sp>
          <p:nvSpPr>
            <p:cNvPr id="12" name="Rectangle 11"/>
            <p:cNvSpPr/>
            <p:nvPr/>
          </p:nvSpPr>
          <p:spPr>
            <a:xfrm>
              <a:off x="2667113" y="3095505"/>
              <a:ext cx="2549318" cy="20524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326" name="TextBox 12"/>
            <p:cNvSpPr txBox="1">
              <a:spLocks noChangeArrowheads="1"/>
            </p:cNvSpPr>
            <p:nvPr/>
          </p:nvSpPr>
          <p:spPr bwMode="auto">
            <a:xfrm>
              <a:off x="762000" y="3143900"/>
              <a:ext cx="1905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{ɛ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,ɛ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…ɛ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n/4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} </a:t>
              </a:r>
              <a:endParaRPr lang="he-IL" sz="2800">
                <a:latin typeface="Calibri" pitchFamily="34" charset="0"/>
              </a:endParaRPr>
            </a:p>
          </p:txBody>
        </p:sp>
        <p:sp>
          <p:nvSpPr>
            <p:cNvPr id="56327" name="TextBox 13"/>
            <p:cNvSpPr txBox="1">
              <a:spLocks noChangeArrowheads="1"/>
            </p:cNvSpPr>
            <p:nvPr/>
          </p:nvSpPr>
          <p:spPr bwMode="auto">
            <a:xfrm>
              <a:off x="3736896" y="2617711"/>
              <a:ext cx="4102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endParaRPr lang="he-IL" sz="28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6328" name="TextBox 14"/>
            <p:cNvSpPr txBox="1">
              <a:spLocks noChangeArrowheads="1"/>
            </p:cNvSpPr>
            <p:nvPr/>
          </p:nvSpPr>
          <p:spPr bwMode="auto">
            <a:xfrm>
              <a:off x="3352800" y="5164439"/>
              <a:ext cx="3840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endParaRPr lang="he-IL" sz="2800">
                <a:latin typeface="Calibri" pitchFamily="34" charset="0"/>
              </a:endParaRPr>
            </a:p>
          </p:txBody>
        </p:sp>
        <p:sp>
          <p:nvSpPr>
            <p:cNvPr id="56329" name="TextBox 15"/>
            <p:cNvSpPr txBox="1">
              <a:spLocks noChangeArrowheads="1"/>
            </p:cNvSpPr>
            <p:nvPr/>
          </p:nvSpPr>
          <p:spPr bwMode="auto">
            <a:xfrm>
              <a:off x="3720471" y="5148088"/>
              <a:ext cx="4102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S</a:t>
              </a:r>
              <a:endParaRPr lang="he-IL" sz="28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667113" y="3616158"/>
              <a:ext cx="2536619" cy="14287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679812" y="4108239"/>
              <a:ext cx="2536619" cy="12699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667113" y="4597144"/>
              <a:ext cx="2536619" cy="14287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33" name="TextBox 20"/>
            <p:cNvSpPr txBox="1">
              <a:spLocks noChangeArrowheads="1"/>
            </p:cNvSpPr>
            <p:nvPr/>
          </p:nvSpPr>
          <p:spPr bwMode="auto">
            <a:xfrm>
              <a:off x="498764" y="3596865"/>
              <a:ext cx="22985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{ɛ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n/4+1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,…,ɛ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n/2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} </a:t>
              </a:r>
              <a:endParaRPr lang="he-IL" sz="2800">
                <a:latin typeface="Calibri" pitchFamily="34" charset="0"/>
              </a:endParaRPr>
            </a:p>
          </p:txBody>
        </p:sp>
        <p:sp>
          <p:nvSpPr>
            <p:cNvPr id="56334" name="TextBox 21"/>
            <p:cNvSpPr txBox="1">
              <a:spLocks noChangeArrowheads="1"/>
            </p:cNvSpPr>
            <p:nvPr/>
          </p:nvSpPr>
          <p:spPr bwMode="auto">
            <a:xfrm>
              <a:off x="498764" y="4058436"/>
              <a:ext cx="22985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{ɛ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n/2+1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,…,ɛ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3n/4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} </a:t>
              </a:r>
              <a:endParaRPr lang="he-IL" sz="2800">
                <a:latin typeface="Calibri" pitchFamily="34" charset="0"/>
              </a:endParaRPr>
            </a:p>
          </p:txBody>
        </p:sp>
        <p:sp>
          <p:nvSpPr>
            <p:cNvPr id="56335" name="TextBox 22"/>
            <p:cNvSpPr txBox="1">
              <a:spLocks noChangeArrowheads="1"/>
            </p:cNvSpPr>
            <p:nvPr/>
          </p:nvSpPr>
          <p:spPr bwMode="auto">
            <a:xfrm>
              <a:off x="623110" y="4569480"/>
              <a:ext cx="21827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{ɛ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3n/4+1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,…,ɛ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n</a:t>
              </a:r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} </a:t>
              </a:r>
              <a:endParaRPr lang="he-IL" sz="2800">
                <a:latin typeface="Calibri" pitchFamily="34" charset="0"/>
              </a:endParaRPr>
            </a:p>
          </p:txBody>
        </p:sp>
        <p:sp>
          <p:nvSpPr>
            <p:cNvPr id="56336" name="TextBox 23"/>
            <p:cNvSpPr txBox="1">
              <a:spLocks noChangeArrowheads="1"/>
            </p:cNvSpPr>
            <p:nvPr/>
          </p:nvSpPr>
          <p:spPr bwMode="auto">
            <a:xfrm>
              <a:off x="5204470" y="3354426"/>
              <a:ext cx="51053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X</a:t>
              </a:r>
              <a:r>
                <a:rPr lang="en-US" sz="2800" baseline="3000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endParaRPr lang="he-IL" sz="28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6337" name="TextBox 24"/>
            <p:cNvSpPr txBox="1">
              <a:spLocks noChangeArrowheads="1"/>
            </p:cNvSpPr>
            <p:nvPr/>
          </p:nvSpPr>
          <p:spPr bwMode="auto">
            <a:xfrm>
              <a:off x="5204470" y="3829139"/>
              <a:ext cx="51053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X</a:t>
              </a:r>
              <a:r>
                <a:rPr lang="en-US" sz="2800" baseline="30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he-IL" sz="28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6338" name="TextBox 25"/>
            <p:cNvSpPr txBox="1">
              <a:spLocks noChangeArrowheads="1"/>
            </p:cNvSpPr>
            <p:nvPr/>
          </p:nvSpPr>
          <p:spPr bwMode="auto">
            <a:xfrm>
              <a:off x="5217034" y="4307870"/>
              <a:ext cx="51053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X</a:t>
              </a:r>
              <a:r>
                <a:rPr lang="en-US" sz="2800" baseline="3000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lang="he-IL" sz="28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hlink"/>
                </a:solidFill>
              </a:rPr>
              <a:t>Representing Knapsack as 4-Fold Encryption (II)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2743200"/>
          </a:xfrm>
        </p:spPr>
        <p:txBody>
          <a:bodyPr/>
          <a:lstStyle/>
          <a:p>
            <a:pPr eaLnBrk="1" hangingPunct="1"/>
            <a:r>
              <a:rPr lang="en-US" b="1" smtClean="0"/>
              <a:t>Problem: </a:t>
            </a:r>
            <a:r>
              <a:rPr lang="en-US" smtClean="0"/>
              <a:t>In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-fold encryption, we have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 plaintexts </a:t>
            </a:r>
            <a:r>
              <a:rPr lang="en-US" smtClean="0">
                <a:solidFill>
                  <a:srgbClr val="FF0000"/>
                </a:solidFill>
              </a:rPr>
              <a:t>=&gt;</a:t>
            </a:r>
            <a:r>
              <a:rPr lang="en-US" smtClean="0"/>
              <a:t> can guess part of the intermediate value. Here we have a single “big” plaintext. </a:t>
            </a:r>
          </a:p>
          <a:p>
            <a:pPr eaLnBrk="1" hangingPunct="1"/>
            <a:r>
              <a:rPr lang="en-US" b="1" smtClean="0"/>
              <a:t>Solution: </a:t>
            </a:r>
            <a:r>
              <a:rPr lang="en-US" smtClean="0"/>
              <a:t>Split the “block cipher” also </a:t>
            </a:r>
            <a:r>
              <a:rPr lang="en-US" b="1" smtClean="0"/>
              <a:t>vertically</a:t>
            </a:r>
            <a:r>
              <a:rPr lang="en-US" smtClean="0"/>
              <a:t> into </a:t>
            </a:r>
            <a:r>
              <a:rPr lang="en-US" smtClean="0">
                <a:solidFill>
                  <a:srgbClr val="FF0000"/>
                </a:solidFill>
              </a:rPr>
              <a:t>n/4</a:t>
            </a:r>
            <a:r>
              <a:rPr lang="en-US" smtClean="0"/>
              <a:t>-bit blocks.</a:t>
            </a:r>
          </a:p>
          <a:p>
            <a:pPr lvl="1" eaLnBrk="1" hangingPunct="1"/>
            <a:endParaRPr lang="en-US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38400" y="3790950"/>
            <a:ext cx="5229225" cy="3067050"/>
            <a:chOff x="2438400" y="3791021"/>
            <a:chExt cx="5228800" cy="3066979"/>
          </a:xfrm>
        </p:grpSpPr>
        <p:grpSp>
          <p:nvGrpSpPr>
            <p:cNvPr id="58372" name="Group 1"/>
            <p:cNvGrpSpPr>
              <a:grpSpLocks/>
            </p:cNvGrpSpPr>
            <p:nvPr/>
          </p:nvGrpSpPr>
          <p:grpSpPr bwMode="auto">
            <a:xfrm>
              <a:off x="2438400" y="3791021"/>
              <a:ext cx="5228800" cy="3066979"/>
              <a:chOff x="2438400" y="3791021"/>
              <a:chExt cx="5228800" cy="3066979"/>
            </a:xfrm>
          </p:grpSpPr>
          <p:grpSp>
            <p:nvGrpSpPr>
              <p:cNvPr id="58377" name="Group 3"/>
              <p:cNvGrpSpPr>
                <a:grpSpLocks/>
              </p:cNvGrpSpPr>
              <p:nvPr/>
            </p:nvGrpSpPr>
            <p:grpSpPr bwMode="auto">
              <a:xfrm>
                <a:off x="2438400" y="3791021"/>
                <a:ext cx="5228800" cy="3066979"/>
                <a:chOff x="498764" y="2620680"/>
                <a:chExt cx="5228800" cy="3066979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667113" y="3095332"/>
                  <a:ext cx="2549318" cy="205258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8385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762000" y="3143900"/>
                  <a:ext cx="19050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{ɛ</a:t>
                  </a:r>
                  <a:r>
                    <a:rPr lang="en-US" sz="2800" baseline="-25000">
                      <a:solidFill>
                        <a:srgbClr val="FF0000"/>
                      </a:solidFill>
                      <a:latin typeface="Calibri" pitchFamily="34" charset="0"/>
                    </a:rPr>
                    <a:t>1</a:t>
                  </a:r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,ɛ</a:t>
                  </a:r>
                  <a:r>
                    <a:rPr lang="en-US" sz="2800" baseline="-25000">
                      <a:solidFill>
                        <a:srgbClr val="FF0000"/>
                      </a:solidFill>
                      <a:latin typeface="Calibri" pitchFamily="34" charset="0"/>
                    </a:rPr>
                    <a:t>2</a:t>
                  </a:r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…ɛ</a:t>
                  </a:r>
                  <a:r>
                    <a:rPr lang="en-US" sz="2800" baseline="-25000">
                      <a:solidFill>
                        <a:srgbClr val="FF0000"/>
                      </a:solidFill>
                      <a:latin typeface="Calibri" pitchFamily="34" charset="0"/>
                    </a:rPr>
                    <a:t>n/4</a:t>
                  </a:r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} </a:t>
                  </a:r>
                  <a:endParaRPr lang="he-IL" sz="2800">
                    <a:latin typeface="Calibri" pitchFamily="34" charset="0"/>
                  </a:endParaRPr>
                </a:p>
              </p:txBody>
            </p:sp>
            <p:sp>
              <p:nvSpPr>
                <p:cNvPr id="58386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3298480" y="2620680"/>
                  <a:ext cx="41024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0</a:t>
                  </a:r>
                  <a:endParaRPr lang="he-IL" sz="280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387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3352800" y="5164439"/>
                  <a:ext cx="38409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endParaRPr lang="he-IL" sz="2800">
                    <a:latin typeface="Calibri" pitchFamily="34" charset="0"/>
                  </a:endParaRP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2667113" y="3616020"/>
                  <a:ext cx="2536619" cy="14287"/>
                </a:xfrm>
                <a:prstGeom prst="line">
                  <a:avLst/>
                </a:prstGeom>
                <a:ln w="254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2679812" y="4108134"/>
                  <a:ext cx="2536619" cy="12700"/>
                </a:xfrm>
                <a:prstGeom prst="line">
                  <a:avLst/>
                </a:prstGeom>
                <a:ln w="254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2667113" y="4597072"/>
                  <a:ext cx="2536619" cy="14287"/>
                </a:xfrm>
                <a:prstGeom prst="line">
                  <a:avLst/>
                </a:prstGeom>
                <a:ln w="254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391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98764" y="3596865"/>
                  <a:ext cx="2298564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{ɛ</a:t>
                  </a:r>
                  <a:r>
                    <a:rPr lang="en-US" sz="2800" baseline="-25000">
                      <a:solidFill>
                        <a:srgbClr val="FF0000"/>
                      </a:solidFill>
                      <a:latin typeface="Calibri" pitchFamily="34" charset="0"/>
                    </a:rPr>
                    <a:t>n/4+1</a:t>
                  </a:r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,…,ɛ</a:t>
                  </a:r>
                  <a:r>
                    <a:rPr lang="en-US" sz="2800" baseline="-25000">
                      <a:solidFill>
                        <a:srgbClr val="FF0000"/>
                      </a:solidFill>
                      <a:latin typeface="Calibri" pitchFamily="34" charset="0"/>
                    </a:rPr>
                    <a:t>n/2</a:t>
                  </a:r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} </a:t>
                  </a:r>
                  <a:endParaRPr lang="he-IL" sz="2800">
                    <a:latin typeface="Calibri" pitchFamily="34" charset="0"/>
                  </a:endParaRPr>
                </a:p>
              </p:txBody>
            </p:sp>
            <p:sp>
              <p:nvSpPr>
                <p:cNvPr id="5839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98764" y="4058436"/>
                  <a:ext cx="2298564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{ɛ</a:t>
                  </a:r>
                  <a:r>
                    <a:rPr lang="en-US" sz="2800" baseline="-25000">
                      <a:solidFill>
                        <a:srgbClr val="FF0000"/>
                      </a:solidFill>
                      <a:latin typeface="Calibri" pitchFamily="34" charset="0"/>
                    </a:rPr>
                    <a:t>n/2+1</a:t>
                  </a:r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,…,ɛ</a:t>
                  </a:r>
                  <a:r>
                    <a:rPr lang="en-US" sz="2800" baseline="-25000">
                      <a:solidFill>
                        <a:srgbClr val="FF0000"/>
                      </a:solidFill>
                      <a:latin typeface="Calibri" pitchFamily="34" charset="0"/>
                    </a:rPr>
                    <a:t>3n/4</a:t>
                  </a:r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} </a:t>
                  </a:r>
                  <a:endParaRPr lang="he-IL" sz="2800">
                    <a:latin typeface="Calibri" pitchFamily="34" charset="0"/>
                  </a:endParaRPr>
                </a:p>
              </p:txBody>
            </p:sp>
            <p:sp>
              <p:nvSpPr>
                <p:cNvPr id="58393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623110" y="4569480"/>
                  <a:ext cx="218278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{ɛ</a:t>
                  </a:r>
                  <a:r>
                    <a:rPr lang="en-US" sz="2800" baseline="-25000">
                      <a:solidFill>
                        <a:srgbClr val="FF0000"/>
                      </a:solidFill>
                      <a:latin typeface="Calibri" pitchFamily="34" charset="0"/>
                    </a:rPr>
                    <a:t>3n/4+1</a:t>
                  </a:r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,…,ɛ</a:t>
                  </a:r>
                  <a:r>
                    <a:rPr lang="en-US" sz="2800" baseline="-25000">
                      <a:solidFill>
                        <a:srgbClr val="FF0000"/>
                      </a:solidFill>
                      <a:latin typeface="Calibri" pitchFamily="34" charset="0"/>
                    </a:rPr>
                    <a:t>n</a:t>
                  </a:r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} </a:t>
                  </a:r>
                  <a:endParaRPr lang="he-IL" sz="2800">
                    <a:latin typeface="Calibri" pitchFamily="34" charset="0"/>
                  </a:endParaRPr>
                </a:p>
              </p:txBody>
            </p:sp>
            <p:sp>
              <p:nvSpPr>
                <p:cNvPr id="58394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5204470" y="3354426"/>
                  <a:ext cx="51053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X</a:t>
                  </a:r>
                  <a:r>
                    <a:rPr lang="en-US" sz="2800" baseline="30000">
                      <a:solidFill>
                        <a:srgbClr val="FF0000"/>
                      </a:solidFill>
                      <a:latin typeface="Calibri" pitchFamily="34" charset="0"/>
                    </a:rPr>
                    <a:t>1</a:t>
                  </a:r>
                  <a:endParaRPr lang="he-IL" sz="280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395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5204470" y="3829139"/>
                  <a:ext cx="51053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X</a:t>
                  </a:r>
                  <a:r>
                    <a:rPr lang="en-US" sz="2800" baseline="30000">
                      <a:solidFill>
                        <a:srgbClr val="FF0000"/>
                      </a:solidFill>
                      <a:latin typeface="Calibri" pitchFamily="34" charset="0"/>
                    </a:rPr>
                    <a:t>2</a:t>
                  </a:r>
                  <a:endParaRPr lang="he-IL" sz="280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396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5217034" y="4307870"/>
                  <a:ext cx="51053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/>
                  <a:r>
                    <a:rPr lang="en-US" sz="2800">
                      <a:solidFill>
                        <a:srgbClr val="FF0000"/>
                      </a:solidFill>
                      <a:latin typeface="Calibri" pitchFamily="34" charset="0"/>
                    </a:rPr>
                    <a:t>X</a:t>
                  </a:r>
                  <a:r>
                    <a:rPr lang="en-US" sz="2800" baseline="30000">
                      <a:solidFill>
                        <a:srgbClr val="FF0000"/>
                      </a:solidFill>
                      <a:latin typeface="Calibri" pitchFamily="34" charset="0"/>
                    </a:rPr>
                    <a:t>3</a:t>
                  </a:r>
                  <a:endParaRPr lang="he-IL" sz="280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6457623" y="4265673"/>
                <a:ext cx="0" cy="205258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790928" y="4265673"/>
                <a:ext cx="0" cy="205258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140105" y="4270435"/>
                <a:ext cx="0" cy="205417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381" name="TextBox 21"/>
              <p:cNvSpPr txBox="1">
                <a:spLocks noChangeArrowheads="1"/>
              </p:cNvSpPr>
              <p:nvPr/>
            </p:nvSpPr>
            <p:spPr bwMode="auto">
              <a:xfrm>
                <a:off x="4716066" y="3791021"/>
                <a:ext cx="41024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solidFill>
                      <a:srgbClr val="FF0000"/>
                    </a:solidFill>
                    <a:latin typeface="Calibri" pitchFamily="34" charset="0"/>
                  </a:rPr>
                  <a:t>0</a:t>
                </a:r>
                <a:endParaRPr lang="he-IL" sz="28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382" name="TextBox 22"/>
              <p:cNvSpPr txBox="1">
                <a:spLocks noChangeArrowheads="1"/>
              </p:cNvSpPr>
              <p:nvPr/>
            </p:nvSpPr>
            <p:spPr bwMode="auto">
              <a:xfrm>
                <a:off x="5955554" y="3791021"/>
                <a:ext cx="41024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solidFill>
                      <a:srgbClr val="FF0000"/>
                    </a:solidFill>
                    <a:latin typeface="Calibri" pitchFamily="34" charset="0"/>
                  </a:rPr>
                  <a:t>0</a:t>
                </a:r>
                <a:endParaRPr lang="he-IL" sz="28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383" name="TextBox 23"/>
              <p:cNvSpPr txBox="1">
                <a:spLocks noChangeArrowheads="1"/>
              </p:cNvSpPr>
              <p:nvPr/>
            </p:nvSpPr>
            <p:spPr bwMode="auto">
              <a:xfrm>
                <a:off x="6543974" y="3791021"/>
                <a:ext cx="41024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solidFill>
                      <a:srgbClr val="FF0000"/>
                    </a:solidFill>
                    <a:latin typeface="Calibri" pitchFamily="34" charset="0"/>
                  </a:rPr>
                  <a:t>0</a:t>
                </a:r>
                <a:endParaRPr lang="he-IL" sz="28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8373" name="TextBox 26"/>
            <p:cNvSpPr txBox="1">
              <a:spLocks noChangeArrowheads="1"/>
            </p:cNvSpPr>
            <p:nvPr/>
          </p:nvSpPr>
          <p:spPr bwMode="auto">
            <a:xfrm>
              <a:off x="6536806" y="6334780"/>
              <a:ext cx="6073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S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endParaRPr lang="he-IL" sz="2800" baseline="-250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8374" name="TextBox 27"/>
            <p:cNvSpPr txBox="1">
              <a:spLocks noChangeArrowheads="1"/>
            </p:cNvSpPr>
            <p:nvPr/>
          </p:nvSpPr>
          <p:spPr bwMode="auto">
            <a:xfrm>
              <a:off x="5857025" y="6318429"/>
              <a:ext cx="6073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S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he-IL" sz="2800" baseline="-250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8375" name="TextBox 28"/>
            <p:cNvSpPr txBox="1">
              <a:spLocks noChangeArrowheads="1"/>
            </p:cNvSpPr>
            <p:nvPr/>
          </p:nvSpPr>
          <p:spPr bwMode="auto">
            <a:xfrm>
              <a:off x="5183900" y="6334780"/>
              <a:ext cx="6073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S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lang="he-IL" sz="2800" baseline="-250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8376" name="TextBox 29"/>
            <p:cNvSpPr txBox="1">
              <a:spLocks noChangeArrowheads="1"/>
            </p:cNvSpPr>
            <p:nvPr/>
          </p:nvSpPr>
          <p:spPr bwMode="auto">
            <a:xfrm>
              <a:off x="4617537" y="6318429"/>
              <a:ext cx="6073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S</a:t>
              </a:r>
              <a:r>
                <a:rPr lang="en-US" sz="2800" baseline="-25000">
                  <a:solidFill>
                    <a:srgbClr val="FF0000"/>
                  </a:solidFill>
                  <a:latin typeface="Calibri" pitchFamily="34" charset="0"/>
                </a:rPr>
                <a:t>4</a:t>
              </a:r>
              <a:endParaRPr lang="he-IL" sz="2800" baseline="-250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hlink"/>
                </a:solidFill>
              </a:rPr>
              <a:t>Representing Knapsack as 4-Fold Encryption (III)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Problem: </a:t>
            </a:r>
            <a:r>
              <a:rPr lang="en-US" smtClean="0"/>
              <a:t>There is a dependence between the “vertical” chunks through the addition carry.</a:t>
            </a:r>
          </a:p>
          <a:p>
            <a:pPr eaLnBrk="1" hangingPunct="1"/>
            <a:r>
              <a:rPr lang="en-US" b="1" smtClean="0"/>
              <a:t>Solution: </a:t>
            </a:r>
            <a:r>
              <a:rPr lang="en-US" smtClean="0"/>
              <a:t>We guess the intermediate encryption values in their </a:t>
            </a:r>
            <a:r>
              <a:rPr lang="en-US" b="1" smtClean="0"/>
              <a:t>natural order.</a:t>
            </a:r>
          </a:p>
          <a:p>
            <a:pPr lvl="1" eaLnBrk="1" hangingPunct="1"/>
            <a:r>
              <a:rPr lang="en-US" smtClean="0"/>
              <a:t>We </a:t>
            </a:r>
            <a:r>
              <a:rPr lang="en-US" b="1" smtClean="0"/>
              <a:t>keep track </a:t>
            </a:r>
            <a:r>
              <a:rPr lang="en-US" smtClean="0"/>
              <a:t>of the carry values without having to guess them separately</a:t>
            </a:r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Conclusion: </a:t>
            </a:r>
            <a:r>
              <a:rPr lang="en-US" smtClean="0"/>
              <a:t>We can apply to knapsacks the algorithm for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-fold encryption, for any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!</a:t>
            </a:r>
          </a:p>
          <a:p>
            <a:pPr lvl="1" eaLnBrk="1" hangingPunct="1"/>
            <a:r>
              <a:rPr lang="en-US" smtClean="0"/>
              <a:t>We can adjust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 to the exact amount of available memory, using the algorithms for </a:t>
            </a:r>
            <a:r>
              <a:rPr lang="en-US" smtClean="0">
                <a:solidFill>
                  <a:srgbClr val="FF0000"/>
                </a:solidFill>
              </a:rPr>
              <a:t>M&gt;2</a:t>
            </a:r>
            <a:r>
              <a:rPr lang="en-US" baseline="30000" smtClean="0">
                <a:solidFill>
                  <a:srgbClr val="FF0000"/>
                </a:solidFill>
              </a:rPr>
              <a:t>n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hlink"/>
                </a:solidFill>
              </a:rPr>
              <a:t>Time-Memory Tradeoff  for Knapsacks</a:t>
            </a:r>
            <a:endParaRPr lang="en-US" sz="3200" dirty="0">
              <a:solidFill>
                <a:schemeClr val="hlink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 l="18307" t="13545" r="50980" b="11552"/>
          <a:stretch>
            <a:fillRect/>
          </a:stretch>
        </p:blipFill>
        <p:spPr bwMode="auto">
          <a:xfrm>
            <a:off x="1446213" y="1354138"/>
            <a:ext cx="4978400" cy="52403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3505200" y="4419600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latin typeface="Calibri" pitchFamily="34" charset="0"/>
              </a:rPr>
              <a:t>Becker, Coron and Joux 2011</a:t>
            </a:r>
            <a:endParaRPr lang="he-IL">
              <a:latin typeface="Calibri" pitchFamily="34" charset="0"/>
            </a:endParaRPr>
          </a:p>
        </p:txBody>
      </p:sp>
      <p:cxnSp>
        <p:nvCxnSpPr>
          <p:cNvPr id="6" name="Straight Arrow Connector 5"/>
          <p:cNvCxnSpPr>
            <a:stCxn id="62467" idx="2"/>
          </p:cNvCxnSpPr>
          <p:nvPr/>
        </p:nvCxnSpPr>
        <p:spPr>
          <a:xfrm flipH="1">
            <a:off x="4244975" y="4786313"/>
            <a:ext cx="773113" cy="46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9" name="TextBox 6"/>
          <p:cNvSpPr txBox="1">
            <a:spLocks noChangeArrowheads="1"/>
          </p:cNvSpPr>
          <p:nvPr/>
        </p:nvSpPr>
        <p:spPr bwMode="auto">
          <a:xfrm>
            <a:off x="5257800" y="5181600"/>
            <a:ext cx="296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latin typeface="Calibri" pitchFamily="34" charset="0"/>
              </a:rPr>
              <a:t>Schroeppel and Shamir 1981</a:t>
            </a:r>
            <a:endParaRPr lang="he-IL" b="1"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91200" y="5572125"/>
            <a:ext cx="228600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Probabilistic Algorithms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promised to obtain </a:t>
            </a:r>
            <a:r>
              <a:rPr lang="en-US" smtClean="0">
                <a:solidFill>
                  <a:srgbClr val="FF0000"/>
                </a:solidFill>
              </a:rPr>
              <a:t>TM&lt;2</a:t>
            </a:r>
            <a:r>
              <a:rPr lang="en-US" baseline="30000" smtClean="0">
                <a:solidFill>
                  <a:srgbClr val="FF0000"/>
                </a:solidFill>
              </a:rPr>
              <a:t>3n/4 </a:t>
            </a:r>
            <a:r>
              <a:rPr lang="en-US" smtClean="0"/>
              <a:t>for any </a:t>
            </a:r>
            <a:r>
              <a:rPr lang="en-US" smtClean="0">
                <a:solidFill>
                  <a:srgbClr val="FF0000"/>
                </a:solidFill>
              </a:rPr>
              <a:t>M&lt;2</a:t>
            </a:r>
            <a:r>
              <a:rPr lang="en-US" baseline="30000" smtClean="0">
                <a:solidFill>
                  <a:srgbClr val="FF0000"/>
                </a:solidFill>
              </a:rPr>
              <a:t>n/4 </a:t>
            </a:r>
            <a:r>
              <a:rPr lang="en-US" smtClean="0"/>
              <a:t>but the attacks above give it only for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n/16</a:t>
            </a:r>
            <a:r>
              <a:rPr lang="en-US" smtClean="0">
                <a:solidFill>
                  <a:srgbClr val="FF0000"/>
                </a:solidFill>
              </a:rPr>
              <a:t>&lt;M.</a:t>
            </a:r>
            <a:r>
              <a:rPr lang="en-US" smtClean="0"/>
              <a:t> </a:t>
            </a:r>
            <a:endParaRPr lang="en-US" baseline="30000" smtClean="0">
              <a:solidFill>
                <a:srgbClr val="FF0000"/>
              </a:solidFill>
            </a:endParaRP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In order to deal with smaller values of </a:t>
            </a:r>
            <a:r>
              <a:rPr lang="en-US" smtClean="0">
                <a:solidFill>
                  <a:srgbClr val="FF0000"/>
                </a:solidFill>
              </a:rPr>
              <a:t>M, </a:t>
            </a:r>
            <a:r>
              <a:rPr lang="en-US" smtClean="0"/>
              <a:t>we combine our algorithm with the Parallel Collision Search algorithm of van Oorschot - Wiener.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but this is a topic for another talk…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Conclusions</a:t>
            </a:r>
            <a:endParaRPr lang="en-US" sz="4000" dirty="0">
              <a:solidFill>
                <a:schemeClr val="hlink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371600"/>
            <a:ext cx="7620000" cy="5410200"/>
          </a:xfrm>
        </p:spPr>
        <p:txBody>
          <a:bodyPr/>
          <a:lstStyle/>
          <a:p>
            <a:pPr eaLnBrk="1" hangingPunct="1"/>
            <a:r>
              <a:rPr lang="en-US" smtClean="0"/>
              <a:t>We presented new generic algorithms for multiple encryption.</a:t>
            </a:r>
            <a:endParaRPr lang="en-US" b="1" smtClean="0"/>
          </a:p>
          <a:p>
            <a:pPr eaLnBrk="1" hangingPunct="1"/>
            <a:r>
              <a:rPr lang="en-US" smtClean="0"/>
              <a:t>Our techniques allow us to improve the </a:t>
            </a:r>
            <a:r>
              <a:rPr lang="en-US" b="1" smtClean="0"/>
              <a:t>best known</a:t>
            </a:r>
            <a:r>
              <a:rPr lang="en-US" smtClean="0"/>
              <a:t> algorithms for the knapsack problem </a:t>
            </a:r>
            <a:r>
              <a:rPr lang="en-US" b="1" smtClean="0"/>
              <a:t>with small memory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The techniques are applicable to other </a:t>
            </a:r>
            <a:r>
              <a:rPr lang="en-US" b="1" smtClean="0"/>
              <a:t>composite problems </a:t>
            </a:r>
            <a:r>
              <a:rPr lang="en-US" smtClean="0"/>
              <a:t>(such as</a:t>
            </a:r>
            <a:r>
              <a:rPr lang="en-US" b="1" smtClean="0"/>
              <a:t> </a:t>
            </a:r>
            <a:r>
              <a:rPr lang="en-US" smtClean="0"/>
              <a:t>Rubik’s cube, rebound attacks on hash functions etc.)</a:t>
            </a:r>
          </a:p>
          <a:p>
            <a:pPr eaLnBrk="1" hangingPunct="1"/>
            <a:r>
              <a:rPr lang="en-US" smtClean="0"/>
              <a:t>An aside: </a:t>
            </a:r>
            <a:r>
              <a:rPr lang="en-US" b="1" smtClean="0"/>
              <a:t>the symmetric way is not always the best one…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Open Problems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3550" y="1371600"/>
            <a:ext cx="7620000" cy="5410200"/>
          </a:xfrm>
        </p:spPr>
        <p:txBody>
          <a:bodyPr/>
          <a:lstStyle/>
          <a:p>
            <a:pPr>
              <a:lnSpc>
                <a:spcPct val="93000"/>
              </a:lnSpc>
            </a:pPr>
            <a:r>
              <a:rPr lang="en-GB" smtClean="0"/>
              <a:t>Are our results optimal? It seems that at least the “magic exponent” </a:t>
            </a:r>
            <a:r>
              <a:rPr lang="en-US" smtClean="0">
                <a:solidFill>
                  <a:srgbClr val="FF0000"/>
                </a:solidFill>
              </a:rPr>
              <a:t>5/7</a:t>
            </a:r>
            <a:r>
              <a:rPr lang="en-GB" smtClean="0"/>
              <a:t> is optimal, but we cannot be sure…</a:t>
            </a:r>
          </a:p>
          <a:p>
            <a:pPr eaLnBrk="1" hangingPunct="1"/>
            <a:r>
              <a:rPr lang="en-GB" smtClean="0"/>
              <a:t>Prove </a:t>
            </a:r>
            <a:r>
              <a:rPr lang="en-GB" b="1" smtClean="0"/>
              <a:t>lower bounds</a:t>
            </a:r>
            <a:r>
              <a:rPr lang="en-GB" smtClean="0"/>
              <a:t> for composite problems.</a:t>
            </a:r>
          </a:p>
          <a:p>
            <a:pPr lvl="1" eaLnBrk="1" hangingPunct="1"/>
            <a:r>
              <a:rPr lang="en-GB" smtClean="0"/>
              <a:t>Was studied in several papers, but only very weak bounds are known.</a:t>
            </a:r>
          </a:p>
          <a:p>
            <a:pPr lvl="1" eaLnBrk="1" hangingPunct="1"/>
            <a:r>
              <a:rPr lang="en-GB" smtClean="0"/>
              <a:t>In particular, we conjecture that always </a:t>
            </a:r>
            <a:r>
              <a:rPr lang="en-US" smtClean="0">
                <a:solidFill>
                  <a:srgbClr val="FF0000"/>
                </a:solidFill>
              </a:rPr>
              <a:t>T≥2</a:t>
            </a:r>
            <a:r>
              <a:rPr lang="en-US" baseline="30000" smtClean="0">
                <a:solidFill>
                  <a:srgbClr val="FF0000"/>
                </a:solidFill>
              </a:rPr>
              <a:t>n/2</a:t>
            </a:r>
            <a:r>
              <a:rPr lang="en-US" smtClean="0">
                <a:solidFill>
                  <a:srgbClr val="FF0000"/>
                </a:solidFill>
              </a:rPr>
              <a:t>, </a:t>
            </a:r>
            <a:r>
              <a:rPr lang="en-GB" smtClean="0"/>
              <a:t>but don’t know to prove even weaker bounds.</a:t>
            </a:r>
          </a:p>
          <a:p>
            <a:pPr eaLnBrk="1" hangingPunct="1"/>
            <a:r>
              <a:rPr lang="en-GB" smtClean="0"/>
              <a:t>Is there a way to exploit </a:t>
            </a:r>
            <a:r>
              <a:rPr lang="en-GB" b="1" smtClean="0"/>
              <a:t>more data</a:t>
            </a:r>
            <a:r>
              <a:rPr lang="en-GB" smtClean="0"/>
              <a:t> in order to reduce the time and memory complexities?</a:t>
            </a:r>
          </a:p>
          <a:p>
            <a:pPr eaLnBrk="1" hangingPunct="1"/>
            <a:r>
              <a:rPr lang="en-GB" smtClean="0"/>
              <a:t>Find more applications!</a:t>
            </a:r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Thanks for listening!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The Basic </a:t>
            </a:r>
            <a:r>
              <a:rPr lang="en-US" sz="4000" dirty="0">
                <a:solidFill>
                  <a:schemeClr val="hlink"/>
                </a:solidFill>
              </a:rPr>
              <a:t>C</a:t>
            </a:r>
            <a:r>
              <a:rPr lang="en-US" sz="4000" dirty="0" smtClean="0">
                <a:solidFill>
                  <a:schemeClr val="hlink"/>
                </a:solidFill>
              </a:rPr>
              <a:t>ryptanalytic </a:t>
            </a:r>
            <a:r>
              <a:rPr lang="en-US" sz="4000" dirty="0">
                <a:solidFill>
                  <a:schemeClr val="hlink"/>
                </a:solidFill>
              </a:rPr>
              <a:t>P</a:t>
            </a:r>
            <a:r>
              <a:rPr lang="en-US" sz="4000" dirty="0" smtClean="0">
                <a:solidFill>
                  <a:schemeClr val="hlink"/>
                </a:solidFill>
              </a:rPr>
              <a:t>roblem</a:t>
            </a:r>
            <a:endParaRPr lang="en-US" sz="4000" dirty="0">
              <a:solidFill>
                <a:schemeClr val="hlink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3124200"/>
            <a:ext cx="7620000" cy="35290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Input: a list of plaintext-</a:t>
            </a:r>
            <a:r>
              <a:rPr lang="en-US" dirty="0" err="1" smtClean="0"/>
              <a:t>ciphertext</a:t>
            </a:r>
            <a:r>
              <a:rPr lang="en-US" dirty="0" smtClean="0"/>
              <a:t> pairs </a:t>
            </a:r>
            <a:r>
              <a:rPr lang="en-US" dirty="0">
                <a:solidFill>
                  <a:srgbClr val="FF0000"/>
                </a:solidFill>
              </a:rPr>
              <a:t>(P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,C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), (P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,C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),(P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,C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),…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Goal: find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such that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=E</a:t>
            </a:r>
            <a:r>
              <a:rPr lang="en-US" baseline="-25000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), C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),…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grpSp>
        <p:nvGrpSpPr>
          <p:cNvPr id="11267" name="Group 9"/>
          <p:cNvGrpSpPr>
            <a:grpSpLocks/>
          </p:cNvGrpSpPr>
          <p:nvPr/>
        </p:nvGrpSpPr>
        <p:grpSpPr bwMode="auto">
          <a:xfrm>
            <a:off x="3352800" y="1073150"/>
            <a:ext cx="1477963" cy="2178050"/>
            <a:chOff x="3352800" y="1073269"/>
            <a:chExt cx="1477487" cy="2178506"/>
          </a:xfrm>
        </p:grpSpPr>
        <p:sp>
          <p:nvSpPr>
            <p:cNvPr id="11268" name="TextBox 10"/>
            <p:cNvSpPr txBox="1">
              <a:spLocks noChangeArrowheads="1"/>
            </p:cNvSpPr>
            <p:nvPr/>
          </p:nvSpPr>
          <p:spPr bwMode="auto">
            <a:xfrm>
              <a:off x="4026739" y="2667000"/>
              <a:ext cx="5823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C</a:t>
              </a:r>
            </a:p>
          </p:txBody>
        </p:sp>
        <p:grpSp>
          <p:nvGrpSpPr>
            <p:cNvPr id="11269" name="Group 11"/>
            <p:cNvGrpSpPr>
              <a:grpSpLocks/>
            </p:cNvGrpSpPr>
            <p:nvPr/>
          </p:nvGrpSpPr>
          <p:grpSpPr bwMode="auto">
            <a:xfrm>
              <a:off x="3352800" y="1073269"/>
              <a:ext cx="1477487" cy="1669931"/>
              <a:chOff x="1456213" y="997928"/>
              <a:chExt cx="1477487" cy="260059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29156" y="1828771"/>
                <a:ext cx="1104544" cy="17704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71" name="TextBox 14"/>
              <p:cNvSpPr txBox="1">
                <a:spLocks noChangeArrowheads="1"/>
              </p:cNvSpPr>
              <p:nvPr/>
            </p:nvSpPr>
            <p:spPr bwMode="auto">
              <a:xfrm>
                <a:off x="2145473" y="997928"/>
                <a:ext cx="582347" cy="1307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3200">
                    <a:latin typeface="Calibri" pitchFamily="34" charset="0"/>
                  </a:rPr>
                  <a:t>P</a:t>
                </a:r>
              </a:p>
              <a:p>
                <a:pPr algn="l" rtl="0"/>
                <a:endParaRPr lang="en-US" sz="3200">
                  <a:latin typeface="Calibri" pitchFamily="34" charset="0"/>
                </a:endParaRPr>
              </a:p>
            </p:txBody>
          </p:sp>
          <p:sp>
            <p:nvSpPr>
              <p:cNvPr id="11272" name="TextBox 15"/>
              <p:cNvSpPr txBox="1">
                <a:spLocks noChangeArrowheads="1"/>
              </p:cNvSpPr>
              <p:nvPr/>
            </p:nvSpPr>
            <p:spPr bwMode="auto">
              <a:xfrm>
                <a:off x="1456213" y="2305048"/>
                <a:ext cx="495301" cy="634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latin typeface="Calibri" pitchFamily="34" charset="0"/>
                  </a:rPr>
                  <a:t>K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Exhaustive Search</a:t>
            </a:r>
            <a:endParaRPr lang="en-US" sz="4000" dirty="0">
              <a:solidFill>
                <a:schemeClr val="hlink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3124200"/>
            <a:ext cx="7620000" cy="3529013"/>
          </a:xfrm>
        </p:spPr>
        <p:txBody>
          <a:bodyPr/>
          <a:lstStyle/>
          <a:p>
            <a:pPr eaLnBrk="1" hangingPunct="1"/>
            <a:r>
              <a:rPr lang="en-US" smtClean="0"/>
              <a:t>For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each </a:t>
            </a:r>
            <a:r>
              <a:rPr lang="en-US" smtClean="0">
                <a:solidFill>
                  <a:srgbClr val="FF0000"/>
                </a:solidFill>
              </a:rPr>
              <a:t>n</a:t>
            </a:r>
            <a:r>
              <a:rPr lang="en-US" smtClean="0"/>
              <a:t>-bit value of </a:t>
            </a:r>
            <a:r>
              <a:rPr lang="en-US" smtClean="0">
                <a:solidFill>
                  <a:srgbClr val="FF0000"/>
                </a:solidFill>
              </a:rPr>
              <a:t>K:</a:t>
            </a:r>
          </a:p>
          <a:p>
            <a:pPr lvl="1" eaLnBrk="1" hangingPunct="1"/>
            <a:r>
              <a:rPr lang="en-US" smtClean="0"/>
              <a:t>Perform trial encryptions i.e., test whether </a:t>
            </a:r>
            <a:r>
              <a:rPr lang="en-US" smtClean="0">
                <a:solidFill>
                  <a:srgbClr val="FF0000"/>
                </a:solidFill>
              </a:rPr>
              <a:t>C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</a:rPr>
              <a:t> =E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mtClean="0">
                <a:solidFill>
                  <a:srgbClr val="FF0000"/>
                </a:solidFill>
              </a:rPr>
              <a:t>(P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</a:rPr>
              <a:t>)</a:t>
            </a:r>
            <a:r>
              <a:rPr lang="en-US" smtClean="0"/>
              <a:t>,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if so test whether </a:t>
            </a:r>
            <a:r>
              <a:rPr lang="en-US" smtClean="0">
                <a:solidFill>
                  <a:srgbClr val="FF0000"/>
                </a:solidFill>
              </a:rPr>
              <a:t>C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</a:rPr>
              <a:t> =E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mtClean="0">
                <a:solidFill>
                  <a:srgbClr val="FF0000"/>
                </a:solidFill>
              </a:rPr>
              <a:t>(P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</a:rPr>
              <a:t>) </a:t>
            </a:r>
            <a:r>
              <a:rPr lang="en-US" smtClean="0"/>
              <a:t>…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Time complexity: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n</a:t>
            </a:r>
            <a:r>
              <a:rPr lang="en-US" smtClean="0"/>
              <a:t>,</a:t>
            </a:r>
            <a:r>
              <a:rPr lang="en-US" baseline="30000" smtClean="0"/>
              <a:t> </a:t>
            </a:r>
            <a:r>
              <a:rPr lang="en-US" smtClean="0"/>
              <a:t>Memory: </a:t>
            </a:r>
            <a:r>
              <a:rPr lang="en-US" smtClean="0">
                <a:solidFill>
                  <a:srgbClr val="FF0000"/>
                </a:solidFill>
              </a:rPr>
              <a:t>constant.</a:t>
            </a:r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3352800" y="1073150"/>
            <a:ext cx="1477963" cy="2178050"/>
            <a:chOff x="3352800" y="1073269"/>
            <a:chExt cx="1477487" cy="2178506"/>
          </a:xfrm>
        </p:grpSpPr>
        <p:sp>
          <p:nvSpPr>
            <p:cNvPr id="13316" name="TextBox 10"/>
            <p:cNvSpPr txBox="1">
              <a:spLocks noChangeArrowheads="1"/>
            </p:cNvSpPr>
            <p:nvPr/>
          </p:nvSpPr>
          <p:spPr bwMode="auto">
            <a:xfrm>
              <a:off x="4026739" y="2667000"/>
              <a:ext cx="5823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C</a:t>
              </a:r>
            </a:p>
          </p:txBody>
        </p:sp>
        <p:grpSp>
          <p:nvGrpSpPr>
            <p:cNvPr id="13317" name="Group 11"/>
            <p:cNvGrpSpPr>
              <a:grpSpLocks/>
            </p:cNvGrpSpPr>
            <p:nvPr/>
          </p:nvGrpSpPr>
          <p:grpSpPr bwMode="auto">
            <a:xfrm>
              <a:off x="3352800" y="1073269"/>
              <a:ext cx="1477487" cy="1669931"/>
              <a:chOff x="1456213" y="997928"/>
              <a:chExt cx="1477487" cy="260059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29156" y="1828771"/>
                <a:ext cx="1104544" cy="17704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19" name="TextBox 14"/>
              <p:cNvSpPr txBox="1">
                <a:spLocks noChangeArrowheads="1"/>
              </p:cNvSpPr>
              <p:nvPr/>
            </p:nvSpPr>
            <p:spPr bwMode="auto">
              <a:xfrm>
                <a:off x="2145473" y="997928"/>
                <a:ext cx="582347" cy="1307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3200">
                    <a:latin typeface="Calibri" pitchFamily="34" charset="0"/>
                  </a:rPr>
                  <a:t>P</a:t>
                </a:r>
              </a:p>
              <a:p>
                <a:pPr algn="l" rtl="0"/>
                <a:endParaRPr lang="en-US" sz="3200">
                  <a:latin typeface="Calibri" pitchFamily="34" charset="0"/>
                </a:endParaRPr>
              </a:p>
            </p:txBody>
          </p:sp>
          <p:sp>
            <p:nvSpPr>
              <p:cNvPr id="13320" name="TextBox 15"/>
              <p:cNvSpPr txBox="1">
                <a:spLocks noChangeArrowheads="1"/>
              </p:cNvSpPr>
              <p:nvPr/>
            </p:nvSpPr>
            <p:spPr bwMode="auto">
              <a:xfrm>
                <a:off x="1456213" y="2305048"/>
                <a:ext cx="495301" cy="634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latin typeface="Calibri" pitchFamily="34" charset="0"/>
                  </a:rPr>
                  <a:t>K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History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3550" y="1371600"/>
            <a:ext cx="7620000" cy="5281613"/>
          </a:xfrm>
        </p:spPr>
        <p:txBody>
          <a:bodyPr/>
          <a:lstStyle/>
          <a:p>
            <a:pPr>
              <a:lnSpc>
                <a:spcPct val="93000"/>
              </a:lnSpc>
            </a:pPr>
            <a:r>
              <a:rPr lang="en-GB" smtClean="0"/>
              <a:t>Between 1977 and 2001, the most widely used block cipher was DES. </a:t>
            </a:r>
          </a:p>
          <a:p>
            <a:pPr>
              <a:lnSpc>
                <a:spcPct val="93000"/>
              </a:lnSpc>
            </a:pPr>
            <a:r>
              <a:rPr lang="en-GB" smtClean="0"/>
              <a:t>Its small key size (</a:t>
            </a:r>
            <a:r>
              <a:rPr lang="en-US" smtClean="0">
                <a:solidFill>
                  <a:srgbClr val="FF0000"/>
                </a:solidFill>
              </a:rPr>
              <a:t>n=56</a:t>
            </a:r>
            <a:r>
              <a:rPr lang="en-GB" smtClean="0"/>
              <a:t>) raised concerns about possibility to break it by exhaustive key search.</a:t>
            </a:r>
          </a:p>
          <a:p>
            <a:pPr eaLnBrk="1" hangingPunct="1"/>
            <a:endParaRPr lang="en-US" smtClean="0">
              <a:solidFill>
                <a:srgbClr val="070605"/>
              </a:solidFill>
            </a:endParaRPr>
          </a:p>
          <a:p>
            <a:pPr eaLnBrk="1" hangingPunct="1"/>
            <a:r>
              <a:rPr lang="en-GB" smtClean="0"/>
              <a:t>Soon after the standartization of DES, a simple solution to the small key size problem was proposed:</a:t>
            </a:r>
            <a:endParaRPr lang="en-US" baseline="-10000" smtClean="0"/>
          </a:p>
          <a:p>
            <a:pPr eaLnBrk="1" hangingPunct="1"/>
            <a:endParaRPr lang="en-US" smtClean="0">
              <a:solidFill>
                <a:srgbClr val="070605"/>
              </a:solidFill>
            </a:endParaRPr>
          </a:p>
          <a:p>
            <a:pPr eaLnBrk="1" hangingPunct="1"/>
            <a:r>
              <a:rPr lang="en-US" b="1" smtClean="0"/>
              <a:t>Double encryption: </a:t>
            </a:r>
            <a:r>
              <a:rPr lang="en-US" smtClean="0"/>
              <a:t>Instead of </a:t>
            </a:r>
            <a:r>
              <a:rPr lang="en-US" smtClean="0">
                <a:solidFill>
                  <a:srgbClr val="FF0000"/>
                </a:solidFill>
              </a:rPr>
              <a:t>DES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mtClean="0">
                <a:solidFill>
                  <a:srgbClr val="FF0000"/>
                </a:solidFill>
              </a:rPr>
              <a:t>(P)</a:t>
            </a:r>
            <a:r>
              <a:rPr lang="en-US" smtClean="0"/>
              <a:t>, use </a:t>
            </a:r>
            <a:r>
              <a:rPr lang="en-US" smtClean="0">
                <a:solidFill>
                  <a:srgbClr val="FF0000"/>
                </a:solidFill>
              </a:rPr>
              <a:t>DES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z="1800" baseline="-40000" smtClean="0">
                <a:solidFill>
                  <a:srgbClr val="FF0000"/>
                </a:solidFill>
              </a:rPr>
              <a:t>2</a:t>
            </a:r>
            <a:r>
              <a:rPr lang="he-IL" smtClean="0">
                <a:solidFill>
                  <a:srgbClr val="FF0000"/>
                </a:solidFill>
              </a:rPr>
              <a:t>)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DES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z="1800" baseline="-40000" smtClean="0">
                <a:solidFill>
                  <a:srgbClr val="FF0000"/>
                </a:solidFill>
              </a:rPr>
              <a:t>1</a:t>
            </a:r>
            <a:r>
              <a:rPr lang="he-IL" smtClean="0">
                <a:solidFill>
                  <a:srgbClr val="FF0000"/>
                </a:solidFill>
              </a:rPr>
              <a:t>)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P)) </a:t>
            </a:r>
            <a:r>
              <a:rPr lang="en-US" smtClean="0"/>
              <a:t>, with independent keys 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,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</a:rPr>
              <a:t>.</a:t>
            </a:r>
            <a:endParaRPr lang="en-US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endParaRPr lang="en-US" smtClean="0">
              <a:solidFill>
                <a:srgbClr val="07060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hlink"/>
                </a:solidFill>
              </a:rPr>
              <a:t>The Meet-in-the-Middle (MITM) Attack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371600"/>
            <a:ext cx="7620000" cy="5281613"/>
          </a:xfrm>
        </p:spPr>
        <p:txBody>
          <a:bodyPr/>
          <a:lstStyle/>
          <a:p>
            <a:pPr eaLnBrk="1" hangingPunct="1"/>
            <a:r>
              <a:rPr lang="en-GB" smtClean="0"/>
              <a:t>In 1981, Hellman and Merkle showed that double encryption can be broken much faster than expected. </a:t>
            </a:r>
          </a:p>
          <a:p>
            <a:pPr eaLnBrk="1" hangingPunct="1"/>
            <a:r>
              <a:rPr lang="en-GB" smtClean="0"/>
              <a:t>Actually, the time complexity of the attack is the same as on single-key DES!</a:t>
            </a:r>
            <a:endParaRPr lang="en-US" smtClean="0">
              <a:solidFill>
                <a:srgbClr val="070605"/>
              </a:solidFill>
            </a:endParaRPr>
          </a:p>
          <a:p>
            <a:pPr eaLnBrk="1" hangingPunct="1"/>
            <a:endParaRPr lang="en-US" smtClean="0">
              <a:solidFill>
                <a:srgbClr val="070605"/>
              </a:solidFill>
            </a:endParaRPr>
          </a:p>
          <a:p>
            <a:pPr eaLnBrk="1" hangingPunct="1"/>
            <a:r>
              <a:rPr lang="en-GB" smtClean="0"/>
              <a:t>More generally, double encryption with two </a:t>
            </a:r>
            <a:r>
              <a:rPr lang="en-US" smtClean="0">
                <a:solidFill>
                  <a:srgbClr val="FF0000"/>
                </a:solidFill>
              </a:rPr>
              <a:t>n</a:t>
            </a:r>
            <a:r>
              <a:rPr lang="en-GB" i="1" smtClean="0"/>
              <a:t> </a:t>
            </a:r>
            <a:r>
              <a:rPr lang="en-GB" smtClean="0"/>
              <a:t>bit keys can be broken in time and memory of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n</a:t>
            </a:r>
            <a:r>
              <a:rPr lang="en-GB" smtClean="0"/>
              <a:t> (instead of time complexity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2n</a:t>
            </a:r>
            <a:r>
              <a:rPr lang="en-GB" smtClean="0"/>
              <a:t> of exhaustive key search).</a:t>
            </a:r>
            <a:endParaRPr lang="en-US" b="1" smtClean="0"/>
          </a:p>
          <a:p>
            <a:pPr eaLnBrk="1" hangingPunct="1"/>
            <a:endParaRPr lang="en-US" smtClean="0">
              <a:solidFill>
                <a:srgbClr val="07060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MITM Attack Algorithm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05225"/>
            <a:ext cx="7620000" cy="2924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For each </a:t>
            </a:r>
            <a:r>
              <a:rPr lang="en-US" sz="2600" smtClean="0">
                <a:solidFill>
                  <a:srgbClr val="FF0000"/>
                </a:solidFill>
              </a:rPr>
              <a:t>n</a:t>
            </a:r>
            <a:r>
              <a:rPr lang="en-US" sz="2600" smtClean="0"/>
              <a:t>-bit value of </a:t>
            </a:r>
            <a:r>
              <a:rPr lang="en-US" sz="2600" smtClean="0">
                <a:solidFill>
                  <a:srgbClr val="FF0000"/>
                </a:solidFill>
              </a:rPr>
              <a:t>K</a:t>
            </a:r>
            <a:r>
              <a:rPr lang="en-US" sz="2600" baseline="-25000" smtClean="0">
                <a:solidFill>
                  <a:srgbClr val="FF0000"/>
                </a:solidFill>
              </a:rPr>
              <a:t>1</a:t>
            </a:r>
            <a:r>
              <a:rPr lang="en-US" sz="2600" smtClean="0">
                <a:solidFill>
                  <a:srgbClr val="FF0000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Partially encrypt </a:t>
            </a:r>
            <a:r>
              <a:rPr lang="en-US" sz="2200" smtClean="0">
                <a:solidFill>
                  <a:srgbClr val="FF0000"/>
                </a:solidFill>
              </a:rPr>
              <a:t>P</a:t>
            </a:r>
            <a:r>
              <a:rPr lang="en-US" sz="2200" baseline="-25000" smtClean="0">
                <a:solidFill>
                  <a:srgbClr val="FF0000"/>
                </a:solidFill>
              </a:rPr>
              <a:t>1</a:t>
            </a:r>
            <a:r>
              <a:rPr lang="en-US" sz="2200" smtClean="0"/>
              <a:t> and store the </a:t>
            </a:r>
            <a:r>
              <a:rPr lang="en-US" sz="2200" smtClean="0">
                <a:solidFill>
                  <a:srgbClr val="FF0000"/>
                </a:solidFill>
              </a:rPr>
              <a:t>n</a:t>
            </a:r>
            <a:r>
              <a:rPr lang="en-US" sz="2200" smtClean="0"/>
              <a:t>-bit suggestions for </a:t>
            </a:r>
            <a:r>
              <a:rPr lang="en-US" sz="2200" smtClean="0">
                <a:solidFill>
                  <a:srgbClr val="FF0000"/>
                </a:solidFill>
              </a:rPr>
              <a:t>X</a:t>
            </a:r>
            <a:r>
              <a:rPr lang="en-US" sz="2200" smtClean="0"/>
              <a:t> in a </a:t>
            </a:r>
            <a:r>
              <a:rPr lang="en-US" sz="2200" b="1" smtClean="0"/>
              <a:t>sorted list.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For each </a:t>
            </a:r>
            <a:r>
              <a:rPr lang="en-US" sz="2600" smtClean="0">
                <a:solidFill>
                  <a:srgbClr val="FF0000"/>
                </a:solidFill>
              </a:rPr>
              <a:t>n</a:t>
            </a:r>
            <a:r>
              <a:rPr lang="en-US" sz="2600" smtClean="0"/>
              <a:t>-bit value of </a:t>
            </a:r>
            <a:r>
              <a:rPr lang="en-US" sz="2600" smtClean="0">
                <a:solidFill>
                  <a:srgbClr val="FF0000"/>
                </a:solidFill>
              </a:rPr>
              <a:t>K</a:t>
            </a:r>
            <a:r>
              <a:rPr lang="en-US" sz="2600" baseline="-25000" smtClean="0">
                <a:solidFill>
                  <a:srgbClr val="FF0000"/>
                </a:solidFill>
              </a:rPr>
              <a:t>2</a:t>
            </a:r>
            <a:r>
              <a:rPr lang="en-US" sz="2600" smtClean="0">
                <a:solidFill>
                  <a:srgbClr val="FF0000"/>
                </a:solidFill>
              </a:rPr>
              <a:t>:</a:t>
            </a:r>
            <a:r>
              <a:rPr lang="en-US" sz="26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Partially decrypt </a:t>
            </a:r>
            <a:r>
              <a:rPr lang="en-US" sz="2200" smtClean="0">
                <a:solidFill>
                  <a:srgbClr val="FF0000"/>
                </a:solidFill>
              </a:rPr>
              <a:t>C</a:t>
            </a:r>
            <a:r>
              <a:rPr lang="en-US" sz="2200" baseline="-25000" smtClean="0">
                <a:solidFill>
                  <a:srgbClr val="FF0000"/>
                </a:solidFill>
              </a:rPr>
              <a:t>1</a:t>
            </a:r>
            <a:r>
              <a:rPr lang="en-US" sz="2200" smtClean="0"/>
              <a:t> and look for </a:t>
            </a:r>
            <a:r>
              <a:rPr lang="en-US" sz="2200" b="1" smtClean="0"/>
              <a:t>matches in the list.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For each match </a:t>
            </a:r>
            <a:r>
              <a:rPr lang="en-US" sz="2200" b="1" smtClean="0"/>
              <a:t>test the full key.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Time</a:t>
            </a:r>
            <a:r>
              <a:rPr lang="en-US" sz="2600" b="1" smtClean="0"/>
              <a:t> </a:t>
            </a:r>
            <a:r>
              <a:rPr lang="en-US" sz="2600" b="1" smtClean="0">
                <a:solidFill>
                  <a:srgbClr val="FF0000"/>
                </a:solidFill>
              </a:rPr>
              <a:t>2</a:t>
            </a:r>
            <a:r>
              <a:rPr lang="en-US" sz="2600" b="1" baseline="30000" smtClean="0">
                <a:solidFill>
                  <a:srgbClr val="FF0000"/>
                </a:solidFill>
              </a:rPr>
              <a:t>n</a:t>
            </a:r>
            <a:r>
              <a:rPr lang="en-US" sz="2600" b="1" smtClean="0"/>
              <a:t>, </a:t>
            </a:r>
            <a:r>
              <a:rPr lang="en-US" sz="2600" smtClean="0"/>
              <a:t>memory</a:t>
            </a:r>
            <a:r>
              <a:rPr lang="en-US" sz="2600" b="1" smtClean="0"/>
              <a:t> </a:t>
            </a:r>
            <a:r>
              <a:rPr lang="en-US" sz="2600" b="1" smtClean="0">
                <a:solidFill>
                  <a:srgbClr val="FF0000"/>
                </a:solidFill>
              </a:rPr>
              <a:t>2</a:t>
            </a:r>
            <a:r>
              <a:rPr lang="en-US" sz="2600" b="1" baseline="30000" smtClean="0">
                <a:solidFill>
                  <a:srgbClr val="FF0000"/>
                </a:solidFill>
              </a:rPr>
              <a:t>n </a:t>
            </a:r>
            <a:r>
              <a:rPr lang="en-US" sz="2600" smtClean="0"/>
              <a:t>(ignoring logarithmic factors). </a:t>
            </a:r>
            <a:endParaRPr lang="en-US" sz="2600" smtClean="0">
              <a:solidFill>
                <a:srgbClr val="070605"/>
              </a:solidFill>
            </a:endParaRPr>
          </a:p>
        </p:txBody>
      </p:sp>
      <p:grpSp>
        <p:nvGrpSpPr>
          <p:cNvPr id="19459" name="Group 13"/>
          <p:cNvGrpSpPr>
            <a:grpSpLocks/>
          </p:cNvGrpSpPr>
          <p:nvPr/>
        </p:nvGrpSpPr>
        <p:grpSpPr bwMode="auto">
          <a:xfrm>
            <a:off x="2382838" y="1066800"/>
            <a:ext cx="1836737" cy="3176588"/>
            <a:chOff x="1333498" y="1128719"/>
            <a:chExt cx="1837000" cy="3855342"/>
          </a:xfrm>
        </p:grpSpPr>
        <p:sp>
          <p:nvSpPr>
            <p:cNvPr id="19477" name="TextBox 9"/>
            <p:cNvSpPr txBox="1">
              <a:spLocks noChangeArrowheads="1"/>
            </p:cNvSpPr>
            <p:nvPr/>
          </p:nvSpPr>
          <p:spPr bwMode="auto">
            <a:xfrm>
              <a:off x="2149185" y="3676939"/>
              <a:ext cx="582347" cy="1307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latin typeface="Calibri" pitchFamily="34" charset="0"/>
                </a:rPr>
                <a:t>C</a:t>
              </a:r>
              <a:r>
                <a:rPr lang="en-US" sz="3200" baseline="-25000">
                  <a:latin typeface="Calibri" pitchFamily="34" charset="0"/>
                </a:rPr>
                <a:t>1</a:t>
              </a:r>
              <a:endParaRPr lang="en-US" sz="3200">
                <a:latin typeface="Calibri" pitchFamily="34" charset="0"/>
              </a:endParaRPr>
            </a:p>
            <a:p>
              <a:pPr algn="l" rtl="0"/>
              <a:endParaRPr lang="en-US" sz="3200">
                <a:latin typeface="Calibri" pitchFamily="34" charset="0"/>
              </a:endParaRPr>
            </a:p>
          </p:txBody>
        </p:sp>
        <p:grpSp>
          <p:nvGrpSpPr>
            <p:cNvPr id="19478" name="Group 11"/>
            <p:cNvGrpSpPr>
              <a:grpSpLocks/>
            </p:cNvGrpSpPr>
            <p:nvPr/>
          </p:nvGrpSpPr>
          <p:grpSpPr bwMode="auto">
            <a:xfrm>
              <a:off x="1333498" y="1128719"/>
              <a:ext cx="1837000" cy="2605081"/>
              <a:chOff x="1333498" y="1128719"/>
              <a:chExt cx="1837000" cy="260508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828869" y="1828114"/>
                <a:ext cx="1105058" cy="19055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80" name="TextBox 8"/>
              <p:cNvSpPr txBox="1">
                <a:spLocks noChangeArrowheads="1"/>
              </p:cNvSpPr>
              <p:nvPr/>
            </p:nvSpPr>
            <p:spPr bwMode="auto">
              <a:xfrm>
                <a:off x="2149186" y="1128719"/>
                <a:ext cx="582347" cy="1307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3200">
                    <a:latin typeface="Calibri" pitchFamily="34" charset="0"/>
                  </a:rPr>
                  <a:t>P</a:t>
                </a:r>
                <a:r>
                  <a:rPr lang="en-US" sz="3200" baseline="-25000">
                    <a:latin typeface="Calibri" pitchFamily="34" charset="0"/>
                  </a:rPr>
                  <a:t>1</a:t>
                </a:r>
                <a:endParaRPr lang="en-US" sz="3200">
                  <a:latin typeface="Calibri" pitchFamily="34" charset="0"/>
                </a:endParaRPr>
              </a:p>
              <a:p>
                <a:pPr algn="l" rtl="0"/>
                <a:endParaRPr lang="en-US" sz="3200">
                  <a:latin typeface="Calibri" pitchFamily="34" charset="0"/>
                </a:endParaRPr>
              </a:p>
            </p:txBody>
          </p:sp>
          <p:cxnSp>
            <p:nvCxnSpPr>
              <p:cNvPr id="8" name="Straight Connector 7"/>
              <p:cNvCxnSpPr>
                <a:stCxn id="2" idx="1"/>
                <a:endCxn id="2" idx="3"/>
              </p:cNvCxnSpPr>
              <p:nvPr/>
            </p:nvCxnSpPr>
            <p:spPr>
              <a:xfrm>
                <a:off x="1828869" y="2781834"/>
                <a:ext cx="1105058" cy="0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82" name="TextBox 12"/>
              <p:cNvSpPr txBox="1">
                <a:spLocks noChangeArrowheads="1"/>
              </p:cNvSpPr>
              <p:nvPr/>
            </p:nvSpPr>
            <p:spPr bwMode="auto">
              <a:xfrm>
                <a:off x="2865698" y="2388759"/>
                <a:ext cx="304800" cy="709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3200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19483" name="TextBox 14"/>
              <p:cNvSpPr txBox="1">
                <a:spLocks noChangeArrowheads="1"/>
              </p:cNvSpPr>
              <p:nvPr/>
            </p:nvSpPr>
            <p:spPr bwMode="auto">
              <a:xfrm>
                <a:off x="1333498" y="1953605"/>
                <a:ext cx="495301" cy="634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latin typeface="Calibri" pitchFamily="34" charset="0"/>
                  </a:rPr>
                  <a:t>K</a:t>
                </a:r>
                <a:r>
                  <a:rPr lang="en-US" sz="2800" baseline="-25000">
                    <a:latin typeface="Calibri" pitchFamily="34" charset="0"/>
                  </a:rPr>
                  <a:t>1</a:t>
                </a:r>
                <a:endParaRPr lang="en-US" sz="2800">
                  <a:latin typeface="Calibri" pitchFamily="34" charset="0"/>
                </a:endParaRPr>
              </a:p>
            </p:txBody>
          </p:sp>
          <p:sp>
            <p:nvSpPr>
              <p:cNvPr id="19484" name="TextBox 15"/>
              <p:cNvSpPr txBox="1">
                <a:spLocks noChangeArrowheads="1"/>
              </p:cNvSpPr>
              <p:nvPr/>
            </p:nvSpPr>
            <p:spPr bwMode="auto">
              <a:xfrm>
                <a:off x="1333499" y="3073686"/>
                <a:ext cx="516082" cy="634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>
                    <a:latin typeface="Calibri" pitchFamily="34" charset="0"/>
                  </a:rPr>
                  <a:t>K</a:t>
                </a:r>
                <a:r>
                  <a:rPr lang="en-US" sz="2800" baseline="-25000">
                    <a:latin typeface="Calibri" pitchFamily="34" charset="0"/>
                  </a:rPr>
                  <a:t>2</a:t>
                </a:r>
                <a:endParaRPr lang="en-US" sz="2800">
                  <a:latin typeface="Calibri" pitchFamily="34" charset="0"/>
                </a:endParaRPr>
              </a:p>
            </p:txBody>
          </p: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380038" y="1358900"/>
            <a:ext cx="1108075" cy="1993900"/>
            <a:chOff x="5380512" y="1359297"/>
            <a:chExt cx="1108065" cy="199350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944069" y="1643403"/>
              <a:ext cx="0" cy="170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70998" y="2008456"/>
              <a:ext cx="9302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3" name="TextBox 18"/>
            <p:cNvSpPr txBox="1">
              <a:spLocks noChangeArrowheads="1"/>
            </p:cNvSpPr>
            <p:nvPr/>
          </p:nvSpPr>
          <p:spPr bwMode="auto">
            <a:xfrm>
              <a:off x="5470566" y="1359297"/>
              <a:ext cx="5823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solidFill>
                    <a:srgbClr val="FF0000"/>
                  </a:solidFill>
                  <a:latin typeface="Calibri" pitchFamily="34" charset="0"/>
                </a:rPr>
                <a:t>K</a:t>
              </a:r>
              <a:r>
                <a:rPr lang="en-US" sz="3200" baseline="-2500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endParaRPr lang="en-US" sz="32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9464" name="TextBox 20"/>
            <p:cNvSpPr txBox="1">
              <a:spLocks noChangeArrowheads="1"/>
            </p:cNvSpPr>
            <p:nvPr/>
          </p:nvSpPr>
          <p:spPr bwMode="auto">
            <a:xfrm>
              <a:off x="5997730" y="1375131"/>
              <a:ext cx="40306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solidFill>
                    <a:srgbClr val="FF0000"/>
                  </a:solidFill>
                  <a:latin typeface="Calibri" pitchFamily="34" charset="0"/>
                </a:rPr>
                <a:t>X</a:t>
              </a:r>
            </a:p>
          </p:txBody>
        </p:sp>
        <p:sp>
          <p:nvSpPr>
            <p:cNvPr id="19465" name="TextBox 17"/>
            <p:cNvSpPr txBox="1">
              <a:spLocks noChangeArrowheads="1"/>
            </p:cNvSpPr>
            <p:nvPr/>
          </p:nvSpPr>
          <p:spPr bwMode="auto">
            <a:xfrm>
              <a:off x="5943600" y="200821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>
                  <a:latin typeface="Calibri" pitchFamily="34" charset="0"/>
                </a:rPr>
                <a:t>000</a:t>
              </a:r>
            </a:p>
          </p:txBody>
        </p:sp>
        <p:sp>
          <p:nvSpPr>
            <p:cNvPr id="19466" name="TextBox 23"/>
            <p:cNvSpPr txBox="1">
              <a:spLocks noChangeArrowheads="1"/>
            </p:cNvSpPr>
            <p:nvPr/>
          </p:nvSpPr>
          <p:spPr bwMode="auto">
            <a:xfrm>
              <a:off x="5928756" y="229807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>
                  <a:latin typeface="Calibri" pitchFamily="34" charset="0"/>
                </a:rPr>
                <a:t>010</a:t>
              </a:r>
            </a:p>
          </p:txBody>
        </p:sp>
        <p:sp>
          <p:nvSpPr>
            <p:cNvPr id="19467" name="TextBox 24"/>
            <p:cNvSpPr txBox="1">
              <a:spLocks noChangeArrowheads="1"/>
            </p:cNvSpPr>
            <p:nvPr/>
          </p:nvSpPr>
          <p:spPr bwMode="auto">
            <a:xfrm>
              <a:off x="5943600" y="2443185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b="1">
                  <a:latin typeface="Calibri" pitchFamily="34" charset="0"/>
                </a:rPr>
                <a:t>.</a:t>
              </a:r>
            </a:p>
          </p:txBody>
        </p:sp>
        <p:sp>
          <p:nvSpPr>
            <p:cNvPr id="19468" name="TextBox 25"/>
            <p:cNvSpPr txBox="1">
              <a:spLocks noChangeArrowheads="1"/>
            </p:cNvSpPr>
            <p:nvPr/>
          </p:nvSpPr>
          <p:spPr bwMode="auto">
            <a:xfrm>
              <a:off x="5936672" y="2595585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b="1">
                  <a:latin typeface="Calibri" pitchFamily="34" charset="0"/>
                </a:rPr>
                <a:t>.</a:t>
              </a:r>
            </a:p>
          </p:txBody>
        </p:sp>
        <p:sp>
          <p:nvSpPr>
            <p:cNvPr id="19469" name="TextBox 26"/>
            <p:cNvSpPr txBox="1">
              <a:spLocks noChangeArrowheads="1"/>
            </p:cNvSpPr>
            <p:nvPr/>
          </p:nvSpPr>
          <p:spPr bwMode="auto">
            <a:xfrm>
              <a:off x="5936672" y="273083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b="1">
                  <a:latin typeface="Calibri" pitchFamily="34" charset="0"/>
                </a:rPr>
                <a:t>.</a:t>
              </a:r>
            </a:p>
          </p:txBody>
        </p:sp>
        <p:sp>
          <p:nvSpPr>
            <p:cNvPr id="19470" name="TextBox 29"/>
            <p:cNvSpPr txBox="1">
              <a:spLocks noChangeArrowheads="1"/>
            </p:cNvSpPr>
            <p:nvPr/>
          </p:nvSpPr>
          <p:spPr bwMode="auto">
            <a:xfrm>
              <a:off x="5395356" y="200821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>
                  <a:latin typeface="Calibri" pitchFamily="34" charset="0"/>
                </a:rPr>
                <a:t>101</a:t>
              </a:r>
            </a:p>
          </p:txBody>
        </p:sp>
        <p:sp>
          <p:nvSpPr>
            <p:cNvPr id="19471" name="TextBox 30"/>
            <p:cNvSpPr txBox="1">
              <a:spLocks noChangeArrowheads="1"/>
            </p:cNvSpPr>
            <p:nvPr/>
          </p:nvSpPr>
          <p:spPr bwMode="auto">
            <a:xfrm>
              <a:off x="5380512" y="229807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>
                  <a:latin typeface="Calibri" pitchFamily="34" charset="0"/>
                </a:rPr>
                <a:t>011</a:t>
              </a:r>
            </a:p>
          </p:txBody>
        </p:sp>
        <p:sp>
          <p:nvSpPr>
            <p:cNvPr id="19472" name="TextBox 31"/>
            <p:cNvSpPr txBox="1">
              <a:spLocks noChangeArrowheads="1"/>
            </p:cNvSpPr>
            <p:nvPr/>
          </p:nvSpPr>
          <p:spPr bwMode="auto">
            <a:xfrm>
              <a:off x="5395356" y="2443185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b="1">
                  <a:latin typeface="Calibri" pitchFamily="34" charset="0"/>
                </a:rPr>
                <a:t>.</a:t>
              </a:r>
            </a:p>
          </p:txBody>
        </p:sp>
        <p:sp>
          <p:nvSpPr>
            <p:cNvPr id="19473" name="TextBox 32"/>
            <p:cNvSpPr txBox="1">
              <a:spLocks noChangeArrowheads="1"/>
            </p:cNvSpPr>
            <p:nvPr/>
          </p:nvSpPr>
          <p:spPr bwMode="auto">
            <a:xfrm>
              <a:off x="5388428" y="2595585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b="1">
                  <a:latin typeface="Calibri" pitchFamily="34" charset="0"/>
                </a:rPr>
                <a:t>.</a:t>
              </a:r>
            </a:p>
          </p:txBody>
        </p:sp>
        <p:sp>
          <p:nvSpPr>
            <p:cNvPr id="19474" name="TextBox 33"/>
            <p:cNvSpPr txBox="1">
              <a:spLocks noChangeArrowheads="1"/>
            </p:cNvSpPr>
            <p:nvPr/>
          </p:nvSpPr>
          <p:spPr bwMode="auto">
            <a:xfrm>
              <a:off x="5388428" y="273083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b="1">
                  <a:latin typeface="Calibri" pitchFamily="34" charset="0"/>
                </a:rPr>
                <a:t>.</a:t>
              </a:r>
            </a:p>
          </p:txBody>
        </p:sp>
        <p:sp>
          <p:nvSpPr>
            <p:cNvPr id="19475" name="TextBox 34"/>
            <p:cNvSpPr txBox="1">
              <a:spLocks noChangeArrowheads="1"/>
            </p:cNvSpPr>
            <p:nvPr/>
          </p:nvSpPr>
          <p:spPr bwMode="auto">
            <a:xfrm>
              <a:off x="5955177" y="2931285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>
                  <a:latin typeface="Calibri" pitchFamily="34" charset="0"/>
                </a:rPr>
                <a:t>111</a:t>
              </a:r>
            </a:p>
          </p:txBody>
        </p:sp>
        <p:sp>
          <p:nvSpPr>
            <p:cNvPr id="19476" name="TextBox 35"/>
            <p:cNvSpPr txBox="1">
              <a:spLocks noChangeArrowheads="1"/>
            </p:cNvSpPr>
            <p:nvPr/>
          </p:nvSpPr>
          <p:spPr bwMode="auto">
            <a:xfrm>
              <a:off x="5395356" y="2931285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>
                  <a:latin typeface="Calibri" pitchFamily="34" charset="0"/>
                </a:rPr>
                <a:t>110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History (continued)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3550" y="1371600"/>
            <a:ext cx="7620000" cy="5281613"/>
          </a:xfrm>
        </p:spPr>
        <p:txBody>
          <a:bodyPr/>
          <a:lstStyle/>
          <a:p>
            <a:pPr>
              <a:lnSpc>
                <a:spcPct val="93000"/>
              </a:lnSpc>
            </a:pPr>
            <a:r>
              <a:rPr lang="en-GB" smtClean="0"/>
              <a:t>As a countermeasure, it was suggested to use  </a:t>
            </a:r>
            <a:r>
              <a:rPr lang="en-GB" b="1" smtClean="0"/>
              <a:t>Triple Encryption</a:t>
            </a:r>
            <a:r>
              <a:rPr lang="en-GB" smtClean="0"/>
              <a:t>: </a:t>
            </a:r>
            <a:r>
              <a:rPr lang="en-US" smtClean="0">
                <a:solidFill>
                  <a:srgbClr val="FF0000"/>
                </a:solidFill>
              </a:rPr>
              <a:t>DES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z="1800" baseline="-40000" smtClean="0">
                <a:solidFill>
                  <a:srgbClr val="FF0000"/>
                </a:solidFill>
              </a:rPr>
              <a:t>3 </a:t>
            </a:r>
            <a:r>
              <a:rPr lang="he-IL" smtClean="0">
                <a:solidFill>
                  <a:srgbClr val="FF0000"/>
                </a:solidFill>
              </a:rPr>
              <a:t>)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DES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z="1800" baseline="-40000" smtClean="0">
                <a:solidFill>
                  <a:srgbClr val="FF0000"/>
                </a:solidFill>
              </a:rPr>
              <a:t>2</a:t>
            </a:r>
            <a:r>
              <a:rPr lang="he-IL" smtClean="0">
                <a:solidFill>
                  <a:srgbClr val="FF0000"/>
                </a:solidFill>
              </a:rPr>
              <a:t>)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DES</a:t>
            </a:r>
            <a:r>
              <a:rPr lang="en-US" baseline="-25000" smtClean="0">
                <a:solidFill>
                  <a:srgbClr val="FF0000"/>
                </a:solidFill>
              </a:rPr>
              <a:t>K</a:t>
            </a:r>
            <a:r>
              <a:rPr lang="en-US" sz="1800" baseline="-40000" smtClean="0">
                <a:solidFill>
                  <a:srgbClr val="FF0000"/>
                </a:solidFill>
              </a:rPr>
              <a:t>1</a:t>
            </a:r>
            <a:r>
              <a:rPr lang="he-IL" smtClean="0">
                <a:solidFill>
                  <a:srgbClr val="FF0000"/>
                </a:solidFill>
              </a:rPr>
              <a:t>)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P)))</a:t>
            </a:r>
            <a:r>
              <a:rPr lang="en-GB" smtClean="0"/>
              <a:t>, with independent keys 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,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,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baseline="-25000" smtClean="0">
                <a:solidFill>
                  <a:srgbClr val="FF0000"/>
                </a:solidFill>
              </a:rPr>
              <a:t>3</a:t>
            </a:r>
            <a:r>
              <a:rPr lang="en-US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3000"/>
              </a:lnSpc>
            </a:pPr>
            <a:endParaRPr lang="en-US" smtClean="0">
              <a:solidFill>
                <a:srgbClr val="FF0000"/>
              </a:solidFill>
            </a:endParaRPr>
          </a:p>
          <a:p>
            <a:pPr>
              <a:lnSpc>
                <a:spcPct val="93000"/>
              </a:lnSpc>
            </a:pPr>
            <a:r>
              <a:rPr lang="en-GB" smtClean="0"/>
              <a:t>A trivial extension of the MITM attack breaks triple encryption in time and memory of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2n </a:t>
            </a:r>
            <a:r>
              <a:rPr lang="en-GB" smtClean="0"/>
              <a:t>and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baseline="30000" smtClean="0">
                <a:solidFill>
                  <a:srgbClr val="FF0000"/>
                </a:solidFill>
              </a:rPr>
              <a:t>n</a:t>
            </a:r>
            <a:r>
              <a:rPr lang="en-GB" smtClean="0"/>
              <a:t>, respectively. </a:t>
            </a:r>
          </a:p>
          <a:p>
            <a:pPr>
              <a:lnSpc>
                <a:spcPct val="93000"/>
              </a:lnSpc>
            </a:pPr>
            <a:r>
              <a:rPr lang="en-GB" smtClean="0"/>
              <a:t>Despite extensive research, no significant improvements have been found.</a:t>
            </a:r>
          </a:p>
          <a:p>
            <a:pPr>
              <a:lnSpc>
                <a:spcPct val="93000"/>
              </a:lnSpc>
            </a:pPr>
            <a:endParaRPr lang="en-GB" smtClean="0"/>
          </a:p>
          <a:p>
            <a:pPr>
              <a:lnSpc>
                <a:spcPct val="93000"/>
              </a:lnSpc>
            </a:pPr>
            <a:r>
              <a:rPr lang="en-GB" smtClean="0"/>
              <a:t>Triple-DES was used as a de-facto encryption standard from 1998 until 2001 (or even later).</a:t>
            </a:r>
            <a:endParaRPr lang="en-US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endParaRPr lang="en-US" smtClean="0">
              <a:solidFill>
                <a:srgbClr val="07060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15287</TotalTime>
  <Words>2093</Words>
  <Application>Microsoft Office PowerPoint</Application>
  <PresentationFormat>On-screen Show (4:3)</PresentationFormat>
  <Paragraphs>379</Paragraphs>
  <Slides>37</Slides>
  <Notes>30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תבנית עיצוב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2" baseType="lpstr">
      <vt:lpstr>Arial</vt:lpstr>
      <vt:lpstr>Cambria</vt:lpstr>
      <vt:lpstr>Calibri</vt:lpstr>
      <vt:lpstr>Times New Roman</vt:lpstr>
      <vt:lpstr>1_Adjacency</vt:lpstr>
      <vt:lpstr>Dissect and conquer: New algorithms for cryptanalysis of multiple encryption, knapsacks, etc.</vt:lpstr>
      <vt:lpstr>Block Ciphers</vt:lpstr>
      <vt:lpstr>Encryption and Decryption</vt:lpstr>
      <vt:lpstr>The Basic Cryptanalytic Problem</vt:lpstr>
      <vt:lpstr>Exhaustive Search</vt:lpstr>
      <vt:lpstr>History</vt:lpstr>
      <vt:lpstr>The Meet-in-the-Middle (MITM) Attack</vt:lpstr>
      <vt:lpstr>MITM Attack Algorithm</vt:lpstr>
      <vt:lpstr>History (continued)</vt:lpstr>
      <vt:lpstr>Multiple Encryption</vt:lpstr>
      <vt:lpstr>Dissection Attack on 4-Fold Encryption</vt:lpstr>
      <vt:lpstr>Composite Problems</vt:lpstr>
      <vt:lpstr>Composite Problems (cont.)</vt:lpstr>
      <vt:lpstr>Previous Work</vt:lpstr>
      <vt:lpstr>Previous Work (cont.)</vt:lpstr>
      <vt:lpstr>Where does this converge to?</vt:lpstr>
      <vt:lpstr>Dissection Attack on 7-fold Encryption</vt:lpstr>
      <vt:lpstr>Dissection Attack on 7-fold Encryption (ctd.)</vt:lpstr>
      <vt:lpstr>Analysis of the Attack</vt:lpstr>
      <vt:lpstr>Attacks on r-fold Encryption (I)</vt:lpstr>
      <vt:lpstr>Attacks on r-fold Encryption (II)</vt:lpstr>
      <vt:lpstr>Attacks on r-fold Encryption (III)</vt:lpstr>
      <vt:lpstr>Asymmetry rules!</vt:lpstr>
      <vt:lpstr>Another look at the attack on 7-fold Encryption</vt:lpstr>
      <vt:lpstr>The Extension</vt:lpstr>
      <vt:lpstr>The Magic Sequence</vt:lpstr>
      <vt:lpstr>Larger Amounts of Memory</vt:lpstr>
      <vt:lpstr>Application to Knapsacks</vt:lpstr>
      <vt:lpstr>Representing Knapsack as a Block Cipher</vt:lpstr>
      <vt:lpstr>Representing Knapsack as 4-Fold Encryption (I)</vt:lpstr>
      <vt:lpstr>Representing Knapsack as 4-Fold Encryption (II)</vt:lpstr>
      <vt:lpstr>Representing Knapsack as 4-Fold Encryption (III)</vt:lpstr>
      <vt:lpstr>Time-Memory Tradeoff  for Knapsacks</vt:lpstr>
      <vt:lpstr>Probabilistic Algorithms</vt:lpstr>
      <vt:lpstr>Conclusions</vt:lpstr>
      <vt:lpstr>Open Problems</vt:lpstr>
      <vt:lpstr>Thanks for listening!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Collisions in Round-Reduced Keccak</dc:title>
  <dc:creator>itai</dc:creator>
  <cp:lastModifiedBy> נתן קלר</cp:lastModifiedBy>
  <cp:revision>586</cp:revision>
  <dcterms:created xsi:type="dcterms:W3CDTF">2006-08-16T00:00:00Z</dcterms:created>
  <dcterms:modified xsi:type="dcterms:W3CDTF">2012-07-03T10:18:12Z</dcterms:modified>
</cp:coreProperties>
</file>