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9"/>
  </p:notesMasterIdLst>
  <p:handoutMasterIdLst>
    <p:handoutMasterId r:id="rId30"/>
  </p:handoutMasterIdLst>
  <p:sldIdLst>
    <p:sldId id="256" r:id="rId2"/>
    <p:sldId id="383" r:id="rId3"/>
    <p:sldId id="384" r:id="rId4"/>
    <p:sldId id="385" r:id="rId5"/>
    <p:sldId id="366" r:id="rId6"/>
    <p:sldId id="351" r:id="rId7"/>
    <p:sldId id="371" r:id="rId8"/>
    <p:sldId id="391" r:id="rId9"/>
    <p:sldId id="393" r:id="rId10"/>
    <p:sldId id="394" r:id="rId11"/>
    <p:sldId id="395" r:id="rId12"/>
    <p:sldId id="396" r:id="rId13"/>
    <p:sldId id="354" r:id="rId14"/>
    <p:sldId id="386" r:id="rId15"/>
    <p:sldId id="387" r:id="rId16"/>
    <p:sldId id="355" r:id="rId17"/>
    <p:sldId id="397" r:id="rId18"/>
    <p:sldId id="398" r:id="rId19"/>
    <p:sldId id="356" r:id="rId20"/>
    <p:sldId id="357" r:id="rId21"/>
    <p:sldId id="375" r:id="rId22"/>
    <p:sldId id="399" r:id="rId23"/>
    <p:sldId id="377" r:id="rId24"/>
    <p:sldId id="376" r:id="rId25"/>
    <p:sldId id="379" r:id="rId26"/>
    <p:sldId id="400" r:id="rId27"/>
    <p:sldId id="365" r:id="rId2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5F"/>
    <a:srgbClr val="FFFFFF"/>
    <a:srgbClr val="F2F2F2"/>
    <a:srgbClr val="FF8181"/>
    <a:srgbClr val="33FF23"/>
    <a:srgbClr val="6BB76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77" autoAdjust="0"/>
  </p:normalViewPr>
  <p:slideViewPr>
    <p:cSldViewPr>
      <p:cViewPr>
        <p:scale>
          <a:sx n="80" d="100"/>
          <a:sy n="80" d="100"/>
        </p:scale>
        <p:origin x="-9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2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D02F5A-E1F5-4A57-90CD-B63DBA9D8E9F}" type="datetimeFigureOut">
              <a:rPr lang="he-IL" smtClean="0"/>
              <a:pPr/>
              <a:t>י"ג/תמוז/תשע"ב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03FA5C-EA7F-4696-B3CE-4FD2558B173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18297A7-EC55-4CBA-9A0E-2DA35675A3C4}" type="datetimeFigureOut">
              <a:rPr lang="he-IL" smtClean="0"/>
              <a:pPr/>
              <a:t>י"ג/תמוז/תשע"ב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1CD254-BCD3-46F4-9C26-BC697EF4DB3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Only non-doctor, talk a bit different Only one equation on slide 18</a:t>
            </a:r>
            <a:endParaRPr lang="he-IL" dirty="0" smtClean="0"/>
          </a:p>
          <a:p>
            <a:pPr algn="l" rtl="0"/>
            <a:r>
              <a:rPr lang="en-US" dirty="0" smtClean="0"/>
              <a:t>Hand </a:t>
            </a:r>
            <a:r>
              <a:rPr lang="en-US" dirty="0" smtClean="0"/>
              <a:t>raising – transistor?</a:t>
            </a:r>
            <a:r>
              <a:rPr lang="en-US" baseline="0" dirty="0" smtClean="0"/>
              <a:t>  Flip flop (not shoes)?  AES?  Touched a scope?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Various ways of</a:t>
            </a:r>
            <a:r>
              <a:rPr lang="en-US" baseline="0" dirty="0" smtClean="0"/>
              <a:t> doing this: simple power analysis (e.g. for branching), DPA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</a:t>
            </a:r>
            <a:r>
              <a:rPr lang="en-US" baseline="0" dirty="0" smtClean="0"/>
              <a:t> to be hard to believe before </a:t>
            </a:r>
            <a:r>
              <a:rPr lang="en-US" baseline="0" dirty="0" err="1" smtClean="0"/>
              <a:t>cellphones</a:t>
            </a:r>
            <a:endParaRPr lang="he-IL" baseline="0" dirty="0" smtClean="0"/>
          </a:p>
          <a:p>
            <a:r>
              <a:rPr lang="en-US" baseline="0" dirty="0" smtClean="0"/>
              <a:t>Phone gets warmer, battery runs down</a:t>
            </a:r>
            <a:endParaRPr lang="he-IL" dirty="0" smtClean="0"/>
          </a:p>
          <a:p>
            <a:pPr algn="l" rtl="0"/>
            <a:r>
              <a:rPr lang="en-US" dirty="0" smtClean="0"/>
              <a:t>Why? Capacitors and</a:t>
            </a:r>
            <a:r>
              <a:rPr lang="en-US" baseline="0" dirty="0" smtClean="0"/>
              <a:t> transistors </a:t>
            </a:r>
            <a:r>
              <a:rPr lang="en-US" dirty="0" smtClean="0"/>
              <a:t>come from the</a:t>
            </a:r>
            <a:r>
              <a:rPr lang="en-US" baseline="0" dirty="0" smtClean="0"/>
              <a:t> physical form of the circuit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process</a:t>
            </a:r>
            <a:r>
              <a:rPr lang="en-US" baseline="0" dirty="0" smtClean="0"/>
              <a:t> the power trace to create the formulas</a:t>
            </a:r>
            <a:endParaRPr lang="he-IL" baseline="0" dirty="0" smtClean="0"/>
          </a:p>
          <a:p>
            <a:r>
              <a:rPr lang="en-US" baseline="0" dirty="0" smtClean="0"/>
              <a:t>We need to recover trace precisely</a:t>
            </a:r>
            <a:endParaRPr lang="he-IL" baseline="0" dirty="0" smtClean="0"/>
          </a:p>
          <a:p>
            <a:r>
              <a:rPr lang="en-US" baseline="0" dirty="0" smtClean="0"/>
              <a:t>Noise adds imprecision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axis is a</a:t>
            </a:r>
            <a:r>
              <a:rPr lang="en-US" baseline="0" dirty="0" smtClean="0"/>
              <a:t> different leak – we typ. Have hundreds</a:t>
            </a:r>
            <a:endParaRPr lang="he-IL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not the key – it’s the precise measurement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“too much errors”</a:t>
            </a:r>
            <a:endParaRPr lang="he-IL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 problem is hard, so engineers redefine the problem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Optimizers</a:t>
            </a:r>
            <a:r>
              <a:rPr lang="en-US" baseline="0" dirty="0" smtClean="0"/>
              <a:t> are much slower than solvers</a:t>
            </a:r>
            <a:endParaRPr lang="he-IL" baseline="0" dirty="0" smtClean="0"/>
          </a:p>
          <a:p>
            <a:r>
              <a:rPr lang="en-US" baseline="0" dirty="0" smtClean="0"/>
              <a:t>Introduce soft decoding – I can give a concrete “price” to every mistake I make, based on </a:t>
            </a:r>
            <a:r>
              <a:rPr lang="en-US" baseline="0" dirty="0" err="1" smtClean="0"/>
              <a:t>aposteriori</a:t>
            </a:r>
            <a:r>
              <a:rPr lang="en-US" baseline="0" dirty="0" smtClean="0"/>
              <a:t> probabilities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Uniform</a:t>
            </a:r>
            <a:r>
              <a:rPr lang="en-US" baseline="0" dirty="0" smtClean="0"/>
              <a:t> shape - </a:t>
            </a:r>
            <a:r>
              <a:rPr lang="en-US" baseline="0" dirty="0" err="1" smtClean="0"/>
              <a:t>iid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Pseudo-Boolean – variables are 0/1 but they accept algebraic operations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CHES 2010 we discussed</a:t>
            </a:r>
            <a:r>
              <a:rPr lang="en-US" baseline="0" dirty="0" smtClean="0"/>
              <a:t> an attack on </a:t>
            </a:r>
            <a:r>
              <a:rPr lang="en-US" baseline="0" dirty="0" err="1" smtClean="0"/>
              <a:t>Keeloq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Decoders – template</a:t>
            </a:r>
            <a:r>
              <a:rPr lang="en-US" baseline="0" dirty="0" smtClean="0"/>
              <a:t> based, Naïve </a:t>
            </a:r>
            <a:r>
              <a:rPr lang="en-US" baseline="0" dirty="0" err="1" smtClean="0"/>
              <a:t>Bayes</a:t>
            </a:r>
            <a:r>
              <a:rPr lang="en-US" baseline="0" dirty="0" smtClean="0"/>
              <a:t>, etc</a:t>
            </a:r>
            <a:endParaRPr lang="he-IL" baseline="0" dirty="0" smtClean="0"/>
          </a:p>
          <a:p>
            <a:r>
              <a:rPr lang="en-US" baseline="0" dirty="0" smtClean="0"/>
              <a:t>Leakage models – what if we don’t use HW but a more sensitive model (e.g. bus accesses etc)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AES is a well known</a:t>
            </a:r>
            <a:r>
              <a:rPr lang="en-US" baseline="0" dirty="0" smtClean="0"/>
              <a:t> block cipher – 256 bits in, 128 bits out.  </a:t>
            </a:r>
            <a:r>
              <a:rPr lang="en-US" baseline="0" dirty="0" smtClean="0"/>
              <a:t>What’s inside?  Simple bit operations.  Anything </a:t>
            </a:r>
            <a:r>
              <a:rPr lang="en-US" baseline="0" dirty="0" smtClean="0"/>
              <a:t>else goes in?  No quantum, no randomness, no pixie dust</a:t>
            </a:r>
          </a:p>
          <a:p>
            <a:pPr algn="l" rtl="0"/>
            <a:r>
              <a:rPr lang="en-US" baseline="0" dirty="0" smtClean="0"/>
              <a:t>Very fast - modern CPUs can do trillions of AES operations per second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Decoders – template</a:t>
            </a:r>
            <a:r>
              <a:rPr lang="en-US" baseline="0" dirty="0" smtClean="0"/>
              <a:t> based, Naïve </a:t>
            </a:r>
            <a:r>
              <a:rPr lang="en-US" baseline="0" dirty="0" err="1" smtClean="0"/>
              <a:t>Bayes</a:t>
            </a:r>
            <a:r>
              <a:rPr lang="en-US" baseline="0" dirty="0" smtClean="0"/>
              <a:t>, etc</a:t>
            </a:r>
            <a:endParaRPr lang="he-IL" baseline="0" dirty="0" smtClean="0"/>
          </a:p>
          <a:p>
            <a:r>
              <a:rPr lang="en-US" baseline="0" dirty="0" smtClean="0"/>
              <a:t>Leakage models – what if we don’t use HW but a more sensitive model (e.g. bus accesses etc)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Key is not</a:t>
            </a:r>
            <a:r>
              <a:rPr lang="en-US" baseline="0" dirty="0" smtClean="0"/>
              <a:t> necessarily one-to-one and onto.  We can restrict or use multiple pairs of P+C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reason – diffusion (who does it? </a:t>
            </a:r>
            <a:r>
              <a:rPr lang="en-US" dirty="0" err="1" smtClean="0"/>
              <a:t>ShiftRows+MixColumns</a:t>
            </a:r>
            <a:r>
              <a:rPr lang="en-US" dirty="0" smtClean="0"/>
              <a:t>), round structure</a:t>
            </a:r>
          </a:p>
          <a:p>
            <a:r>
              <a:rPr lang="en-US" dirty="0" smtClean="0"/>
              <a:t>Time-memory </a:t>
            </a:r>
            <a:r>
              <a:rPr lang="en-US" dirty="0" smtClean="0"/>
              <a:t>tradeoff</a:t>
            </a:r>
            <a:r>
              <a:rPr lang="en-US" baseline="0" dirty="0" smtClean="0"/>
              <a:t> Hellman</a:t>
            </a:r>
          </a:p>
          <a:p>
            <a:r>
              <a:rPr lang="en-US" baseline="0" dirty="0" smtClean="0"/>
              <a:t>What is an efficient </a:t>
            </a:r>
            <a:r>
              <a:rPr lang="en-US" baseline="0" dirty="0" smtClean="0"/>
              <a:t>representation?  Small program that takes a short time to run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Solvers</a:t>
            </a:r>
            <a:r>
              <a:rPr lang="en-US" baseline="0" dirty="0" smtClean="0"/>
              <a:t> are used in e.g. circuit verification, schedule planning, route planning</a:t>
            </a:r>
          </a:p>
          <a:p>
            <a:r>
              <a:rPr lang="en-US" baseline="0" dirty="0" smtClean="0"/>
              <a:t>Example constraints: somebody has to give this class, a track can’t have two trains, interns need at least 6 hours of sleep per </a:t>
            </a:r>
            <a:r>
              <a:rPr lang="en-US" baseline="0" dirty="0" smtClean="0"/>
              <a:t>night, Dr. Cohen doesn’t work on Saturdays.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Resist</a:t>
            </a:r>
            <a:r>
              <a:rPr lang="en-US" baseline="0" dirty="0" smtClean="0"/>
              <a:t> solvers – the solving time is impractical</a:t>
            </a:r>
            <a:endParaRPr lang="he-IL" baseline="0" dirty="0" smtClean="0"/>
          </a:p>
          <a:p>
            <a:r>
              <a:rPr lang="en-US" baseline="0" dirty="0" smtClean="0"/>
              <a:t>How solvers work – try a partial hypothesis, see if it works well add more variables, etc </a:t>
            </a:r>
            <a:r>
              <a:rPr lang="en-US" baseline="0" dirty="0" err="1" smtClean="0"/>
              <a:t>etc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If the problem is hard, so engineers redefine the problem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What’s nice about the traces –</a:t>
            </a:r>
            <a:r>
              <a:rPr lang="en-US" baseline="0" dirty="0" smtClean="0"/>
              <a:t> low diffusion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Classical power analysis uses statistical methods with high data complexity.  Very interesting</a:t>
            </a:r>
            <a:r>
              <a:rPr lang="en-US" baseline="0" dirty="0" smtClean="0"/>
              <a:t> but not covered here.  Today we’ll talk about a low data complexity method.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50800"/>
            <a:ext cx="8926513" cy="1025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0650" y="1366838"/>
            <a:ext cx="4344988" cy="498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366838"/>
            <a:ext cx="4344987" cy="498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7" name="Picture 12" descr="C:\Dokumente und Einstellungen\mfeldhof.IAIK\Desktop\tel-aviv-university-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5144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iss.oy.ne.ro/Template-TAS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24936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The Mechanical Cryptographer</a:t>
            </a:r>
            <a:br>
              <a:rPr lang="en-US" sz="4800" b="1" dirty="0" smtClean="0"/>
            </a:br>
            <a:r>
              <a:rPr lang="en-US" sz="3600" i="1" dirty="0" smtClean="0"/>
              <a:t>(Tolerant Algebraic Side-Channel Attacks using pseudo-Boolean Solvers)</a:t>
            </a:r>
            <a:endParaRPr lang="he-IL" sz="4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324472"/>
            <a:ext cx="8640960" cy="1752600"/>
          </a:xfrm>
        </p:spPr>
        <p:txBody>
          <a:bodyPr>
            <a:noAutofit/>
          </a:bodyPr>
          <a:lstStyle/>
          <a:p>
            <a:pPr rtl="0"/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Yossi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Oren</a:t>
            </a:r>
          </a:p>
          <a:p>
            <a:pPr rtl="0"/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Technion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Crypto Day, July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1</a:t>
            </a:fld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899592" y="622802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i="1" dirty="0" smtClean="0">
                <a:ln w="6350">
                  <a:solidFill>
                    <a:schemeClr val="bg1"/>
                  </a:solidFill>
                </a:ln>
              </a:rPr>
              <a:t>Joint work with Mathieu </a:t>
            </a:r>
            <a:r>
              <a:rPr lang="en-US" i="1" dirty="0" err="1" smtClean="0">
                <a:ln w="6350">
                  <a:solidFill>
                    <a:schemeClr val="bg1"/>
                  </a:solidFill>
                </a:ln>
              </a:rPr>
              <a:t>Renauld</a:t>
            </a:r>
            <a:r>
              <a:rPr lang="en-US" i="1" dirty="0" smtClean="0">
                <a:ln w="6350">
                  <a:solidFill>
                    <a:schemeClr val="bg1"/>
                  </a:solidFill>
                </a:ln>
              </a:rPr>
              <a:t>, François-Xavier </a:t>
            </a:r>
            <a:r>
              <a:rPr lang="en-US" i="1" dirty="0" err="1" smtClean="0">
                <a:ln w="6350">
                  <a:solidFill>
                    <a:schemeClr val="bg1"/>
                  </a:solidFill>
                </a:ln>
              </a:rPr>
              <a:t>Standaert</a:t>
            </a:r>
            <a:r>
              <a:rPr lang="en-US" i="1" dirty="0" smtClean="0">
                <a:ln w="6350">
                  <a:solidFill>
                    <a:schemeClr val="bg1"/>
                  </a:solidFill>
                </a:ln>
              </a:rPr>
              <a:t> and Avishai Wool</a:t>
            </a:r>
            <a:endParaRPr lang="he-IL" i="1" dirty="0">
              <a:ln w="6350"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0"/>
            <a:r>
              <a:rPr lang="en-US" dirty="0" smtClean="0"/>
              <a:t>Theory of power analysis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consumption is </a:t>
            </a:r>
            <a:r>
              <a:rPr lang="en-US" b="1" dirty="0" smtClean="0"/>
              <a:t>variable</a:t>
            </a:r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b="1" dirty="0" smtClean="0"/>
              <a:t>instructions </a:t>
            </a:r>
            <a:r>
              <a:rPr lang="en-US" dirty="0" smtClean="0"/>
              <a:t>⇒ </a:t>
            </a:r>
            <a:br>
              <a:rPr lang="en-US" dirty="0" smtClean="0"/>
            </a:br>
            <a:r>
              <a:rPr lang="en-US" dirty="0" smtClean="0"/>
              <a:t>		different </a:t>
            </a:r>
            <a:r>
              <a:rPr lang="en-US" b="1" dirty="0" smtClean="0"/>
              <a:t>power consumption</a:t>
            </a:r>
          </a:p>
          <a:p>
            <a:r>
              <a:rPr lang="en-US" dirty="0" smtClean="0"/>
              <a:t>Different </a:t>
            </a:r>
            <a:r>
              <a:rPr lang="en-US" b="1" dirty="0" smtClean="0"/>
              <a:t>data </a:t>
            </a:r>
            <a:r>
              <a:rPr lang="en-US" dirty="0" smtClean="0"/>
              <a:t>⇒ </a:t>
            </a:r>
            <a:br>
              <a:rPr lang="en-US" dirty="0" smtClean="0"/>
            </a:br>
            <a:r>
              <a:rPr lang="en-US" dirty="0" smtClean="0"/>
              <a:t>		different </a:t>
            </a:r>
            <a:r>
              <a:rPr lang="en-US" b="1" dirty="0" smtClean="0"/>
              <a:t>power consumption</a:t>
            </a:r>
          </a:p>
          <a:p>
            <a:r>
              <a:rPr lang="en-US" b="1" dirty="0" err="1" smtClean="0"/>
              <a:t>Analysing</a:t>
            </a:r>
            <a:r>
              <a:rPr lang="en-US" dirty="0" smtClean="0"/>
              <a:t> power consumption ⇒ </a:t>
            </a:r>
            <a:br>
              <a:rPr lang="en-US" dirty="0" smtClean="0"/>
            </a:br>
            <a:r>
              <a:rPr lang="en-US" dirty="0" smtClean="0"/>
              <a:t>		learn about </a:t>
            </a:r>
            <a:r>
              <a:rPr lang="en-US" b="1" dirty="0" smtClean="0"/>
              <a:t>instructions </a:t>
            </a:r>
            <a:r>
              <a:rPr lang="en-US" dirty="0" smtClean="0"/>
              <a:t>and </a:t>
            </a:r>
            <a:r>
              <a:rPr lang="en-US" b="1" dirty="0" smtClean="0"/>
              <a:t>data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0052263C-299C-4F80-B628-0D99064C0D77}" type="slidenum">
              <a:rPr lang="he-IL" smtClean="0"/>
              <a:pPr/>
              <a:t>10</a:t>
            </a:fld>
            <a:endParaRPr lang="he-IL" dirty="0"/>
          </a:p>
        </p:txBody>
      </p:sp>
      <p:grpSp>
        <p:nvGrpSpPr>
          <p:cNvPr id="7" name="Group 6"/>
          <p:cNvGrpSpPr/>
          <p:nvPr/>
        </p:nvGrpSpPr>
        <p:grpSpPr>
          <a:xfrm>
            <a:off x="4429124" y="5310898"/>
            <a:ext cx="4143404" cy="1214446"/>
            <a:chOff x="4429124" y="5382336"/>
            <a:chExt cx="4143404" cy="1214446"/>
          </a:xfrm>
        </p:grpSpPr>
        <p:sp>
          <p:nvSpPr>
            <p:cNvPr id="5" name="Up Arrow Callout 4"/>
            <p:cNvSpPr/>
            <p:nvPr/>
          </p:nvSpPr>
          <p:spPr>
            <a:xfrm>
              <a:off x="4429124" y="5382336"/>
              <a:ext cx="1857388" cy="1214446"/>
            </a:xfrm>
            <a:prstGeom prst="upArrowCallo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chemeClr val="tx1"/>
                  </a:solidFill>
                </a:rPr>
                <a:t>Reverse Engineering</a:t>
              </a:r>
              <a:endParaRPr lang="he-IL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Up Arrow Callout 5"/>
            <p:cNvSpPr/>
            <p:nvPr/>
          </p:nvSpPr>
          <p:spPr>
            <a:xfrm>
              <a:off x="6715140" y="5382336"/>
              <a:ext cx="1857388" cy="1214446"/>
            </a:xfrm>
            <a:prstGeom prst="upArrowCallo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chemeClr val="tx1"/>
                  </a:solidFill>
                </a:rPr>
                <a:t>Key Recovery</a:t>
              </a:r>
              <a:endParaRPr lang="he-IL" sz="2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-32" y="260335"/>
            <a:ext cx="8926513" cy="10255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Power Consumption is Variable?</a:t>
            </a:r>
            <a:endParaRPr lang="he-IL" dirty="0"/>
          </a:p>
        </p:txBody>
      </p:sp>
      <p:sp>
        <p:nvSpPr>
          <p:cNvPr id="58" name="TextBox 57"/>
          <p:cNvSpPr txBox="1"/>
          <p:nvPr/>
        </p:nvSpPr>
        <p:spPr>
          <a:xfrm>
            <a:off x="-33846" y="6516052"/>
            <a:ext cx="81749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Photo credit: Sergey Peterman, http://sergeypeterman.com/en/portfolio/objects.html</a:t>
            </a:r>
            <a:endParaRPr lang="he-IL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9698" name="Picture 2" descr="http://sergeypeterman.com/images/objects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96752"/>
            <a:ext cx="5256584" cy="5256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Side-Channel Analysis </a:t>
            </a:r>
            <a:r>
              <a:rPr lang="en-US" baseline="0" dirty="0" smtClean="0"/>
              <a:t>with Solvers</a:t>
            </a:r>
            <a:endParaRPr lang="he-IL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Idea: Use solvers to perform side-channel analysis [PRR+ ’07 &amp; RSV-C‘09]</a:t>
            </a:r>
          </a:p>
          <a:p>
            <a:r>
              <a:rPr lang="en-US" dirty="0" smtClean="0"/>
              <a:t>Result: key can be recovered from side channel data</a:t>
            </a:r>
            <a:r>
              <a:rPr lang="en-US" baseline="0" dirty="0" smtClean="0"/>
              <a:t> if there are no errors in the side-channel trace</a:t>
            </a:r>
          </a:p>
          <a:p>
            <a:pPr algn="ctr">
              <a:buNone/>
            </a:pPr>
            <a:r>
              <a:rPr lang="en-US" sz="8800" b="1" dirty="0" smtClean="0"/>
              <a:t>but…</a:t>
            </a:r>
            <a:br>
              <a:rPr lang="en-US" sz="8800" b="1" dirty="0" smtClean="0"/>
            </a:br>
            <a:endParaRPr lang="en-US" sz="8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12</a:t>
            </a:fld>
            <a:endParaRPr lang="he-IL" dirty="0"/>
          </a:p>
        </p:txBody>
      </p:sp>
      <p:sp>
        <p:nvSpPr>
          <p:cNvPr id="5" name="Rectangular Callout 4"/>
          <p:cNvSpPr/>
          <p:nvPr/>
        </p:nvSpPr>
        <p:spPr>
          <a:xfrm>
            <a:off x="827584" y="2780928"/>
            <a:ext cx="2714644" cy="1214446"/>
          </a:xfrm>
          <a:prstGeom prst="wedgeRectCallout">
            <a:avLst>
              <a:gd name="adj1" fmla="val -38429"/>
              <a:gd name="adj2" fmla="val -8471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err="1" smtClean="0">
                <a:solidFill>
                  <a:schemeClr val="tx1"/>
                </a:solidFill>
              </a:rPr>
              <a:t>Potlapally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Raghunathan</a:t>
            </a:r>
            <a:r>
              <a:rPr lang="en-US" dirty="0" smtClean="0">
                <a:solidFill>
                  <a:schemeClr val="tx1"/>
                </a:solidFill>
              </a:rPr>
              <a:t>, Ravi, </a:t>
            </a:r>
            <a:r>
              <a:rPr lang="en-US" dirty="0" err="1" smtClean="0">
                <a:solidFill>
                  <a:schemeClr val="tx1"/>
                </a:solidFill>
              </a:rPr>
              <a:t>Jha</a:t>
            </a:r>
            <a:r>
              <a:rPr lang="en-US" dirty="0" smtClean="0">
                <a:solidFill>
                  <a:schemeClr val="tx1"/>
                </a:solidFill>
              </a:rPr>
              <a:t>, Lee</a:t>
            </a: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IEEE Trans. VLSI 2007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756542" y="2780928"/>
            <a:ext cx="2714644" cy="1214446"/>
          </a:xfrm>
          <a:prstGeom prst="wedgeRectCallout">
            <a:avLst>
              <a:gd name="adj1" fmla="val -45969"/>
              <a:gd name="adj2" fmla="val -7572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err="1" smtClean="0">
                <a:solidFill>
                  <a:schemeClr val="tx1"/>
                </a:solidFill>
              </a:rPr>
              <a:t>Renauld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Standaert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Veyrat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err="1" smtClean="0">
                <a:solidFill>
                  <a:schemeClr val="tx1"/>
                </a:solidFill>
              </a:rPr>
              <a:t>Charvillon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CHES 2009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3895751" y="2181249"/>
            <a:ext cx="2160588" cy="30702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3895751" y="2181249"/>
            <a:ext cx="2160588" cy="3070225"/>
          </a:xfrm>
          <a:prstGeom prst="roundRect">
            <a:avLst>
              <a:gd name="adj" fmla="val 16667"/>
            </a:avLst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3895751" y="2181249"/>
            <a:ext cx="2160588" cy="30702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43357" y="2701949"/>
            <a:ext cx="5472113" cy="2200275"/>
            <a:chOff x="4060" y="1717"/>
            <a:chExt cx="3447" cy="1386"/>
          </a:xfrm>
        </p:grpSpPr>
        <p:sp>
          <p:nvSpPr>
            <p:cNvPr id="57350" name="Freeform 6"/>
            <p:cNvSpPr>
              <a:spLocks/>
            </p:cNvSpPr>
            <p:nvPr/>
          </p:nvSpPr>
          <p:spPr bwMode="auto">
            <a:xfrm>
              <a:off x="4060" y="1717"/>
              <a:ext cx="3395" cy="453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636" y="453"/>
                </a:cxn>
                <a:cxn ang="0">
                  <a:pos x="681" y="0"/>
                </a:cxn>
                <a:cxn ang="0">
                  <a:pos x="1271" y="0"/>
                </a:cxn>
                <a:cxn ang="0">
                  <a:pos x="1316" y="453"/>
                </a:cxn>
                <a:cxn ang="0">
                  <a:pos x="1906" y="453"/>
                </a:cxn>
                <a:cxn ang="0">
                  <a:pos x="1951" y="0"/>
                </a:cxn>
                <a:cxn ang="0">
                  <a:pos x="2541" y="0"/>
                </a:cxn>
                <a:cxn ang="0">
                  <a:pos x="2586" y="453"/>
                </a:cxn>
                <a:cxn ang="0">
                  <a:pos x="2994" y="453"/>
                </a:cxn>
              </a:cxnLst>
              <a:rect l="0" t="0" r="r" b="b"/>
              <a:pathLst>
                <a:path w="2994" h="453">
                  <a:moveTo>
                    <a:pt x="0" y="453"/>
                  </a:moveTo>
                  <a:lnTo>
                    <a:pt x="636" y="453"/>
                  </a:lnTo>
                  <a:lnTo>
                    <a:pt x="681" y="0"/>
                  </a:lnTo>
                  <a:lnTo>
                    <a:pt x="1271" y="0"/>
                  </a:lnTo>
                  <a:lnTo>
                    <a:pt x="1316" y="453"/>
                  </a:lnTo>
                  <a:lnTo>
                    <a:pt x="1906" y="453"/>
                  </a:lnTo>
                  <a:lnTo>
                    <a:pt x="1951" y="0"/>
                  </a:lnTo>
                  <a:lnTo>
                    <a:pt x="2541" y="0"/>
                  </a:lnTo>
                  <a:lnTo>
                    <a:pt x="2586" y="453"/>
                  </a:lnTo>
                  <a:lnTo>
                    <a:pt x="2994" y="453"/>
                  </a:lnTo>
                </a:path>
              </a:pathLst>
            </a:custGeom>
            <a:noFill/>
            <a:ln w="57150" cmpd="sng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auto">
            <a:xfrm>
              <a:off x="4060" y="2650"/>
              <a:ext cx="3447" cy="453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636" y="453"/>
                </a:cxn>
                <a:cxn ang="0">
                  <a:pos x="681" y="0"/>
                </a:cxn>
                <a:cxn ang="0">
                  <a:pos x="726" y="453"/>
                </a:cxn>
                <a:cxn ang="0">
                  <a:pos x="1271" y="453"/>
                </a:cxn>
                <a:cxn ang="0">
                  <a:pos x="1311" y="204"/>
                </a:cxn>
                <a:cxn ang="0">
                  <a:pos x="1361" y="453"/>
                </a:cxn>
                <a:cxn ang="0">
                  <a:pos x="1905" y="453"/>
                </a:cxn>
                <a:cxn ang="0">
                  <a:pos x="1950" y="0"/>
                </a:cxn>
                <a:cxn ang="0">
                  <a:pos x="1995" y="453"/>
                </a:cxn>
                <a:cxn ang="0">
                  <a:pos x="2540" y="453"/>
                </a:cxn>
                <a:cxn ang="0">
                  <a:pos x="2586" y="195"/>
                </a:cxn>
                <a:cxn ang="0">
                  <a:pos x="2630" y="453"/>
                </a:cxn>
                <a:cxn ang="0">
                  <a:pos x="3039" y="453"/>
                </a:cxn>
              </a:cxnLst>
              <a:rect l="0" t="0" r="r" b="b"/>
              <a:pathLst>
                <a:path w="3039" h="453">
                  <a:moveTo>
                    <a:pt x="0" y="453"/>
                  </a:moveTo>
                  <a:lnTo>
                    <a:pt x="636" y="453"/>
                  </a:lnTo>
                  <a:lnTo>
                    <a:pt x="681" y="0"/>
                  </a:lnTo>
                  <a:lnTo>
                    <a:pt x="726" y="453"/>
                  </a:lnTo>
                  <a:lnTo>
                    <a:pt x="1271" y="453"/>
                  </a:lnTo>
                  <a:lnTo>
                    <a:pt x="1311" y="204"/>
                  </a:lnTo>
                  <a:lnTo>
                    <a:pt x="1361" y="453"/>
                  </a:lnTo>
                  <a:lnTo>
                    <a:pt x="1905" y="453"/>
                  </a:lnTo>
                  <a:lnTo>
                    <a:pt x="1950" y="0"/>
                  </a:lnTo>
                  <a:lnTo>
                    <a:pt x="1995" y="453"/>
                  </a:lnTo>
                  <a:lnTo>
                    <a:pt x="2540" y="453"/>
                  </a:lnTo>
                  <a:lnTo>
                    <a:pt x="2586" y="195"/>
                  </a:lnTo>
                  <a:lnTo>
                    <a:pt x="2630" y="453"/>
                  </a:lnTo>
                  <a:lnTo>
                    <a:pt x="3039" y="453"/>
                  </a:lnTo>
                </a:path>
              </a:pathLst>
            </a:custGeom>
            <a:noFill/>
            <a:ln w="57150" cmpd="sng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-32" y="260335"/>
            <a:ext cx="8926513" cy="1025525"/>
          </a:xfrm>
        </p:spPr>
        <p:txBody>
          <a:bodyPr>
            <a:normAutofit/>
          </a:bodyPr>
          <a:lstStyle/>
          <a:p>
            <a:pPr algn="ctr" rtl="0"/>
            <a:r>
              <a:rPr lang="en-US" dirty="0" smtClean="0"/>
              <a:t>The Harsh Reality of Power Analysis</a:t>
            </a:r>
            <a:endParaRPr lang="he-IL" dirty="0"/>
          </a:p>
        </p:txBody>
      </p:sp>
      <p:sp>
        <p:nvSpPr>
          <p:cNvPr id="57" name="Down Arrow 56"/>
          <p:cNvSpPr/>
          <p:nvPr/>
        </p:nvSpPr>
        <p:spPr>
          <a:xfrm rot="13500000">
            <a:off x="3889515" y="5235937"/>
            <a:ext cx="966841" cy="17030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r>
              <a:rPr lang="en-US" dirty="0" smtClean="0"/>
              <a:t>Measurement Noise</a:t>
            </a:r>
            <a:endParaRPr lang="he-IL" dirty="0"/>
          </a:p>
        </p:txBody>
      </p:sp>
      <p:grpSp>
        <p:nvGrpSpPr>
          <p:cNvPr id="103" name="Group 5"/>
          <p:cNvGrpSpPr>
            <a:grpSpLocks/>
          </p:cNvGrpSpPr>
          <p:nvPr/>
        </p:nvGrpSpPr>
        <p:grpSpPr bwMode="auto">
          <a:xfrm>
            <a:off x="3744004" y="2707305"/>
            <a:ext cx="5472113" cy="2200275"/>
            <a:chOff x="4060" y="1717"/>
            <a:chExt cx="3447" cy="1386"/>
          </a:xfrm>
        </p:grpSpPr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4060" y="1717"/>
              <a:ext cx="3395" cy="453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636" y="453"/>
                </a:cxn>
                <a:cxn ang="0">
                  <a:pos x="681" y="0"/>
                </a:cxn>
                <a:cxn ang="0">
                  <a:pos x="1271" y="0"/>
                </a:cxn>
                <a:cxn ang="0">
                  <a:pos x="1316" y="453"/>
                </a:cxn>
                <a:cxn ang="0">
                  <a:pos x="1906" y="453"/>
                </a:cxn>
                <a:cxn ang="0">
                  <a:pos x="1951" y="0"/>
                </a:cxn>
                <a:cxn ang="0">
                  <a:pos x="2541" y="0"/>
                </a:cxn>
                <a:cxn ang="0">
                  <a:pos x="2586" y="453"/>
                </a:cxn>
                <a:cxn ang="0">
                  <a:pos x="2994" y="453"/>
                </a:cxn>
              </a:cxnLst>
              <a:rect l="0" t="0" r="r" b="b"/>
              <a:pathLst>
                <a:path w="2994" h="453">
                  <a:moveTo>
                    <a:pt x="0" y="453"/>
                  </a:moveTo>
                  <a:lnTo>
                    <a:pt x="636" y="453"/>
                  </a:lnTo>
                  <a:lnTo>
                    <a:pt x="681" y="0"/>
                  </a:lnTo>
                  <a:lnTo>
                    <a:pt x="1271" y="0"/>
                  </a:lnTo>
                  <a:lnTo>
                    <a:pt x="1316" y="453"/>
                  </a:lnTo>
                  <a:lnTo>
                    <a:pt x="1906" y="453"/>
                  </a:lnTo>
                  <a:lnTo>
                    <a:pt x="1951" y="0"/>
                  </a:lnTo>
                  <a:lnTo>
                    <a:pt x="2541" y="0"/>
                  </a:lnTo>
                  <a:lnTo>
                    <a:pt x="2586" y="453"/>
                  </a:lnTo>
                  <a:lnTo>
                    <a:pt x="2994" y="453"/>
                  </a:lnTo>
                </a:path>
              </a:pathLst>
            </a:custGeom>
            <a:noFill/>
            <a:ln w="152400" cap="rnd" cmpd="sng">
              <a:solidFill>
                <a:srgbClr val="FFFF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4060" y="2650"/>
              <a:ext cx="3447" cy="453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636" y="453"/>
                </a:cxn>
                <a:cxn ang="0">
                  <a:pos x="681" y="0"/>
                </a:cxn>
                <a:cxn ang="0">
                  <a:pos x="726" y="453"/>
                </a:cxn>
                <a:cxn ang="0">
                  <a:pos x="1271" y="453"/>
                </a:cxn>
                <a:cxn ang="0">
                  <a:pos x="1311" y="204"/>
                </a:cxn>
                <a:cxn ang="0">
                  <a:pos x="1361" y="453"/>
                </a:cxn>
                <a:cxn ang="0">
                  <a:pos x="1905" y="453"/>
                </a:cxn>
                <a:cxn ang="0">
                  <a:pos x="1950" y="0"/>
                </a:cxn>
                <a:cxn ang="0">
                  <a:pos x="1995" y="453"/>
                </a:cxn>
                <a:cxn ang="0">
                  <a:pos x="2540" y="453"/>
                </a:cxn>
                <a:cxn ang="0">
                  <a:pos x="2586" y="195"/>
                </a:cxn>
                <a:cxn ang="0">
                  <a:pos x="2630" y="453"/>
                </a:cxn>
                <a:cxn ang="0">
                  <a:pos x="3039" y="453"/>
                </a:cxn>
              </a:cxnLst>
              <a:rect l="0" t="0" r="r" b="b"/>
              <a:pathLst>
                <a:path w="3039" h="453">
                  <a:moveTo>
                    <a:pt x="0" y="453"/>
                  </a:moveTo>
                  <a:lnTo>
                    <a:pt x="636" y="453"/>
                  </a:lnTo>
                  <a:lnTo>
                    <a:pt x="681" y="0"/>
                  </a:lnTo>
                  <a:lnTo>
                    <a:pt x="726" y="453"/>
                  </a:lnTo>
                  <a:lnTo>
                    <a:pt x="1271" y="453"/>
                  </a:lnTo>
                  <a:lnTo>
                    <a:pt x="1311" y="204"/>
                  </a:lnTo>
                  <a:lnTo>
                    <a:pt x="1361" y="453"/>
                  </a:lnTo>
                  <a:lnTo>
                    <a:pt x="1905" y="453"/>
                  </a:lnTo>
                  <a:lnTo>
                    <a:pt x="1950" y="0"/>
                  </a:lnTo>
                  <a:lnTo>
                    <a:pt x="1995" y="453"/>
                  </a:lnTo>
                  <a:lnTo>
                    <a:pt x="2540" y="453"/>
                  </a:lnTo>
                  <a:lnTo>
                    <a:pt x="2586" y="195"/>
                  </a:lnTo>
                  <a:lnTo>
                    <a:pt x="2630" y="453"/>
                  </a:lnTo>
                  <a:lnTo>
                    <a:pt x="3039" y="453"/>
                  </a:lnTo>
                </a:path>
              </a:pathLst>
            </a:custGeom>
            <a:noFill/>
            <a:ln w="152400" cap="rnd" cmpd="sng">
              <a:solidFill>
                <a:srgbClr val="FFFF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06" name="Group 5"/>
          <p:cNvGrpSpPr>
            <a:grpSpLocks/>
          </p:cNvGrpSpPr>
          <p:nvPr/>
        </p:nvGrpSpPr>
        <p:grpSpPr bwMode="auto">
          <a:xfrm>
            <a:off x="3744004" y="2706090"/>
            <a:ext cx="5472113" cy="2200275"/>
            <a:chOff x="4060" y="1717"/>
            <a:chExt cx="3447" cy="1386"/>
          </a:xfrm>
        </p:grpSpPr>
        <p:sp>
          <p:nvSpPr>
            <p:cNvPr id="107" name="Freeform 6"/>
            <p:cNvSpPr>
              <a:spLocks/>
            </p:cNvSpPr>
            <p:nvPr/>
          </p:nvSpPr>
          <p:spPr bwMode="auto">
            <a:xfrm>
              <a:off x="4060" y="1717"/>
              <a:ext cx="3395" cy="453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636" y="453"/>
                </a:cxn>
                <a:cxn ang="0">
                  <a:pos x="681" y="0"/>
                </a:cxn>
                <a:cxn ang="0">
                  <a:pos x="1271" y="0"/>
                </a:cxn>
                <a:cxn ang="0">
                  <a:pos x="1316" y="453"/>
                </a:cxn>
                <a:cxn ang="0">
                  <a:pos x="1906" y="453"/>
                </a:cxn>
                <a:cxn ang="0">
                  <a:pos x="1951" y="0"/>
                </a:cxn>
                <a:cxn ang="0">
                  <a:pos x="2541" y="0"/>
                </a:cxn>
                <a:cxn ang="0">
                  <a:pos x="2586" y="453"/>
                </a:cxn>
                <a:cxn ang="0">
                  <a:pos x="2994" y="453"/>
                </a:cxn>
              </a:cxnLst>
              <a:rect l="0" t="0" r="r" b="b"/>
              <a:pathLst>
                <a:path w="2994" h="453">
                  <a:moveTo>
                    <a:pt x="0" y="453"/>
                  </a:moveTo>
                  <a:lnTo>
                    <a:pt x="636" y="453"/>
                  </a:lnTo>
                  <a:lnTo>
                    <a:pt x="681" y="0"/>
                  </a:lnTo>
                  <a:lnTo>
                    <a:pt x="1271" y="0"/>
                  </a:lnTo>
                  <a:lnTo>
                    <a:pt x="1316" y="453"/>
                  </a:lnTo>
                  <a:lnTo>
                    <a:pt x="1906" y="453"/>
                  </a:lnTo>
                  <a:lnTo>
                    <a:pt x="1951" y="0"/>
                  </a:lnTo>
                  <a:lnTo>
                    <a:pt x="2541" y="0"/>
                  </a:lnTo>
                  <a:lnTo>
                    <a:pt x="2586" y="453"/>
                  </a:lnTo>
                  <a:lnTo>
                    <a:pt x="2994" y="453"/>
                  </a:lnTo>
                </a:path>
              </a:pathLst>
            </a:custGeom>
            <a:noFill/>
            <a:ln w="219075" cap="rnd" cmpd="sng">
              <a:solidFill>
                <a:srgbClr val="FFFF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8" name="Freeform 7"/>
            <p:cNvSpPr>
              <a:spLocks/>
            </p:cNvSpPr>
            <p:nvPr/>
          </p:nvSpPr>
          <p:spPr bwMode="auto">
            <a:xfrm>
              <a:off x="4060" y="2650"/>
              <a:ext cx="3447" cy="453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636" y="453"/>
                </a:cxn>
                <a:cxn ang="0">
                  <a:pos x="681" y="0"/>
                </a:cxn>
                <a:cxn ang="0">
                  <a:pos x="726" y="453"/>
                </a:cxn>
                <a:cxn ang="0">
                  <a:pos x="1271" y="453"/>
                </a:cxn>
                <a:cxn ang="0">
                  <a:pos x="1311" y="204"/>
                </a:cxn>
                <a:cxn ang="0">
                  <a:pos x="1361" y="453"/>
                </a:cxn>
                <a:cxn ang="0">
                  <a:pos x="1905" y="453"/>
                </a:cxn>
                <a:cxn ang="0">
                  <a:pos x="1950" y="0"/>
                </a:cxn>
                <a:cxn ang="0">
                  <a:pos x="1995" y="453"/>
                </a:cxn>
                <a:cxn ang="0">
                  <a:pos x="2540" y="453"/>
                </a:cxn>
                <a:cxn ang="0">
                  <a:pos x="2586" y="195"/>
                </a:cxn>
                <a:cxn ang="0">
                  <a:pos x="2630" y="453"/>
                </a:cxn>
                <a:cxn ang="0">
                  <a:pos x="3039" y="453"/>
                </a:cxn>
              </a:cxnLst>
              <a:rect l="0" t="0" r="r" b="b"/>
              <a:pathLst>
                <a:path w="3039" h="453">
                  <a:moveTo>
                    <a:pt x="0" y="453"/>
                  </a:moveTo>
                  <a:lnTo>
                    <a:pt x="636" y="453"/>
                  </a:lnTo>
                  <a:lnTo>
                    <a:pt x="681" y="0"/>
                  </a:lnTo>
                  <a:lnTo>
                    <a:pt x="726" y="453"/>
                  </a:lnTo>
                  <a:lnTo>
                    <a:pt x="1271" y="453"/>
                  </a:lnTo>
                  <a:lnTo>
                    <a:pt x="1311" y="204"/>
                  </a:lnTo>
                  <a:lnTo>
                    <a:pt x="1361" y="453"/>
                  </a:lnTo>
                  <a:lnTo>
                    <a:pt x="1905" y="453"/>
                  </a:lnTo>
                  <a:lnTo>
                    <a:pt x="1950" y="0"/>
                  </a:lnTo>
                  <a:lnTo>
                    <a:pt x="1995" y="453"/>
                  </a:lnTo>
                  <a:lnTo>
                    <a:pt x="2540" y="453"/>
                  </a:lnTo>
                  <a:lnTo>
                    <a:pt x="2586" y="195"/>
                  </a:lnTo>
                  <a:lnTo>
                    <a:pt x="2630" y="453"/>
                  </a:lnTo>
                  <a:lnTo>
                    <a:pt x="3039" y="453"/>
                  </a:lnTo>
                </a:path>
              </a:pathLst>
            </a:custGeom>
            <a:noFill/>
            <a:ln w="219075" cap="rnd" cmpd="sng">
              <a:solidFill>
                <a:srgbClr val="FFFF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09" name="Group 5"/>
          <p:cNvGrpSpPr>
            <a:grpSpLocks/>
          </p:cNvGrpSpPr>
          <p:nvPr/>
        </p:nvGrpSpPr>
        <p:grpSpPr bwMode="auto">
          <a:xfrm>
            <a:off x="3744004" y="2707305"/>
            <a:ext cx="5472113" cy="2200275"/>
            <a:chOff x="4060" y="1717"/>
            <a:chExt cx="3447" cy="1386"/>
          </a:xfrm>
        </p:grpSpPr>
        <p:sp>
          <p:nvSpPr>
            <p:cNvPr id="110" name="Freeform 6"/>
            <p:cNvSpPr>
              <a:spLocks/>
            </p:cNvSpPr>
            <p:nvPr/>
          </p:nvSpPr>
          <p:spPr bwMode="auto">
            <a:xfrm>
              <a:off x="4060" y="1717"/>
              <a:ext cx="3395" cy="453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636" y="453"/>
                </a:cxn>
                <a:cxn ang="0">
                  <a:pos x="681" y="0"/>
                </a:cxn>
                <a:cxn ang="0">
                  <a:pos x="1271" y="0"/>
                </a:cxn>
                <a:cxn ang="0">
                  <a:pos x="1316" y="453"/>
                </a:cxn>
                <a:cxn ang="0">
                  <a:pos x="1906" y="453"/>
                </a:cxn>
                <a:cxn ang="0">
                  <a:pos x="1951" y="0"/>
                </a:cxn>
                <a:cxn ang="0">
                  <a:pos x="2541" y="0"/>
                </a:cxn>
                <a:cxn ang="0">
                  <a:pos x="2586" y="453"/>
                </a:cxn>
                <a:cxn ang="0">
                  <a:pos x="2994" y="453"/>
                </a:cxn>
              </a:cxnLst>
              <a:rect l="0" t="0" r="r" b="b"/>
              <a:pathLst>
                <a:path w="2994" h="453">
                  <a:moveTo>
                    <a:pt x="0" y="453"/>
                  </a:moveTo>
                  <a:lnTo>
                    <a:pt x="636" y="453"/>
                  </a:lnTo>
                  <a:lnTo>
                    <a:pt x="681" y="0"/>
                  </a:lnTo>
                  <a:lnTo>
                    <a:pt x="1271" y="0"/>
                  </a:lnTo>
                  <a:lnTo>
                    <a:pt x="1316" y="453"/>
                  </a:lnTo>
                  <a:lnTo>
                    <a:pt x="1906" y="453"/>
                  </a:lnTo>
                  <a:lnTo>
                    <a:pt x="1951" y="0"/>
                  </a:lnTo>
                  <a:lnTo>
                    <a:pt x="2541" y="0"/>
                  </a:lnTo>
                  <a:lnTo>
                    <a:pt x="2586" y="453"/>
                  </a:lnTo>
                  <a:lnTo>
                    <a:pt x="2994" y="453"/>
                  </a:lnTo>
                </a:path>
              </a:pathLst>
            </a:custGeom>
            <a:noFill/>
            <a:ln w="333375" cap="rnd" cmpd="sng">
              <a:solidFill>
                <a:srgbClr val="FFFF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1" name="Freeform 7"/>
            <p:cNvSpPr>
              <a:spLocks/>
            </p:cNvSpPr>
            <p:nvPr/>
          </p:nvSpPr>
          <p:spPr bwMode="auto">
            <a:xfrm>
              <a:off x="4060" y="2650"/>
              <a:ext cx="3447" cy="453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636" y="453"/>
                </a:cxn>
                <a:cxn ang="0">
                  <a:pos x="681" y="0"/>
                </a:cxn>
                <a:cxn ang="0">
                  <a:pos x="726" y="453"/>
                </a:cxn>
                <a:cxn ang="0">
                  <a:pos x="1271" y="453"/>
                </a:cxn>
                <a:cxn ang="0">
                  <a:pos x="1311" y="204"/>
                </a:cxn>
                <a:cxn ang="0">
                  <a:pos x="1361" y="453"/>
                </a:cxn>
                <a:cxn ang="0">
                  <a:pos x="1905" y="453"/>
                </a:cxn>
                <a:cxn ang="0">
                  <a:pos x="1950" y="0"/>
                </a:cxn>
                <a:cxn ang="0">
                  <a:pos x="1995" y="453"/>
                </a:cxn>
                <a:cxn ang="0">
                  <a:pos x="2540" y="453"/>
                </a:cxn>
                <a:cxn ang="0">
                  <a:pos x="2586" y="195"/>
                </a:cxn>
                <a:cxn ang="0">
                  <a:pos x="2630" y="453"/>
                </a:cxn>
                <a:cxn ang="0">
                  <a:pos x="3039" y="453"/>
                </a:cxn>
              </a:cxnLst>
              <a:rect l="0" t="0" r="r" b="b"/>
              <a:pathLst>
                <a:path w="3039" h="453">
                  <a:moveTo>
                    <a:pt x="0" y="453"/>
                  </a:moveTo>
                  <a:lnTo>
                    <a:pt x="636" y="453"/>
                  </a:lnTo>
                  <a:lnTo>
                    <a:pt x="681" y="0"/>
                  </a:lnTo>
                  <a:lnTo>
                    <a:pt x="726" y="453"/>
                  </a:lnTo>
                  <a:lnTo>
                    <a:pt x="1271" y="453"/>
                  </a:lnTo>
                  <a:lnTo>
                    <a:pt x="1311" y="204"/>
                  </a:lnTo>
                  <a:lnTo>
                    <a:pt x="1361" y="453"/>
                  </a:lnTo>
                  <a:lnTo>
                    <a:pt x="1905" y="453"/>
                  </a:lnTo>
                  <a:lnTo>
                    <a:pt x="1950" y="0"/>
                  </a:lnTo>
                  <a:lnTo>
                    <a:pt x="1995" y="453"/>
                  </a:lnTo>
                  <a:lnTo>
                    <a:pt x="2540" y="453"/>
                  </a:lnTo>
                  <a:lnTo>
                    <a:pt x="2586" y="195"/>
                  </a:lnTo>
                  <a:lnTo>
                    <a:pt x="2630" y="453"/>
                  </a:lnTo>
                  <a:lnTo>
                    <a:pt x="3039" y="453"/>
                  </a:lnTo>
                </a:path>
              </a:pathLst>
            </a:custGeom>
            <a:noFill/>
            <a:ln w="333375" cap="rnd" cmpd="sng">
              <a:solidFill>
                <a:srgbClr val="FFFF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3" name="Group 56"/>
          <p:cNvGrpSpPr/>
          <p:nvPr/>
        </p:nvGrpSpPr>
        <p:grpSpPr>
          <a:xfrm>
            <a:off x="179388" y="1530374"/>
            <a:ext cx="2540000" cy="3965575"/>
            <a:chOff x="179388" y="1530374"/>
            <a:chExt cx="2540000" cy="3965575"/>
          </a:xfrm>
        </p:grpSpPr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1154113" y="1530374"/>
              <a:ext cx="11414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AT" sz="1800"/>
                <a:t>V</a:t>
              </a:r>
              <a:r>
                <a:rPr lang="de-AT" sz="1800" baseline="-25000"/>
                <a:t>dd</a:t>
              </a:r>
              <a:endParaRPr lang="en-GB" sz="1800" baseline="-25000"/>
            </a:p>
          </p:txBody>
        </p:sp>
        <p:sp>
          <p:nvSpPr>
            <p:cNvPr id="57353" name="Text Box 9"/>
            <p:cNvSpPr txBox="1">
              <a:spLocks noChangeArrowheads="1"/>
            </p:cNvSpPr>
            <p:nvPr/>
          </p:nvSpPr>
          <p:spPr bwMode="auto">
            <a:xfrm>
              <a:off x="971550" y="5129236"/>
              <a:ext cx="7207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AT" sz="1800"/>
                <a:t>GND</a:t>
              </a:r>
              <a:endParaRPr lang="en-GB" sz="1800" baseline="-25000"/>
            </a:p>
          </p:txBody>
        </p:sp>
        <p:sp>
          <p:nvSpPr>
            <p:cNvPr id="57359" name="Rectangle 15"/>
            <p:cNvSpPr>
              <a:spLocks noChangeArrowheads="1"/>
            </p:cNvSpPr>
            <p:nvPr/>
          </p:nvSpPr>
          <p:spPr bwMode="auto">
            <a:xfrm>
              <a:off x="682625" y="1998686"/>
              <a:ext cx="1944688" cy="25923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7360" name="Line 16"/>
            <p:cNvSpPr>
              <a:spLocks noChangeShapeType="1"/>
            </p:cNvSpPr>
            <p:nvPr/>
          </p:nvSpPr>
          <p:spPr bwMode="auto">
            <a:xfrm>
              <a:off x="1474788" y="4230711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 flipH="1">
              <a:off x="1195388" y="2524149"/>
              <a:ext cx="255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62" name="Line 18"/>
            <p:cNvSpPr>
              <a:spLocks noChangeShapeType="1"/>
            </p:cNvSpPr>
            <p:nvPr/>
          </p:nvSpPr>
          <p:spPr bwMode="auto">
            <a:xfrm>
              <a:off x="1069975" y="3786211"/>
              <a:ext cx="0" cy="458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1195388" y="4244999"/>
              <a:ext cx="255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64" name="Line 20"/>
            <p:cNvSpPr>
              <a:spLocks noChangeShapeType="1"/>
            </p:cNvSpPr>
            <p:nvPr/>
          </p:nvSpPr>
          <p:spPr bwMode="auto">
            <a:xfrm>
              <a:off x="1450975" y="2982936"/>
              <a:ext cx="0" cy="803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65" name="Line 21"/>
            <p:cNvSpPr>
              <a:spLocks noChangeShapeType="1"/>
            </p:cNvSpPr>
            <p:nvPr/>
          </p:nvSpPr>
          <p:spPr bwMode="auto">
            <a:xfrm flipH="1">
              <a:off x="1195388" y="3786211"/>
              <a:ext cx="255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66" name="Line 22"/>
            <p:cNvSpPr>
              <a:spLocks noChangeShapeType="1"/>
            </p:cNvSpPr>
            <p:nvPr/>
          </p:nvSpPr>
          <p:spPr bwMode="auto">
            <a:xfrm>
              <a:off x="1069975" y="2524149"/>
              <a:ext cx="0" cy="458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67" name="Line 23"/>
            <p:cNvSpPr>
              <a:spLocks noChangeShapeType="1"/>
            </p:cNvSpPr>
            <p:nvPr/>
          </p:nvSpPr>
          <p:spPr bwMode="auto">
            <a:xfrm>
              <a:off x="1195388" y="2982936"/>
              <a:ext cx="255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68" name="Line 24"/>
            <p:cNvSpPr>
              <a:spLocks noChangeShapeType="1"/>
            </p:cNvSpPr>
            <p:nvPr/>
          </p:nvSpPr>
          <p:spPr bwMode="auto">
            <a:xfrm>
              <a:off x="1450975" y="2063774"/>
              <a:ext cx="0" cy="460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69" name="Line 25"/>
            <p:cNvSpPr>
              <a:spLocks noChangeShapeType="1"/>
            </p:cNvSpPr>
            <p:nvPr/>
          </p:nvSpPr>
          <p:spPr bwMode="auto">
            <a:xfrm>
              <a:off x="1450975" y="3379811"/>
              <a:ext cx="1268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70" name="Line 26"/>
            <p:cNvSpPr>
              <a:spLocks noChangeShapeType="1"/>
            </p:cNvSpPr>
            <p:nvPr/>
          </p:nvSpPr>
          <p:spPr bwMode="auto">
            <a:xfrm>
              <a:off x="1195388" y="2524149"/>
              <a:ext cx="0" cy="458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71" name="Line 27"/>
            <p:cNvSpPr>
              <a:spLocks noChangeShapeType="1"/>
            </p:cNvSpPr>
            <p:nvPr/>
          </p:nvSpPr>
          <p:spPr bwMode="auto">
            <a:xfrm>
              <a:off x="1195388" y="3786211"/>
              <a:ext cx="0" cy="458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72" name="Oval 28"/>
            <p:cNvSpPr>
              <a:spLocks noChangeArrowheads="1"/>
            </p:cNvSpPr>
            <p:nvPr/>
          </p:nvSpPr>
          <p:spPr bwMode="auto">
            <a:xfrm>
              <a:off x="942975" y="2690836"/>
              <a:ext cx="127000" cy="1174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7373" name="Line 29"/>
            <p:cNvSpPr>
              <a:spLocks noChangeShapeType="1"/>
            </p:cNvSpPr>
            <p:nvPr/>
          </p:nvSpPr>
          <p:spPr bwMode="auto">
            <a:xfrm>
              <a:off x="941388" y="2754336"/>
              <a:ext cx="0" cy="1260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74" name="Line 30"/>
            <p:cNvSpPr>
              <a:spLocks noChangeShapeType="1"/>
            </p:cNvSpPr>
            <p:nvPr/>
          </p:nvSpPr>
          <p:spPr bwMode="auto">
            <a:xfrm>
              <a:off x="941388" y="4014811"/>
              <a:ext cx="128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75" name="Line 31"/>
            <p:cNvSpPr>
              <a:spLocks noChangeShapeType="1"/>
            </p:cNvSpPr>
            <p:nvPr/>
          </p:nvSpPr>
          <p:spPr bwMode="auto">
            <a:xfrm flipH="1">
              <a:off x="304800" y="3371874"/>
              <a:ext cx="636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76" name="Line 32"/>
            <p:cNvSpPr>
              <a:spLocks noChangeShapeType="1"/>
            </p:cNvSpPr>
            <p:nvPr/>
          </p:nvSpPr>
          <p:spPr bwMode="auto">
            <a:xfrm>
              <a:off x="1979613" y="2070124"/>
              <a:ext cx="0" cy="865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77" name="Line 33"/>
            <p:cNvSpPr>
              <a:spLocks noChangeShapeType="1"/>
            </p:cNvSpPr>
            <p:nvPr/>
          </p:nvSpPr>
          <p:spPr bwMode="auto">
            <a:xfrm>
              <a:off x="1728788" y="2952774"/>
              <a:ext cx="509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78" name="Line 34"/>
            <p:cNvSpPr>
              <a:spLocks noChangeShapeType="1"/>
            </p:cNvSpPr>
            <p:nvPr/>
          </p:nvSpPr>
          <p:spPr bwMode="auto">
            <a:xfrm>
              <a:off x="1728788" y="3022624"/>
              <a:ext cx="509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79" name="Line 35"/>
            <p:cNvSpPr>
              <a:spLocks noChangeShapeType="1"/>
            </p:cNvSpPr>
            <p:nvPr/>
          </p:nvSpPr>
          <p:spPr bwMode="auto">
            <a:xfrm>
              <a:off x="1979613" y="3022624"/>
              <a:ext cx="0" cy="344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80" name="Text Box 36"/>
            <p:cNvSpPr txBox="1">
              <a:spLocks noChangeArrowheads="1"/>
            </p:cNvSpPr>
            <p:nvPr/>
          </p:nvSpPr>
          <p:spPr bwMode="auto">
            <a:xfrm>
              <a:off x="179388" y="2906736"/>
              <a:ext cx="5064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AT" sz="1800"/>
                <a:t>a</a:t>
              </a:r>
              <a:endParaRPr lang="en-GB" sz="1800"/>
            </a:p>
          </p:txBody>
        </p:sp>
        <p:sp>
          <p:nvSpPr>
            <p:cNvPr id="57382" name="Oval 38"/>
            <p:cNvSpPr>
              <a:spLocks noChangeArrowheads="1"/>
            </p:cNvSpPr>
            <p:nvPr/>
          </p:nvSpPr>
          <p:spPr bwMode="auto">
            <a:xfrm>
              <a:off x="1503363" y="4699024"/>
              <a:ext cx="431800" cy="431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AT"/>
                <a:t>A</a:t>
              </a:r>
              <a:endParaRPr lang="en-GB"/>
            </a:p>
          </p:txBody>
        </p:sp>
        <p:sp>
          <p:nvSpPr>
            <p:cNvPr id="57383" name="Line 39"/>
            <p:cNvSpPr>
              <a:spLocks noChangeShapeType="1"/>
            </p:cNvSpPr>
            <p:nvPr/>
          </p:nvSpPr>
          <p:spPr bwMode="auto">
            <a:xfrm>
              <a:off x="1717675" y="5133999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84" name="Line 40"/>
            <p:cNvSpPr>
              <a:spLocks noChangeShapeType="1"/>
            </p:cNvSpPr>
            <p:nvPr/>
          </p:nvSpPr>
          <p:spPr bwMode="auto">
            <a:xfrm>
              <a:off x="1979613" y="3367111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85" name="Line 41"/>
            <p:cNvSpPr>
              <a:spLocks noChangeShapeType="1"/>
            </p:cNvSpPr>
            <p:nvPr/>
          </p:nvSpPr>
          <p:spPr bwMode="auto">
            <a:xfrm>
              <a:off x="1728788" y="3716361"/>
              <a:ext cx="509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86" name="Line 42"/>
            <p:cNvSpPr>
              <a:spLocks noChangeShapeType="1"/>
            </p:cNvSpPr>
            <p:nvPr/>
          </p:nvSpPr>
          <p:spPr bwMode="auto">
            <a:xfrm>
              <a:off x="1728788" y="3786211"/>
              <a:ext cx="509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87" name="Line 43"/>
            <p:cNvSpPr>
              <a:spLocks noChangeShapeType="1"/>
            </p:cNvSpPr>
            <p:nvPr/>
          </p:nvSpPr>
          <p:spPr bwMode="auto">
            <a:xfrm>
              <a:off x="1979613" y="3786211"/>
              <a:ext cx="0" cy="733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88" name="Line 44"/>
            <p:cNvSpPr>
              <a:spLocks noChangeShapeType="1"/>
            </p:cNvSpPr>
            <p:nvPr/>
          </p:nvSpPr>
          <p:spPr bwMode="auto">
            <a:xfrm>
              <a:off x="1474788" y="4519636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89" name="Text Box 45"/>
            <p:cNvSpPr txBox="1">
              <a:spLocks noChangeArrowheads="1"/>
            </p:cNvSpPr>
            <p:nvPr/>
          </p:nvSpPr>
          <p:spPr bwMode="auto">
            <a:xfrm>
              <a:off x="754063" y="2214586"/>
              <a:ext cx="5064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AT" sz="1800"/>
                <a:t>P1</a:t>
              </a:r>
              <a:endParaRPr lang="en-GB" sz="1800"/>
            </a:p>
          </p:txBody>
        </p:sp>
        <p:sp>
          <p:nvSpPr>
            <p:cNvPr id="57390" name="Text Box 46"/>
            <p:cNvSpPr txBox="1">
              <a:spLocks noChangeArrowheads="1"/>
            </p:cNvSpPr>
            <p:nvPr/>
          </p:nvSpPr>
          <p:spPr bwMode="auto">
            <a:xfrm>
              <a:off x="2051050" y="2503511"/>
              <a:ext cx="5064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AT" sz="1800"/>
                <a:t>C1</a:t>
              </a:r>
              <a:endParaRPr lang="en-GB" sz="1800"/>
            </a:p>
          </p:txBody>
        </p:sp>
        <p:sp>
          <p:nvSpPr>
            <p:cNvPr id="57391" name="Text Box 47"/>
            <p:cNvSpPr txBox="1">
              <a:spLocks noChangeArrowheads="1"/>
            </p:cNvSpPr>
            <p:nvPr/>
          </p:nvSpPr>
          <p:spPr bwMode="auto">
            <a:xfrm>
              <a:off x="2051050" y="3870349"/>
              <a:ext cx="5064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AT" sz="1800"/>
                <a:t>C2</a:t>
              </a:r>
              <a:endParaRPr lang="en-GB" sz="1800"/>
            </a:p>
          </p:txBody>
        </p:sp>
        <p:sp>
          <p:nvSpPr>
            <p:cNvPr id="57392" name="Text Box 48"/>
            <p:cNvSpPr txBox="1">
              <a:spLocks noChangeArrowheads="1"/>
            </p:cNvSpPr>
            <p:nvPr/>
          </p:nvSpPr>
          <p:spPr bwMode="auto">
            <a:xfrm>
              <a:off x="754063" y="4224361"/>
              <a:ext cx="5064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AT" sz="1800"/>
                <a:t>N1</a:t>
              </a:r>
              <a:endParaRPr lang="en-GB" sz="1800"/>
            </a:p>
          </p:txBody>
        </p:sp>
        <p:sp>
          <p:nvSpPr>
            <p:cNvPr id="57393" name="Line 49"/>
            <p:cNvSpPr>
              <a:spLocks noChangeShapeType="1"/>
            </p:cNvSpPr>
            <p:nvPr/>
          </p:nvSpPr>
          <p:spPr bwMode="auto">
            <a:xfrm>
              <a:off x="1719263" y="4519636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94" name="Line 50"/>
            <p:cNvSpPr>
              <a:spLocks noChangeShapeType="1"/>
            </p:cNvSpPr>
            <p:nvPr/>
          </p:nvSpPr>
          <p:spPr bwMode="auto">
            <a:xfrm>
              <a:off x="1474788" y="2070124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7395" name="Line 51"/>
            <p:cNvSpPr>
              <a:spLocks noChangeShapeType="1"/>
            </p:cNvSpPr>
            <p:nvPr/>
          </p:nvSpPr>
          <p:spPr bwMode="auto">
            <a:xfrm>
              <a:off x="1719263" y="1927249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98" name="Down Arrow 97"/>
          <p:cNvSpPr/>
          <p:nvPr/>
        </p:nvSpPr>
        <p:spPr>
          <a:xfrm rot="13500000">
            <a:off x="633977" y="3710805"/>
            <a:ext cx="966841" cy="13854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r>
              <a:rPr lang="en-US" dirty="0" smtClean="0"/>
              <a:t>Switching Noise</a:t>
            </a:r>
            <a:endParaRPr lang="he-IL" dirty="0"/>
          </a:p>
        </p:txBody>
      </p:sp>
      <p:sp>
        <p:nvSpPr>
          <p:cNvPr id="54" name="Down Arrow 53"/>
          <p:cNvSpPr/>
          <p:nvPr/>
        </p:nvSpPr>
        <p:spPr>
          <a:xfrm rot="18900000">
            <a:off x="1134044" y="1853417"/>
            <a:ext cx="966841" cy="13854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r>
              <a:rPr lang="en-US" dirty="0" smtClean="0"/>
              <a:t>Electronic Noise</a:t>
            </a:r>
            <a:endParaRPr lang="he-IL" dirty="0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1981201" y="4918099"/>
            <a:ext cx="180498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2994025" y="3391422"/>
            <a:ext cx="79215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786050" y="2970236"/>
            <a:ext cx="1036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800" dirty="0" smtClean="0"/>
              <a:t>Output</a:t>
            </a:r>
            <a:endParaRPr lang="en-GB" sz="1800" dirty="0"/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500166" y="4572008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AT" sz="1800" dirty="0"/>
              <a:t>Power </a:t>
            </a:r>
            <a:r>
              <a:rPr lang="de-AT" sz="1800" dirty="0" smtClean="0"/>
              <a:t>Trace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1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50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60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70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" grpId="0" animBg="1"/>
      <p:bldP spid="98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Information-Robustness Tradeoff</a:t>
            </a:r>
            <a:endParaRPr lang="he-I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14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Yossi\University\Ph.D\Job Talk\m8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277316">
            <a:off x="2699792" y="3573016"/>
            <a:ext cx="3682752" cy="67667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Measurement Space</a:t>
            </a:r>
            <a:endParaRPr lang="he-I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15</a:t>
            </a:fld>
            <a:endParaRPr lang="he-IL" dirty="0"/>
          </a:p>
        </p:txBody>
      </p:sp>
      <p:sp>
        <p:nvSpPr>
          <p:cNvPr id="5" name="5-Point Star 4"/>
          <p:cNvSpPr/>
          <p:nvPr/>
        </p:nvSpPr>
        <p:spPr>
          <a:xfrm>
            <a:off x="7228867" y="5085184"/>
            <a:ext cx="216024" cy="216024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6501358" y="4369296"/>
            <a:ext cx="1671042" cy="1671042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ular Callout 6"/>
          <p:cNvSpPr/>
          <p:nvPr/>
        </p:nvSpPr>
        <p:spPr>
          <a:xfrm>
            <a:off x="7092280" y="4221088"/>
            <a:ext cx="1872208" cy="576064"/>
          </a:xfrm>
          <a:prstGeom prst="wedgeRectCallout">
            <a:avLst>
              <a:gd name="adj1" fmla="val -33552"/>
              <a:gd name="adj2" fmla="val 7407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/>
              <a:t>Precise measurement</a:t>
            </a:r>
            <a:endParaRPr lang="he-IL" dirty="0"/>
          </a:p>
        </p:txBody>
      </p:sp>
      <p:sp>
        <p:nvSpPr>
          <p:cNvPr id="8" name="Rectangular Callout 7"/>
          <p:cNvSpPr/>
          <p:nvPr/>
        </p:nvSpPr>
        <p:spPr>
          <a:xfrm>
            <a:off x="5868144" y="5589240"/>
            <a:ext cx="1656184" cy="504056"/>
          </a:xfrm>
          <a:prstGeom prst="wedgeRectCallout">
            <a:avLst>
              <a:gd name="adj1" fmla="val 31343"/>
              <a:gd name="adj2" fmla="val -77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/>
              <a:t>Actual measurement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838217" y="6330586"/>
            <a:ext cx="55453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i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Source: NASA / The Hubble Heritage Team / </a:t>
            </a:r>
            <a:r>
              <a:rPr lang="en-US" i="1" dirty="0" err="1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STScI</a:t>
            </a:r>
            <a:r>
              <a:rPr lang="en-US" i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 / AURA</a:t>
            </a:r>
            <a:endParaRPr lang="he-IL" i="1" dirty="0">
              <a:ln w="3175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07413 2.22222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8" grpId="0" animBg="1"/>
      <p:bldP spid="8" grpId="1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Users\Yossi\University\Ph.D\Job Talk\m80d.jpg"/>
          <p:cNvPicPr>
            <a:picLocks noChangeAspect="1" noChangeArrowheads="1"/>
          </p:cNvPicPr>
          <p:nvPr/>
        </p:nvPicPr>
        <p:blipFill>
          <a:blip r:embed="rId3" cstate="print">
            <a:lum bright="-100000"/>
          </a:blip>
          <a:srcRect l="19289" t="51157" r="49212" b="8485"/>
          <a:stretch>
            <a:fillRect/>
          </a:stretch>
        </p:blipFill>
        <p:spPr bwMode="auto">
          <a:xfrm>
            <a:off x="5652120" y="3717032"/>
            <a:ext cx="2880320" cy="29523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5" name="Picture 2" descr="D:\Users\Yossi\University\Ph.D\Job Talk\m80d.jpg"/>
          <p:cNvPicPr>
            <a:picLocks noChangeAspect="1" noChangeArrowheads="1"/>
          </p:cNvPicPr>
          <p:nvPr/>
        </p:nvPicPr>
        <p:blipFill>
          <a:blip r:embed="rId3" cstate="print"/>
          <a:srcRect l="19289" t="51157" r="49212" b="8485"/>
          <a:stretch>
            <a:fillRect/>
          </a:stretch>
        </p:blipFill>
        <p:spPr bwMode="auto">
          <a:xfrm>
            <a:off x="1187624" y="3717032"/>
            <a:ext cx="2880320" cy="29523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Harsh Reality of Power Analysis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dirty="0" smtClean="0"/>
              <a:t>The side channel</a:t>
            </a:r>
            <a:r>
              <a:rPr lang="en-US" baseline="0" dirty="0" smtClean="0"/>
              <a:t> traces have </a:t>
            </a:r>
            <a:r>
              <a:rPr lang="en-US" b="1" baseline="0" dirty="0" smtClean="0"/>
              <a:t>errors</a:t>
            </a:r>
          </a:p>
          <a:p>
            <a:r>
              <a:rPr lang="en-US" baseline="0" dirty="0" smtClean="0"/>
              <a:t>Equation set with errors causes</a:t>
            </a:r>
            <a:r>
              <a:rPr lang="en-US" dirty="0" smtClean="0"/>
              <a:t> </a:t>
            </a:r>
            <a:r>
              <a:rPr lang="en-US" b="1" baseline="0" dirty="0" err="1" smtClean="0"/>
              <a:t>unsatisfiability</a:t>
            </a:r>
            <a:endParaRPr lang="en-US" b="1" baseline="0" dirty="0" smtClean="0"/>
          </a:p>
          <a:p>
            <a:r>
              <a:rPr lang="en-US" dirty="0" smtClean="0"/>
              <a:t>Compensating for errors causes </a:t>
            </a:r>
            <a:r>
              <a:rPr lang="en-US" b="1" dirty="0" smtClean="0"/>
              <a:t>intractability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16</a:t>
            </a:fld>
            <a:endParaRPr lang="he-IL" dirty="0"/>
          </a:p>
        </p:txBody>
      </p:sp>
      <p:sp>
        <p:nvSpPr>
          <p:cNvPr id="7" name="5-Point Star 6"/>
          <p:cNvSpPr/>
          <p:nvPr/>
        </p:nvSpPr>
        <p:spPr>
          <a:xfrm>
            <a:off x="6940835" y="5085184"/>
            <a:ext cx="216024" cy="216024"/>
          </a:xfrm>
          <a:prstGeom prst="star5">
            <a:avLst/>
          </a:prstGeom>
          <a:solidFill>
            <a:srgbClr val="FFA75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7285062" y="5013176"/>
            <a:ext cx="383282" cy="38328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5-Point Star 12"/>
          <p:cNvSpPr/>
          <p:nvPr/>
        </p:nvSpPr>
        <p:spPr>
          <a:xfrm>
            <a:off x="3275856" y="5085184"/>
            <a:ext cx="216024" cy="216024"/>
          </a:xfrm>
          <a:prstGeom prst="star5">
            <a:avLst/>
          </a:prstGeom>
          <a:solidFill>
            <a:srgbClr val="FFA75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1763688" y="4293096"/>
            <a:ext cx="1747242" cy="1747242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Left-Right Arrow 16"/>
          <p:cNvSpPr/>
          <p:nvPr/>
        </p:nvSpPr>
        <p:spPr>
          <a:xfrm>
            <a:off x="4139952" y="4797152"/>
            <a:ext cx="1512168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solvers to optimizers</a:t>
            </a:r>
            <a:endParaRPr lang="he-IL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4088829"/>
            <a:ext cx="8686800" cy="276917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836293"/>
            <a:ext cx="8229600" cy="15450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Basic idea: Some mistakes are more expensive than others</a:t>
            </a:r>
            <a:endParaRPr lang="he-IL" dirty="0" smtClean="0"/>
          </a:p>
          <a:p>
            <a:pPr lvl="0"/>
            <a:r>
              <a:rPr lang="en-US" dirty="0" smtClean="0"/>
              <a:t>In our context: Given a </a:t>
            </a:r>
            <a:r>
              <a:rPr lang="en-US" b="1" dirty="0" smtClean="0"/>
              <a:t>description of a crypto device, plaintexts, ciphertexts </a:t>
            </a:r>
            <a:r>
              <a:rPr lang="en-US" dirty="0" smtClean="0"/>
              <a:t>and a set of </a:t>
            </a:r>
            <a:r>
              <a:rPr lang="en-US" b="1" dirty="0" smtClean="0"/>
              <a:t>power traces</a:t>
            </a:r>
            <a:r>
              <a:rPr lang="en-US" dirty="0" smtClean="0"/>
              <a:t>, find the </a:t>
            </a:r>
            <a:r>
              <a:rPr lang="en-US" b="1" dirty="0" smtClean="0"/>
              <a:t>cryptographic key that </a:t>
            </a:r>
            <a:r>
              <a:rPr lang="en-US" b="1" u="sng" dirty="0" smtClean="0"/>
              <a:t>minimizes the estimated error</a:t>
            </a:r>
            <a:endParaRPr lang="he-IL" u="sng" dirty="0" smtClean="0"/>
          </a:p>
          <a:p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3131840" y="2852936"/>
            <a:ext cx="2952328" cy="158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Solver</a:t>
            </a:r>
            <a:endParaRPr lang="he-IL" sz="4000" dirty="0"/>
          </a:p>
        </p:txBody>
      </p:sp>
      <p:sp>
        <p:nvSpPr>
          <p:cNvPr id="7" name="Right Arrow 6"/>
          <p:cNvSpPr/>
          <p:nvPr/>
        </p:nvSpPr>
        <p:spPr>
          <a:xfrm>
            <a:off x="2411760" y="3356992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ight Arrow 7"/>
          <p:cNvSpPr/>
          <p:nvPr/>
        </p:nvSpPr>
        <p:spPr>
          <a:xfrm>
            <a:off x="6084168" y="3356992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251520" y="2795444"/>
            <a:ext cx="2160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Set of </a:t>
            </a:r>
            <a:r>
              <a:rPr lang="en-US" sz="2400" i="1" dirty="0" smtClean="0"/>
              <a:t>m</a:t>
            </a:r>
            <a:r>
              <a:rPr lang="en-US" sz="2400" dirty="0" smtClean="0"/>
              <a:t> logical statements over </a:t>
            </a:r>
            <a:r>
              <a:rPr lang="en-US" sz="2400" i="1" dirty="0" smtClean="0"/>
              <a:t>n</a:t>
            </a:r>
            <a:r>
              <a:rPr lang="en-US" sz="2400" dirty="0" smtClean="0"/>
              <a:t> variables </a:t>
            </a:r>
            <a:br>
              <a:rPr lang="en-US" sz="2400" dirty="0" smtClean="0"/>
            </a:b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endParaRPr lang="he-IL" sz="2400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3246075"/>
            <a:ext cx="22677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Satisfying assignment</a:t>
            </a:r>
            <a:endParaRPr lang="he-IL" sz="2400" dirty="0"/>
          </a:p>
        </p:txBody>
      </p:sp>
      <p:sp>
        <p:nvSpPr>
          <p:cNvPr id="12" name="Rectangle 11"/>
          <p:cNvSpPr/>
          <p:nvPr/>
        </p:nvSpPr>
        <p:spPr>
          <a:xfrm>
            <a:off x="3131840" y="2852936"/>
            <a:ext cx="2952328" cy="1584176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Optimizer</a:t>
            </a:r>
            <a:endParaRPr lang="he-IL" sz="4000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4247964" y="2168860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3635896" y="1700808"/>
            <a:ext cx="19442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Goal function</a:t>
            </a:r>
            <a:endParaRPr lang="he-IL" sz="2400" i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12768" y="3246075"/>
            <a:ext cx="22677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u="sng" dirty="0" smtClean="0"/>
              <a:t>Optimal</a:t>
            </a:r>
            <a:endParaRPr lang="he-IL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 animBg="1"/>
      <p:bldP spid="13" grpId="0" animBg="1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277316">
            <a:off x="2699792" y="3573016"/>
            <a:ext cx="3682752" cy="67667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Measurement Space</a:t>
            </a:r>
            <a:endParaRPr lang="he-I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18</a:t>
            </a:fld>
            <a:endParaRPr lang="he-IL" dirty="0"/>
          </a:p>
        </p:txBody>
      </p:sp>
      <p:pic>
        <p:nvPicPr>
          <p:cNvPr id="2050" name="Picture 2" descr="D:\Users\Yossi\University\Ph.D\Job Talk\template-probs-fullsiz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2108" t="7370" r="9851" b="16348"/>
          <a:stretch>
            <a:fillRect/>
          </a:stretch>
        </p:blipFill>
        <p:spPr bwMode="auto">
          <a:xfrm>
            <a:off x="1691680" y="-27385"/>
            <a:ext cx="7452320" cy="6915929"/>
          </a:xfrm>
          <a:prstGeom prst="rect">
            <a:avLst/>
          </a:prstGeom>
          <a:noFill/>
        </p:spPr>
      </p:pic>
      <p:pic>
        <p:nvPicPr>
          <p:cNvPr id="2051" name="Picture 3" descr="D:\Users\Yossi\University\Ph.D\Job Talk\template-probs-closeup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3139" t="7580" r="11519" b="11404"/>
          <a:stretch>
            <a:fillRect/>
          </a:stretch>
        </p:blipFill>
        <p:spPr bwMode="auto">
          <a:xfrm>
            <a:off x="827584" y="764704"/>
            <a:ext cx="7164288" cy="55172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5-Point Star 4"/>
          <p:cNvSpPr/>
          <p:nvPr/>
        </p:nvSpPr>
        <p:spPr>
          <a:xfrm>
            <a:off x="4203016" y="3165678"/>
            <a:ext cx="585008" cy="585008"/>
          </a:xfrm>
          <a:prstGeom prst="star5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5-Point Star 14"/>
          <p:cNvSpPr/>
          <p:nvPr/>
        </p:nvSpPr>
        <p:spPr>
          <a:xfrm>
            <a:off x="7020272" y="2284654"/>
            <a:ext cx="184492" cy="184492"/>
          </a:xfrm>
          <a:prstGeom prst="star5">
            <a:avLst/>
          </a:prstGeom>
          <a:noFill/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2555776" y="5805264"/>
            <a:ext cx="408977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i="1" dirty="0" smtClean="0">
                <a:solidFill>
                  <a:schemeClr val="accent1"/>
                </a:solidFill>
              </a:rPr>
              <a:t>Point is #680 most probable out of 65,536</a:t>
            </a:r>
            <a:endParaRPr lang="he-IL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Pseudo-Boolean Optimizers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Linear PBOPT: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(all coefficients are signed integers)</a:t>
            </a:r>
          </a:p>
          <a:p>
            <a:r>
              <a:rPr lang="en-US" dirty="0" smtClean="0"/>
              <a:t>Non-linear PBOPT allows NL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19</a:t>
            </a:fld>
            <a:endParaRPr lang="he-I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2263" y="1700808"/>
            <a:ext cx="327993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1792288" y="5792490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Why is this so hard?</a:t>
            </a:r>
            <a:endParaRPr lang="en-US" sz="4000" dirty="0" smtClean="0">
              <a:latin typeface="Calibri" pitchFamily="3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2</a:t>
            </a:fld>
            <a:endParaRPr lang="he-IL" dirty="0"/>
          </a:p>
        </p:txBody>
      </p:sp>
      <p:sp>
        <p:nvSpPr>
          <p:cNvPr id="7" name="Rounded Rectangle 6"/>
          <p:cNvSpPr/>
          <p:nvPr/>
        </p:nvSpPr>
        <p:spPr>
          <a:xfrm>
            <a:off x="2483768" y="2420888"/>
            <a:ext cx="4320480" cy="165618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/>
              <a:t>AES</a:t>
            </a:r>
            <a:endParaRPr lang="he-IL" sz="4800" dirty="0"/>
          </a:p>
        </p:txBody>
      </p:sp>
      <p:sp>
        <p:nvSpPr>
          <p:cNvPr id="9" name="Down Arrow 8"/>
          <p:cNvSpPr/>
          <p:nvPr/>
        </p:nvSpPr>
        <p:spPr>
          <a:xfrm>
            <a:off x="3635896" y="620688"/>
            <a:ext cx="1944216" cy="1800200"/>
          </a:xfrm>
          <a:prstGeom prst="downArrow">
            <a:avLst>
              <a:gd name="adj1" fmla="val 78705"/>
              <a:gd name="adj2" fmla="val 5247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Plaintext</a:t>
            </a:r>
            <a:endParaRPr lang="he-IL" sz="2400" dirty="0"/>
          </a:p>
        </p:txBody>
      </p:sp>
      <p:sp>
        <p:nvSpPr>
          <p:cNvPr id="10" name="Down Arrow 9"/>
          <p:cNvSpPr/>
          <p:nvPr/>
        </p:nvSpPr>
        <p:spPr>
          <a:xfrm>
            <a:off x="3635896" y="4077072"/>
            <a:ext cx="1944216" cy="1800200"/>
          </a:xfrm>
          <a:prstGeom prst="downArrow">
            <a:avLst>
              <a:gd name="adj1" fmla="val 78705"/>
              <a:gd name="adj2" fmla="val 5247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Ciphertext</a:t>
            </a:r>
            <a:endParaRPr lang="he-IL" sz="2400" dirty="0"/>
          </a:p>
        </p:txBody>
      </p:sp>
      <p:sp>
        <p:nvSpPr>
          <p:cNvPr id="11" name="Right Arrow 10"/>
          <p:cNvSpPr/>
          <p:nvPr/>
        </p:nvSpPr>
        <p:spPr>
          <a:xfrm>
            <a:off x="611560" y="2636912"/>
            <a:ext cx="1872208" cy="129614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Key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OPB</a:t>
            </a:r>
            <a:r>
              <a:rPr lang="en-US" baseline="0" dirty="0" smtClean="0"/>
              <a:t> Instance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20</a:t>
            </a:fld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2699792" y="2780928"/>
            <a:ext cx="424847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min: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x1 +3 x2 + x3 ;</a:t>
            </a:r>
          </a:p>
          <a:p>
            <a:pPr algn="l" rtl="0"/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x1 +2 x2 + x3 &gt;= 2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PBOPT is Great for Side-Channels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variables (=</a:t>
            </a:r>
            <a:r>
              <a:rPr lang="en-US" dirty="0" err="1" smtClean="0"/>
              <a:t>flipflops</a:t>
            </a:r>
            <a:r>
              <a:rPr lang="en-US" dirty="0" smtClean="0"/>
              <a:t>) are pseudo-Boolean</a:t>
            </a:r>
          </a:p>
          <a:p>
            <a:r>
              <a:rPr lang="en-US" dirty="0" smtClean="0"/>
              <a:t>The constraints(=measurements) are integers</a:t>
            </a:r>
          </a:p>
          <a:p>
            <a:r>
              <a:rPr lang="en-US" dirty="0" smtClean="0"/>
              <a:t>NL notation rich enough to represent arbitrary functions (such as XORs)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21</a:t>
            </a:fld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179512" y="4030032"/>
            <a:ext cx="856895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NOR</a:t>
            </a:r>
            <a:r>
              <a:rPr lang="he-IL" sz="2400" b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-out + ~x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~x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XOR: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-out + 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 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-2 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Keeloq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NLF: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-~out +x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+x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-2x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br>
              <a:rPr lang="en-US" sz="2400" baseline="-25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-1</a:t>
            </a:r>
            <a:endParaRPr lang="he-IL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PBOPT </a:t>
            </a:r>
            <a:r>
              <a:rPr lang="en-US" dirty="0" smtClean="0"/>
              <a:t>has a good goal function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 product of </a:t>
            </a:r>
            <a:r>
              <a:rPr lang="en-US" dirty="0" err="1" smtClean="0"/>
              <a:t>aposterior</a:t>
            </a:r>
            <a:r>
              <a:rPr lang="en-US" dirty="0" err="1" smtClean="0"/>
              <a:t>i</a:t>
            </a:r>
            <a:r>
              <a:rPr lang="en-US" dirty="0" smtClean="0"/>
              <a:t> probabilities becomes min sum of log probabilities: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22</a:t>
            </a:fld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179512" y="3284984"/>
            <a:ext cx="85689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rtl="0"/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min: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+6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x_is_00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+10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x_is_01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+24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x_is_02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+24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x_is_03;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endParaRPr lang="he-IL" sz="2000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 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x_is_00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+1 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x0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x1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x2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x3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x4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x5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x6 ˜ x7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+1 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x_is_01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+1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x0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x1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x2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x3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x4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x5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x6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x7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+1 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x_is_02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+1 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x0  x1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x2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x3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x4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x5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x6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x7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+1 ˜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x_is_03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+1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x0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x1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x2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x3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x4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x5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x6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˜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x7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1;</a:t>
            </a:r>
            <a:endParaRPr lang="pl-PL" sz="2000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x_is_00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+1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x_is_01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+1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x_is_02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+1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x_is_03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pl-PL" sz="2000" dirty="0" smtClean="0">
                <a:latin typeface="Courier New" pitchFamily="49" charset="0"/>
                <a:cs typeface="Courier New" pitchFamily="49" charset="0"/>
              </a:rPr>
              <a:t>1;</a:t>
            </a:r>
            <a:endParaRPr lang="pl-PL" sz="20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TASCA Workflow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9581"/>
            <a:ext cx="8229600" cy="4525963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23</a:t>
            </a:fld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395536" y="1628800"/>
            <a:ext cx="1944216" cy="1152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DUT</a:t>
            </a:r>
            <a:endParaRPr lang="he-IL" sz="4000" dirty="0"/>
          </a:p>
        </p:txBody>
      </p:sp>
      <p:sp>
        <p:nvSpPr>
          <p:cNvPr id="7" name="Right Arrow 6"/>
          <p:cNvSpPr/>
          <p:nvPr/>
        </p:nvSpPr>
        <p:spPr>
          <a:xfrm rot="2191795">
            <a:off x="2194841" y="3378558"/>
            <a:ext cx="2705804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7668344" y="5085184"/>
            <a:ext cx="16916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Secret Key</a:t>
            </a:r>
            <a:endParaRPr lang="he-I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29697">
            <a:off x="7650015" y="1853299"/>
            <a:ext cx="1651477" cy="21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16200000">
            <a:off x="7992380" y="4113076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4716016" y="4653136"/>
            <a:ext cx="2232248" cy="1152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Optimizer</a:t>
            </a:r>
            <a:endParaRPr lang="he-IL" sz="4000" dirty="0"/>
          </a:p>
        </p:txBody>
      </p:sp>
      <p:sp>
        <p:nvSpPr>
          <p:cNvPr id="12" name="Right Arrow 11"/>
          <p:cNvSpPr/>
          <p:nvPr/>
        </p:nvSpPr>
        <p:spPr>
          <a:xfrm>
            <a:off x="6948264" y="5013176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627784" y="4542219"/>
            <a:ext cx="16916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err="1" smtClean="0"/>
              <a:t>Aposteriori</a:t>
            </a:r>
            <a:r>
              <a:rPr lang="en-US" sz="2400" dirty="0" smtClean="0"/>
              <a:t> Probs.</a:t>
            </a:r>
            <a:endParaRPr lang="he-IL" sz="2400" dirty="0"/>
          </a:p>
        </p:txBody>
      </p:sp>
      <p:sp>
        <p:nvSpPr>
          <p:cNvPr id="14" name="Right Arrow 13"/>
          <p:cNvSpPr/>
          <p:nvPr/>
        </p:nvSpPr>
        <p:spPr>
          <a:xfrm>
            <a:off x="3923928" y="5013176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ight Arrow 14"/>
          <p:cNvSpPr/>
          <p:nvPr/>
        </p:nvSpPr>
        <p:spPr>
          <a:xfrm rot="5400000">
            <a:off x="1007604" y="2816932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539552" y="3501008"/>
            <a:ext cx="16916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Traces</a:t>
            </a:r>
            <a:endParaRPr lang="he-IL" sz="2400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1007604" y="4041068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395536" y="4797152"/>
            <a:ext cx="1944216" cy="1152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Decoder</a:t>
            </a:r>
            <a:endParaRPr lang="he-IL" sz="4000" dirty="0"/>
          </a:p>
        </p:txBody>
      </p:sp>
      <p:sp>
        <p:nvSpPr>
          <p:cNvPr id="19" name="Right Arrow 18"/>
          <p:cNvSpPr/>
          <p:nvPr/>
        </p:nvSpPr>
        <p:spPr>
          <a:xfrm>
            <a:off x="2339752" y="5013176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5076056" y="2996952"/>
            <a:ext cx="16916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Power Model</a:t>
            </a:r>
            <a:endParaRPr lang="he-IL" sz="2400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5544108" y="3897052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ight Arrow 22"/>
          <p:cNvSpPr/>
          <p:nvPr/>
        </p:nvSpPr>
        <p:spPr>
          <a:xfrm rot="2700000">
            <a:off x="5055715" y="2333217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ight Arrow 23"/>
          <p:cNvSpPr/>
          <p:nvPr/>
        </p:nvSpPr>
        <p:spPr>
          <a:xfrm>
            <a:off x="2339752" y="1860487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3131840" y="1628800"/>
            <a:ext cx="1944216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Reverse Eng.</a:t>
            </a:r>
            <a:endParaRPr lang="he-I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/>
      <p:bldP spid="8" grpId="1"/>
      <p:bldP spid="10" grpId="0" animBg="1"/>
      <p:bldP spid="12" grpId="0" animBg="1"/>
      <p:bldP spid="12" grpId="1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 animBg="1"/>
      <p:bldP spid="23" grpId="0" animBg="1"/>
      <p:bldP spid="24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Attack on AES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Solver: SCIP</a:t>
            </a:r>
          </a:p>
          <a:p>
            <a:r>
              <a:rPr lang="en-US" dirty="0" smtClean="0"/>
              <a:t>Cryptosystem:</a:t>
            </a:r>
            <a:r>
              <a:rPr lang="en-US" baseline="0" dirty="0" smtClean="0"/>
              <a:t> AES-128 on 8-bit platform</a:t>
            </a:r>
          </a:p>
          <a:p>
            <a:r>
              <a:rPr lang="en-US" baseline="0" dirty="0" smtClean="0"/>
              <a:t>Number</a:t>
            </a:r>
            <a:r>
              <a:rPr lang="en-US" dirty="0" smtClean="0"/>
              <a:t> of measurements: 100</a:t>
            </a:r>
            <a:endParaRPr lang="en-US" baseline="0" dirty="0" smtClean="0"/>
          </a:p>
          <a:p>
            <a:r>
              <a:rPr lang="en-US" baseline="0" dirty="0" smtClean="0"/>
              <a:t>Noise SNR: approx. 10dB</a:t>
            </a:r>
          </a:p>
          <a:p>
            <a:r>
              <a:rPr lang="en-US" baseline="0" dirty="0" smtClean="0"/>
              <a:t>Median solving time: 342 seconds</a:t>
            </a:r>
          </a:p>
          <a:p>
            <a:r>
              <a:rPr lang="en-US" dirty="0" smtClean="0"/>
              <a:t>Key recovery success rate: 100%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24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Using optimizers, crypto devices can be attacked with very low data complexity</a:t>
            </a:r>
          </a:p>
          <a:p>
            <a:r>
              <a:rPr lang="en-US" sz="4000" dirty="0" smtClean="0"/>
              <a:t>Any leak can be used, as long as a “soft decoder” exists for it</a:t>
            </a:r>
          </a:p>
          <a:p>
            <a:r>
              <a:rPr lang="en-US" sz="4000" dirty="0" smtClean="0"/>
              <a:t>This calls into question the security of previously “safe” devices</a:t>
            </a: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25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Investigate different decoders</a:t>
            </a:r>
          </a:p>
          <a:p>
            <a:r>
              <a:rPr lang="en-US" sz="4000" dirty="0" smtClean="0"/>
              <a:t>Investigate different leakage models</a:t>
            </a:r>
          </a:p>
          <a:p>
            <a:r>
              <a:rPr lang="en-US" sz="4000" dirty="0" smtClean="0"/>
              <a:t>Establish limits for data/computation tradeoffs for successful key extraction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26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hlinkClick r:id="rId2"/>
              </a:rPr>
              <a:t>http://iss.oy.ne.ro/Template-TASCA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27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why are block ciphers secure?</a:t>
            </a:r>
            <a:endParaRPr lang="he-I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ciphertext</a:t>
            </a:r>
            <a:r>
              <a:rPr lang="en-US" dirty="0" smtClean="0"/>
              <a:t> is a function of the </a:t>
            </a:r>
            <a:r>
              <a:rPr lang="en-US" b="1" dirty="0" smtClean="0"/>
              <a:t>plaintext</a:t>
            </a:r>
            <a:r>
              <a:rPr lang="en-US" dirty="0" smtClean="0"/>
              <a:t> and the </a:t>
            </a:r>
            <a:r>
              <a:rPr lang="en-US" b="1" dirty="0" smtClean="0"/>
              <a:t>key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plaintext</a:t>
            </a:r>
            <a:r>
              <a:rPr lang="en-US" dirty="0" smtClean="0"/>
              <a:t> is a function of the </a:t>
            </a:r>
            <a:r>
              <a:rPr lang="en-US" b="1" dirty="0" smtClean="0"/>
              <a:t>ciphertext</a:t>
            </a:r>
            <a:r>
              <a:rPr lang="en-US" dirty="0" smtClean="0"/>
              <a:t> and the </a:t>
            </a:r>
            <a:r>
              <a:rPr lang="en-US" b="1" dirty="0" smtClean="0"/>
              <a:t>key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key</a:t>
            </a:r>
            <a:r>
              <a:rPr lang="en-US" dirty="0" smtClean="0"/>
              <a:t> is a function of the </a:t>
            </a:r>
            <a:r>
              <a:rPr lang="en-US" b="1" dirty="0" smtClean="0"/>
              <a:t>plaintext</a:t>
            </a:r>
            <a:r>
              <a:rPr lang="en-US" dirty="0" smtClean="0"/>
              <a:t> and the </a:t>
            </a:r>
            <a:r>
              <a:rPr lang="en-US" b="1" dirty="0" smtClean="0"/>
              <a:t>ciphertext</a:t>
            </a:r>
          </a:p>
          <a:p>
            <a:r>
              <a:rPr lang="en-US" b="1" dirty="0" smtClean="0"/>
              <a:t>Where’s the catch?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8" name="Rounded Rectangle 7"/>
          <p:cNvSpPr/>
          <p:nvPr/>
        </p:nvSpPr>
        <p:spPr>
          <a:xfrm>
            <a:off x="6760708" y="3477334"/>
            <a:ext cx="2059764" cy="124781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/>
              <a:t>AES</a:t>
            </a:r>
            <a:endParaRPr lang="he-IL" sz="4800" dirty="0"/>
          </a:p>
        </p:txBody>
      </p:sp>
      <p:sp>
        <p:nvSpPr>
          <p:cNvPr id="9" name="Down Arrow 8"/>
          <p:cNvSpPr/>
          <p:nvPr/>
        </p:nvSpPr>
        <p:spPr>
          <a:xfrm>
            <a:off x="7309978" y="2492896"/>
            <a:ext cx="926894" cy="996275"/>
          </a:xfrm>
          <a:prstGeom prst="downArrow">
            <a:avLst>
              <a:gd name="adj1" fmla="val 78705"/>
              <a:gd name="adj2" fmla="val 5247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P</a:t>
            </a:r>
            <a:endParaRPr lang="he-IL" sz="2400" dirty="0"/>
          </a:p>
        </p:txBody>
      </p:sp>
      <p:sp>
        <p:nvSpPr>
          <p:cNvPr id="10" name="Down Arrow 9"/>
          <p:cNvSpPr/>
          <p:nvPr/>
        </p:nvSpPr>
        <p:spPr>
          <a:xfrm>
            <a:off x="7309978" y="4736981"/>
            <a:ext cx="926894" cy="996275"/>
          </a:xfrm>
          <a:prstGeom prst="downArrow">
            <a:avLst>
              <a:gd name="adj1" fmla="val 78705"/>
              <a:gd name="adj2" fmla="val 5247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C</a:t>
            </a:r>
            <a:endParaRPr lang="he-IL" sz="2400" dirty="0"/>
          </a:p>
        </p:txBody>
      </p:sp>
      <p:sp>
        <p:nvSpPr>
          <p:cNvPr id="11" name="Right Arrow 10"/>
          <p:cNvSpPr/>
          <p:nvPr/>
        </p:nvSpPr>
        <p:spPr>
          <a:xfrm>
            <a:off x="5868144" y="3651929"/>
            <a:ext cx="892564" cy="9765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K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why are block ciphers secure?</a:t>
            </a:r>
            <a:endParaRPr lang="he-I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ciphertext is an </a:t>
            </a:r>
            <a:r>
              <a:rPr lang="en-US" b="1" dirty="0" smtClean="0"/>
              <a:t>efficiently </a:t>
            </a:r>
            <a:r>
              <a:rPr lang="en-US" b="1" dirty="0" err="1" smtClean="0"/>
              <a:t>representable</a:t>
            </a:r>
            <a:r>
              <a:rPr lang="en-US" b="1" dirty="0" smtClean="0"/>
              <a:t> </a:t>
            </a:r>
            <a:r>
              <a:rPr lang="en-US" dirty="0" smtClean="0"/>
              <a:t>function of the plaintext and the key</a:t>
            </a:r>
          </a:p>
          <a:p>
            <a:r>
              <a:rPr lang="en-US" dirty="0" smtClean="0"/>
              <a:t>The key </a:t>
            </a:r>
            <a:r>
              <a:rPr lang="en-US" b="1" dirty="0" smtClean="0"/>
              <a:t>cannot be efficiently represented</a:t>
            </a:r>
            <a:r>
              <a:rPr lang="en-US" dirty="0" smtClean="0"/>
              <a:t> as a function of the plaintext and the ciphertext</a:t>
            </a:r>
          </a:p>
          <a:p>
            <a:r>
              <a:rPr lang="en-US" dirty="0" smtClean="0"/>
              <a:t>Inefficiently </a:t>
            </a:r>
            <a:r>
              <a:rPr lang="en-US" dirty="0" err="1" smtClean="0"/>
              <a:t>representable</a:t>
            </a:r>
            <a:r>
              <a:rPr lang="en-US" dirty="0" smtClean="0"/>
              <a:t> functions take either a </a:t>
            </a:r>
            <a:r>
              <a:rPr lang="en-US" b="1" dirty="0" smtClean="0"/>
              <a:t>huge space </a:t>
            </a:r>
            <a:r>
              <a:rPr lang="en-US" dirty="0" smtClean="0"/>
              <a:t>or a </a:t>
            </a:r>
            <a:r>
              <a:rPr lang="en-US" b="1" dirty="0" smtClean="0"/>
              <a:t>long time </a:t>
            </a:r>
            <a:r>
              <a:rPr lang="en-US" dirty="0" smtClean="0"/>
              <a:t>to evaluate</a:t>
            </a:r>
          </a:p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z="1400" smtClean="0"/>
              <a:pPr/>
              <a:t>5</a:t>
            </a:fld>
            <a:endParaRPr lang="he-IL" sz="1400" dirty="0"/>
          </a:p>
        </p:txBody>
      </p:sp>
      <p:sp>
        <p:nvSpPr>
          <p:cNvPr id="5" name="Rectangle 4"/>
          <p:cNvSpPr/>
          <p:nvPr/>
        </p:nvSpPr>
        <p:spPr>
          <a:xfrm>
            <a:off x="3131840" y="2852936"/>
            <a:ext cx="2952328" cy="158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Solver</a:t>
            </a:r>
            <a:endParaRPr lang="he-IL" sz="4000" dirty="0"/>
          </a:p>
        </p:txBody>
      </p:sp>
      <p:sp>
        <p:nvSpPr>
          <p:cNvPr id="6" name="Right Arrow 5"/>
          <p:cNvSpPr/>
          <p:nvPr/>
        </p:nvSpPr>
        <p:spPr>
          <a:xfrm>
            <a:off x="2411760" y="3356992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ight Arrow 6"/>
          <p:cNvSpPr/>
          <p:nvPr/>
        </p:nvSpPr>
        <p:spPr>
          <a:xfrm>
            <a:off x="6084168" y="3356992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251520" y="2795444"/>
            <a:ext cx="2160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Set of </a:t>
            </a:r>
            <a:r>
              <a:rPr lang="en-US" sz="2400" i="1" dirty="0" smtClean="0"/>
              <a:t>m</a:t>
            </a:r>
            <a:r>
              <a:rPr lang="en-US" sz="2400" dirty="0" smtClean="0"/>
              <a:t> logical statements over </a:t>
            </a:r>
            <a:r>
              <a:rPr lang="en-US" sz="2400" i="1" dirty="0" smtClean="0"/>
              <a:t>n</a:t>
            </a:r>
            <a:r>
              <a:rPr lang="en-US" sz="2400" dirty="0" smtClean="0"/>
              <a:t> variables </a:t>
            </a:r>
            <a:br>
              <a:rPr lang="en-US" sz="2400" dirty="0" smtClean="0"/>
            </a:b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endParaRPr lang="he-IL" sz="2400" i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2867452"/>
            <a:ext cx="22677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Satisfying assignment (or proof of </a:t>
            </a:r>
            <a:r>
              <a:rPr lang="en-US" sz="2400" dirty="0" err="1" smtClean="0"/>
              <a:t>unsatisfiability</a:t>
            </a:r>
            <a:r>
              <a:rPr lang="en-US" sz="2400" dirty="0" smtClean="0"/>
              <a:t>)</a:t>
            </a:r>
            <a:endParaRPr lang="he-IL" sz="2400" dirty="0"/>
          </a:p>
        </p:txBody>
      </p:sp>
      <p:pic>
        <p:nvPicPr>
          <p:cNvPr id="1028" name="Picture 4" descr="D:\Users\Yossi\University\Ph.D\Algebraic\ches-solver\big-wait-throbb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96952"/>
            <a:ext cx="514350" cy="5238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Cryptanalysis </a:t>
            </a:r>
            <a:r>
              <a:rPr lang="en-US" baseline="0" dirty="0" smtClean="0"/>
              <a:t>with Solvers</a:t>
            </a:r>
            <a:endParaRPr lang="he-IL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r>
              <a:rPr lang="en-US" dirty="0" smtClean="0"/>
              <a:t>: Use solvers to perform cryptanalysis [MM ‘00</a:t>
            </a:r>
            <a:r>
              <a:rPr lang="en-US" dirty="0" smtClean="0"/>
              <a:t>]:</a:t>
            </a:r>
          </a:p>
          <a:p>
            <a:pPr lvl="1"/>
            <a:r>
              <a:rPr lang="en-US" dirty="0" smtClean="0"/>
              <a:t>Given a </a:t>
            </a:r>
            <a:r>
              <a:rPr lang="en-US" b="1" dirty="0" smtClean="0"/>
              <a:t>description of a crypto algorithm</a:t>
            </a:r>
            <a:r>
              <a:rPr lang="en-US" dirty="0" smtClean="0"/>
              <a:t> and a set of </a:t>
            </a:r>
            <a:r>
              <a:rPr lang="en-US" b="1" dirty="0" smtClean="0"/>
              <a:t>plaintext and ciphertext pairs</a:t>
            </a:r>
            <a:r>
              <a:rPr lang="en-US" dirty="0" smtClean="0"/>
              <a:t>, find the </a:t>
            </a:r>
            <a:r>
              <a:rPr lang="en-US" b="1" dirty="0" smtClean="0"/>
              <a:t>cryptographic key</a:t>
            </a:r>
            <a:endParaRPr lang="en-US" dirty="0" smtClean="0"/>
          </a:p>
          <a:p>
            <a:r>
              <a:rPr lang="en-US" dirty="0" smtClean="0"/>
              <a:t>Result: Modern crypto is strong enough to resist solvers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6</a:t>
            </a:fld>
            <a:endParaRPr lang="he-IL" dirty="0"/>
          </a:p>
        </p:txBody>
      </p:sp>
      <p:sp>
        <p:nvSpPr>
          <p:cNvPr id="10" name="Rectangular Callout 9"/>
          <p:cNvSpPr/>
          <p:nvPr/>
        </p:nvSpPr>
        <p:spPr>
          <a:xfrm>
            <a:off x="1907704" y="2924944"/>
            <a:ext cx="2714644" cy="1214446"/>
          </a:xfrm>
          <a:prstGeom prst="wedgeRectCallout">
            <a:avLst>
              <a:gd name="adj1" fmla="val -34407"/>
              <a:gd name="adj2" fmla="val -7010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err="1" smtClean="0">
                <a:solidFill>
                  <a:schemeClr val="tx1"/>
                </a:solidFill>
              </a:rPr>
              <a:t>Massacci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Marraro</a:t>
            </a:r>
            <a:r>
              <a:rPr lang="en-US" dirty="0" smtClean="0">
                <a:solidFill>
                  <a:schemeClr val="tx1"/>
                </a:solidFill>
              </a:rPr>
              <a:t>, Journal of Automated Reasoning 2000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uiExpand="1" build="p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baseline="0" dirty="0" smtClean="0"/>
              <a:t>From Cryptanalysis to Power Analysis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en-US" dirty="0" smtClean="0"/>
              <a:t>Cryptanalysis:</a:t>
            </a:r>
            <a:br>
              <a:rPr lang="en-US" dirty="0" smtClean="0"/>
            </a:br>
            <a:r>
              <a:rPr lang="en-US" dirty="0" smtClean="0"/>
              <a:t>Given a </a:t>
            </a:r>
            <a:r>
              <a:rPr lang="en-US" b="1" dirty="0" smtClean="0"/>
              <a:t>description of a cryptographic algorithm</a:t>
            </a:r>
            <a:r>
              <a:rPr lang="en-US" dirty="0" smtClean="0"/>
              <a:t> and a set of </a:t>
            </a:r>
            <a:r>
              <a:rPr lang="en-US" b="1" dirty="0" smtClean="0"/>
              <a:t>plaintext and ciphertext pairs</a:t>
            </a:r>
            <a:r>
              <a:rPr lang="en-US" dirty="0" smtClean="0"/>
              <a:t>, find the </a:t>
            </a:r>
            <a:r>
              <a:rPr lang="en-US" b="1" dirty="0" smtClean="0"/>
              <a:t>cryptographic key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7</a:t>
            </a:fld>
            <a:endParaRPr lang="he-IL" dirty="0"/>
          </a:p>
        </p:txBody>
      </p:sp>
      <p:sp>
        <p:nvSpPr>
          <p:cNvPr id="9" name="Rounded Rectangle 8"/>
          <p:cNvSpPr/>
          <p:nvPr/>
        </p:nvSpPr>
        <p:spPr>
          <a:xfrm>
            <a:off x="5508104" y="3068960"/>
            <a:ext cx="2592288" cy="165618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/>
              <a:t>AES</a:t>
            </a:r>
            <a:endParaRPr lang="he-IL" sz="4800" dirty="0"/>
          </a:p>
        </p:txBody>
      </p:sp>
      <p:sp>
        <p:nvSpPr>
          <p:cNvPr id="10" name="Down Arrow 9"/>
          <p:cNvSpPr/>
          <p:nvPr/>
        </p:nvSpPr>
        <p:spPr>
          <a:xfrm>
            <a:off x="5868144" y="1268760"/>
            <a:ext cx="1944216" cy="1800200"/>
          </a:xfrm>
          <a:prstGeom prst="downArrow">
            <a:avLst>
              <a:gd name="adj1" fmla="val 78705"/>
              <a:gd name="adj2" fmla="val 5247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Plaintext</a:t>
            </a:r>
            <a:endParaRPr lang="he-IL" sz="2400" dirty="0"/>
          </a:p>
        </p:txBody>
      </p:sp>
      <p:sp>
        <p:nvSpPr>
          <p:cNvPr id="11" name="Down Arrow 10"/>
          <p:cNvSpPr/>
          <p:nvPr/>
        </p:nvSpPr>
        <p:spPr>
          <a:xfrm>
            <a:off x="5868144" y="4725144"/>
            <a:ext cx="1944216" cy="1800200"/>
          </a:xfrm>
          <a:prstGeom prst="downArrow">
            <a:avLst>
              <a:gd name="adj1" fmla="val 78705"/>
              <a:gd name="adj2" fmla="val 5247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Ciphertext</a:t>
            </a:r>
            <a:endParaRPr lang="he-IL" sz="2400" dirty="0"/>
          </a:p>
        </p:txBody>
      </p:sp>
      <p:sp>
        <p:nvSpPr>
          <p:cNvPr id="12" name="Right Arrow 11"/>
          <p:cNvSpPr/>
          <p:nvPr/>
        </p:nvSpPr>
        <p:spPr>
          <a:xfrm>
            <a:off x="4067944" y="3284984"/>
            <a:ext cx="1368152" cy="129614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Key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8</a:t>
            </a:fld>
            <a:endParaRPr lang="he-IL" dirty="0"/>
          </a:p>
        </p:txBody>
      </p:sp>
      <p:sp>
        <p:nvSpPr>
          <p:cNvPr id="9" name="Rounded Rectangle 8"/>
          <p:cNvSpPr/>
          <p:nvPr/>
        </p:nvSpPr>
        <p:spPr>
          <a:xfrm>
            <a:off x="5508104" y="3068960"/>
            <a:ext cx="2592288" cy="165618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/>
              <a:t>AES</a:t>
            </a:r>
            <a:endParaRPr lang="he-IL" sz="4800" dirty="0"/>
          </a:p>
        </p:txBody>
      </p:sp>
      <p:sp>
        <p:nvSpPr>
          <p:cNvPr id="10" name="Down Arrow 9"/>
          <p:cNvSpPr/>
          <p:nvPr/>
        </p:nvSpPr>
        <p:spPr>
          <a:xfrm>
            <a:off x="5868144" y="1268760"/>
            <a:ext cx="1944216" cy="1800200"/>
          </a:xfrm>
          <a:prstGeom prst="downArrow">
            <a:avLst>
              <a:gd name="adj1" fmla="val 78705"/>
              <a:gd name="adj2" fmla="val 5247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Plaintext</a:t>
            </a:r>
            <a:endParaRPr lang="he-IL" sz="2400" dirty="0"/>
          </a:p>
        </p:txBody>
      </p:sp>
      <p:sp>
        <p:nvSpPr>
          <p:cNvPr id="11" name="Down Arrow 10"/>
          <p:cNvSpPr/>
          <p:nvPr/>
        </p:nvSpPr>
        <p:spPr>
          <a:xfrm>
            <a:off x="5868144" y="4725144"/>
            <a:ext cx="1944216" cy="1800200"/>
          </a:xfrm>
          <a:prstGeom prst="downArrow">
            <a:avLst>
              <a:gd name="adj1" fmla="val 78705"/>
              <a:gd name="adj2" fmla="val 5247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Ciphertext</a:t>
            </a:r>
            <a:endParaRPr lang="he-IL" sz="2400" dirty="0"/>
          </a:p>
        </p:txBody>
      </p:sp>
      <p:sp>
        <p:nvSpPr>
          <p:cNvPr id="12" name="Right Arrow 11"/>
          <p:cNvSpPr/>
          <p:nvPr/>
        </p:nvSpPr>
        <p:spPr>
          <a:xfrm>
            <a:off x="4067944" y="3284984"/>
            <a:ext cx="1368152" cy="129614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Key</a:t>
            </a:r>
            <a:endParaRPr lang="he-IL" sz="24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7" name="Down Arrow 16"/>
          <p:cNvSpPr/>
          <p:nvPr/>
        </p:nvSpPr>
        <p:spPr>
          <a:xfrm rot="19182094">
            <a:off x="5139486" y="4204163"/>
            <a:ext cx="1944216" cy="1800200"/>
          </a:xfrm>
          <a:prstGeom prst="downArrow">
            <a:avLst>
              <a:gd name="adj1" fmla="val 78705"/>
              <a:gd name="adj2" fmla="val 52472"/>
            </a:avLst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Power Trace</a:t>
            </a:r>
            <a:endParaRPr lang="he-IL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3203848" y="3068960"/>
            <a:ext cx="2592288" cy="1656184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/>
              <a:t>AES Device</a:t>
            </a:r>
            <a:endParaRPr lang="he-IL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7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baseline="0" dirty="0" smtClean="0"/>
              <a:t>From Cryptanalysis to Power Analysis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US" dirty="0" smtClean="0"/>
              <a:t>Power Analysis:</a:t>
            </a:r>
            <a:br>
              <a:rPr lang="en-US" dirty="0" smtClean="0"/>
            </a:br>
            <a:r>
              <a:rPr lang="en-US" dirty="0" smtClean="0"/>
              <a:t>Given a </a:t>
            </a:r>
            <a:r>
              <a:rPr lang="en-US" b="1" dirty="0" smtClean="0"/>
              <a:t>description of a crypto </a:t>
            </a:r>
            <a:r>
              <a:rPr lang="en-US" b="1" u="sng" dirty="0" smtClean="0"/>
              <a:t>device</a:t>
            </a:r>
            <a:r>
              <a:rPr lang="en-US" b="1" dirty="0" smtClean="0"/>
              <a:t>, plaintexts, ciphertexts </a:t>
            </a:r>
            <a:br>
              <a:rPr lang="en-US" b="1" dirty="0" smtClean="0"/>
            </a:br>
            <a:r>
              <a:rPr lang="en-US" dirty="0" smtClean="0"/>
              <a:t>and a set of </a:t>
            </a:r>
            <a:br>
              <a:rPr lang="en-US" dirty="0" smtClean="0"/>
            </a:br>
            <a:r>
              <a:rPr lang="en-US" b="1" dirty="0" smtClean="0"/>
              <a:t>power traces</a:t>
            </a:r>
            <a:r>
              <a:rPr lang="en-US" dirty="0" smtClean="0"/>
              <a:t>, find the </a:t>
            </a:r>
            <a:r>
              <a:rPr lang="en-US" b="1" dirty="0" smtClean="0"/>
              <a:t>cryptographic key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9</a:t>
            </a:fld>
            <a:endParaRPr lang="he-IL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63688" y="1268760"/>
            <a:ext cx="5320013" cy="5256584"/>
            <a:chOff x="4067944" y="1268760"/>
            <a:chExt cx="5320013" cy="5256584"/>
          </a:xfrm>
        </p:grpSpPr>
        <p:sp>
          <p:nvSpPr>
            <p:cNvPr id="9" name="Rounded Rectangle 8"/>
            <p:cNvSpPr/>
            <p:nvPr/>
          </p:nvSpPr>
          <p:spPr>
            <a:xfrm>
              <a:off x="5508104" y="3068960"/>
              <a:ext cx="2592288" cy="165618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800" dirty="0" smtClean="0"/>
                <a:t>AES</a:t>
              </a:r>
              <a:endParaRPr lang="he-IL" sz="4800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5868144" y="1268760"/>
              <a:ext cx="1944216" cy="1800200"/>
            </a:xfrm>
            <a:prstGeom prst="downArrow">
              <a:avLst>
                <a:gd name="adj1" fmla="val 78705"/>
                <a:gd name="adj2" fmla="val 52472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Plaintext</a:t>
              </a:r>
              <a:endParaRPr lang="he-IL" sz="2400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5868144" y="4725144"/>
              <a:ext cx="1944216" cy="1800200"/>
            </a:xfrm>
            <a:prstGeom prst="downArrow">
              <a:avLst>
                <a:gd name="adj1" fmla="val 78705"/>
                <a:gd name="adj2" fmla="val 52472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Ciphertext</a:t>
              </a:r>
              <a:endParaRPr lang="he-IL" sz="24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067944" y="3284984"/>
              <a:ext cx="1368152" cy="1296144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Key</a:t>
              </a:r>
              <a:endParaRPr lang="he-IL" sz="2400" dirty="0"/>
            </a:p>
          </p:txBody>
        </p:sp>
        <p:sp>
          <p:nvSpPr>
            <p:cNvPr id="13" name="Down Arrow 12"/>
            <p:cNvSpPr/>
            <p:nvPr/>
          </p:nvSpPr>
          <p:spPr>
            <a:xfrm rot="19182094">
              <a:off x="7443741" y="4204163"/>
              <a:ext cx="1944216" cy="1800200"/>
            </a:xfrm>
            <a:prstGeom prst="downArrow">
              <a:avLst>
                <a:gd name="adj1" fmla="val 78705"/>
                <a:gd name="adj2" fmla="val 52472"/>
              </a:avLst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>Power Trace</a:t>
              </a:r>
              <a:endParaRPr lang="he-IL" sz="28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508103" y="3068960"/>
              <a:ext cx="2592288" cy="1656184"/>
            </a:xfrm>
            <a:prstGeom prst="roundRect">
              <a:avLst/>
            </a:prstGeom>
            <a:solidFill>
              <a:schemeClr val="accent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800" dirty="0" smtClean="0"/>
                <a:t>AES Device</a:t>
              </a:r>
              <a:endParaRPr lang="he-IL" sz="4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25023</TotalTime>
  <Words>1318</Words>
  <Application>Microsoft Office PowerPoint</Application>
  <PresentationFormat>On-screen Show (4:3)</PresentationFormat>
  <Paragraphs>236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Mechanical Cryptographer (Tolerant Algebraic Side-Channel Attacks using pseudo-Boolean Solvers)</vt:lpstr>
      <vt:lpstr>Slide 2</vt:lpstr>
      <vt:lpstr>So why are block ciphers secure?</vt:lpstr>
      <vt:lpstr>So why are block ciphers secure?</vt:lpstr>
      <vt:lpstr>Slide 5</vt:lpstr>
      <vt:lpstr>Cryptanalysis with Solvers</vt:lpstr>
      <vt:lpstr>From Cryptanalysis to Power Analysis</vt:lpstr>
      <vt:lpstr>Slide 8</vt:lpstr>
      <vt:lpstr>From Cryptanalysis to Power Analysis</vt:lpstr>
      <vt:lpstr>Theory of power analysis</vt:lpstr>
      <vt:lpstr>Power Consumption is Variable?</vt:lpstr>
      <vt:lpstr>Side-Channel Analysis with Solvers</vt:lpstr>
      <vt:lpstr>The Harsh Reality of Power Analysis</vt:lpstr>
      <vt:lpstr>The Information-Robustness Tradeoff</vt:lpstr>
      <vt:lpstr>Slide 15</vt:lpstr>
      <vt:lpstr>The Harsh Reality of Power Analysis</vt:lpstr>
      <vt:lpstr>From solvers to optimizers</vt:lpstr>
      <vt:lpstr>Slide 18</vt:lpstr>
      <vt:lpstr>Pseudo-Boolean Optimizers</vt:lpstr>
      <vt:lpstr>Sample OPB Instance</vt:lpstr>
      <vt:lpstr>PBOPT is Great for Side-Channels</vt:lpstr>
      <vt:lpstr>PBOPT has a good goal function</vt:lpstr>
      <vt:lpstr>The TASCA Workflow</vt:lpstr>
      <vt:lpstr>An Attack on AES</vt:lpstr>
      <vt:lpstr>Conclusions</vt:lpstr>
      <vt:lpstr>Future Work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Yossioren</dc:creator>
  <cp:lastModifiedBy>Yossioren</cp:lastModifiedBy>
  <cp:revision>259</cp:revision>
  <dcterms:created xsi:type="dcterms:W3CDTF">2009-08-20T16:43:25Z</dcterms:created>
  <dcterms:modified xsi:type="dcterms:W3CDTF">2012-07-03T18:22:44Z</dcterms:modified>
</cp:coreProperties>
</file>