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4"/>
  </p:notesMasterIdLst>
  <p:sldIdLst>
    <p:sldId id="330" r:id="rId2"/>
    <p:sldId id="287" r:id="rId3"/>
    <p:sldId id="260" r:id="rId4"/>
    <p:sldId id="261" r:id="rId5"/>
    <p:sldId id="265" r:id="rId6"/>
    <p:sldId id="334" r:id="rId7"/>
    <p:sldId id="333" r:id="rId8"/>
    <p:sldId id="286" r:id="rId9"/>
    <p:sldId id="331" r:id="rId10"/>
    <p:sldId id="290" r:id="rId11"/>
    <p:sldId id="324" r:id="rId12"/>
    <p:sldId id="319" r:id="rId13"/>
    <p:sldId id="321" r:id="rId14"/>
    <p:sldId id="307" r:id="rId15"/>
    <p:sldId id="306" r:id="rId16"/>
    <p:sldId id="322" r:id="rId17"/>
    <p:sldId id="309" r:id="rId18"/>
    <p:sldId id="313" r:id="rId19"/>
    <p:sldId id="335" r:id="rId20"/>
    <p:sldId id="314" r:id="rId21"/>
    <p:sldId id="323" r:id="rId22"/>
    <p:sldId id="268" r:id="rId23"/>
    <p:sldId id="325" r:id="rId24"/>
    <p:sldId id="326" r:id="rId25"/>
    <p:sldId id="275" r:id="rId26"/>
    <p:sldId id="277" r:id="rId27"/>
    <p:sldId id="278" r:id="rId28"/>
    <p:sldId id="279" r:id="rId29"/>
    <p:sldId id="280" r:id="rId30"/>
    <p:sldId id="327" r:id="rId31"/>
    <p:sldId id="328" r:id="rId32"/>
    <p:sldId id="332" r:id="rId33"/>
  </p:sldIdLst>
  <p:sldSz cx="9144000" cy="6858000" type="screen4x3"/>
  <p:notesSz cx="6858000" cy="9144000"/>
  <p:custDataLst>
    <p:tags r:id="rId35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val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99"/>
    <a:srgbClr val="99FF66"/>
    <a:srgbClr val="FFFF66"/>
    <a:srgbClr val="006600"/>
    <a:srgbClr val="0000CC"/>
    <a:srgbClr val="FF5050"/>
    <a:srgbClr val="FF0000"/>
    <a:srgbClr val="CC66F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5" autoAdjust="0"/>
    <p:restoredTop sz="89748" autoAdjust="0"/>
  </p:normalViewPr>
  <p:slideViewPr>
    <p:cSldViewPr>
      <p:cViewPr>
        <p:scale>
          <a:sx n="64" d="100"/>
          <a:sy n="64" d="100"/>
        </p:scale>
        <p:origin x="-161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F7E509C3-4B15-4780-9F82-EA94FCE0BDCE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748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5081B-9BDE-439B-B140-19A3CD101D3A}" type="slidenum">
              <a:rPr lang="he-IL"/>
              <a:pPr/>
              <a:t>1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Ki,xi</a:t>
            </a:r>
            <a:r>
              <a:rPr lang="en-US" dirty="0" smtClean="0"/>
              <a:t> will be abbreviated by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algn="l" rtl="0"/>
            <a:r>
              <a:rPr lang="en-US" baseline="0" dirty="0" smtClean="0"/>
              <a:t>The key features are: (1) </a:t>
            </a:r>
            <a:r>
              <a:rPr lang="en-US" i="1" baseline="0" dirty="0" smtClean="0"/>
              <a:t>simple </a:t>
            </a:r>
            <a:r>
              <a:rPr lang="en-US" baseline="0" dirty="0" smtClean="0"/>
              <a:t>dependence of inputs; (2) </a:t>
            </a:r>
            <a:r>
              <a:rPr lang="en-US" i="1" baseline="0" dirty="0" smtClean="0"/>
              <a:t>short </a:t>
            </a:r>
            <a:r>
              <a:rPr lang="en-US" baseline="0" dirty="0" smtClean="0"/>
              <a:t>keys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/>
              <a:t>HERE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Ki,xi</a:t>
            </a:r>
            <a:r>
              <a:rPr lang="en-US" dirty="0" smtClean="0"/>
              <a:t> will be abbreviated by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algn="l" rtl="0"/>
            <a:r>
              <a:rPr lang="en-US" baseline="0" dirty="0" smtClean="0"/>
              <a:t>The key features are: (1) </a:t>
            </a:r>
            <a:r>
              <a:rPr lang="en-US" i="1" baseline="0" dirty="0" smtClean="0"/>
              <a:t>simple </a:t>
            </a:r>
            <a:r>
              <a:rPr lang="en-US" baseline="0" dirty="0" smtClean="0"/>
              <a:t>dependence of inputs; (2) </a:t>
            </a:r>
            <a:r>
              <a:rPr lang="en-US" i="1" baseline="0" dirty="0" smtClean="0"/>
              <a:t>short </a:t>
            </a:r>
            <a:r>
              <a:rPr lang="en-US" baseline="0" dirty="0" smtClean="0"/>
              <a:t>keys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Unknown under FHE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914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Incomparable</a:t>
            </a:r>
            <a:r>
              <a:rPr lang="en-US" baseline="0" dirty="0" smtClean="0"/>
              <a:t> to FHE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914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Incomparable</a:t>
            </a:r>
            <a:r>
              <a:rPr lang="en-US" baseline="0" dirty="0" smtClean="0"/>
              <a:t> to FHE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91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Is </a:t>
            </a:r>
            <a:r>
              <a:rPr lang="en-US" b="1" dirty="0" smtClean="0"/>
              <a:t>a remarkably powerful cryptographic technique</a:t>
            </a:r>
            <a:r>
              <a:rPr lang="en-US" b="1" baseline="0" dirty="0" smtClean="0"/>
              <a:t> </a:t>
            </a:r>
            <a:r>
              <a:rPr lang="en-US" baseline="0" dirty="0" smtClean="0"/>
              <a:t>that has many different applications in cryptography and elsewhere. </a:t>
            </a:r>
          </a:p>
          <a:p>
            <a:pPr algn="l" rtl="0"/>
            <a:r>
              <a:rPr lang="en-US" dirty="0" smtClean="0"/>
              <a:t>It even</a:t>
            </a:r>
            <a:r>
              <a:rPr lang="en-US" baseline="0" dirty="0" smtClean="0"/>
              <a:t> has its own garbled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entry, which has the extra security feature that it resists </a:t>
            </a:r>
            <a:br>
              <a:rPr lang="en-US" baseline="0" dirty="0" smtClean="0"/>
            </a:br>
            <a:r>
              <a:rPr lang="en-US" baseline="0" dirty="0" smtClean="0"/>
              <a:t>a powerful cryptanalytic attack known as “Google Translate”.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Bendlin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I.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Damg˚ard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C.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Orlandi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and 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Zakarias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pPr algn="l" rtl="0"/>
            <a:r>
              <a:rPr lang="en-US" sz="1200" kern="1200" baseline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914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914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128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Motivated by both </a:t>
            </a:r>
            <a:r>
              <a:rPr lang="en-US" b="1" dirty="0" smtClean="0"/>
              <a:t>efficiency and arithmetic feasibility</a:t>
            </a: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364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364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364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364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36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Ki,xi</a:t>
            </a:r>
            <a:r>
              <a:rPr lang="en-US" dirty="0" smtClean="0"/>
              <a:t> will be abbreviated by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algn="l" rtl="0"/>
            <a:r>
              <a:rPr lang="en-US" baseline="0" dirty="0" smtClean="0"/>
              <a:t>The key features (and the miracle) are: (1) </a:t>
            </a:r>
            <a:r>
              <a:rPr lang="en-US" i="1" baseline="0" dirty="0" smtClean="0"/>
              <a:t>simple </a:t>
            </a:r>
            <a:r>
              <a:rPr lang="en-US" baseline="0" dirty="0" smtClean="0"/>
              <a:t>dependence of inputs; (2) </a:t>
            </a:r>
            <a:r>
              <a:rPr lang="en-US" i="1" baseline="0" dirty="0" smtClean="0"/>
              <a:t>short </a:t>
            </a:r>
            <a:r>
              <a:rPr lang="en-US" baseline="0" dirty="0" smtClean="0"/>
              <a:t>keys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35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8689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8689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868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12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Uses</a:t>
            </a:r>
            <a:r>
              <a:rPr lang="en-US" baseline="0" dirty="0" smtClean="0"/>
              <a:t> another feature of the construction: small sequential online complexity. We can compute the garbled circuit and the keys offline, and only select the (short) keys online. </a:t>
            </a:r>
          </a:p>
          <a:p>
            <a:pPr algn="l" rtl="0"/>
            <a:r>
              <a:rPr lang="en-US" baseline="0" dirty="0" smtClean="0"/>
              <a:t>Suppose you go out to the field with your </a:t>
            </a:r>
            <a:r>
              <a:rPr lang="en-US" baseline="0" dirty="0" err="1" smtClean="0"/>
              <a:t>modu</a:t>
            </a:r>
            <a:r>
              <a:rPr lang="en-US" baseline="0" dirty="0" smtClean="0"/>
              <a:t> phone, and you realize you forgot the super-computer jacket at home.</a:t>
            </a:r>
          </a:p>
          <a:p>
            <a:pPr algn="l" rtl="0"/>
            <a:r>
              <a:rPr lang="en-US" b="1" baseline="0" dirty="0" smtClean="0"/>
              <a:t>We don’t know of any alternative approach, even using FHE, random oracles, PCPs.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12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Use a random</a:t>
            </a:r>
            <a:r>
              <a:rPr lang="en-US" baseline="0" dirty="0" smtClean="0"/>
              <a:t> color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92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Use a random</a:t>
            </a:r>
            <a:r>
              <a:rPr lang="en-US" baseline="0" dirty="0" smtClean="0"/>
              <a:t> color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92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garbled gate consists of 4 </a:t>
            </a:r>
            <a:r>
              <a:rPr lang="en-US" dirty="0" err="1" smtClean="0"/>
              <a:t>ciphertexts</a:t>
            </a:r>
            <a:r>
              <a:rPr lang="en-US" baseline="0" dirty="0" smtClean="0"/>
              <a:t>, each encrypting the right output key with the right pair of input keys.</a:t>
            </a:r>
            <a:br>
              <a:rPr lang="en-US" baseline="0" dirty="0" smtClean="0"/>
            </a:br>
            <a:r>
              <a:rPr lang="en-US" baseline="0" dirty="0" smtClean="0"/>
              <a:t>Note that if we could look inside all 4 boxes then we could reveal 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92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way we view GC today is very close to the way Yao described them 30</a:t>
            </a:r>
            <a:r>
              <a:rPr lang="en-US" baseline="0" dirty="0" smtClean="0"/>
              <a:t> years ago!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12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EBA6-31AB-4275-818F-503F5D3C07A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52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1C77-C2E7-48AA-8DD1-7EC26CF9EA6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27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F314D-F507-44CD-8AB0-95738D096C9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68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AC40A-BEB1-4851-9603-2F8CBFF5D1D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15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5168-D57E-48DB-AE53-EF5C8A7BAE3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55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1A027-E48D-4BFA-BDC8-9AE49865AD5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33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F1A50-8855-4A82-B319-A1FE04D6A1C4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77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9FA58-59AF-41E1-9811-3D101DF9119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73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A4098-5764-497D-A1AB-239FEB58B7B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11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4B46-5011-4EF8-B04E-32381652081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65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2707-AE2F-474F-852E-A22B09E1AAD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fld id="{7FA4FD24-3275-4362-80B5-DC61AD37351B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0728"/>
            <a:ext cx="91440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r>
              <a:rPr lang="en-US" sz="6000" dirty="0" smtClean="0"/>
              <a:t> New Advances in </a:t>
            </a:r>
            <a:br>
              <a:rPr lang="en-US" sz="6000" dirty="0" smtClean="0"/>
            </a:br>
            <a:r>
              <a:rPr lang="en-US" sz="6000" dirty="0" smtClean="0"/>
              <a:t>Garbling Circuits</a:t>
            </a:r>
            <a:endParaRPr lang="en-US" sz="5400" dirty="0">
              <a:solidFill>
                <a:schemeClr val="hlink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869160"/>
            <a:ext cx="8497887" cy="1511721"/>
          </a:xfrm>
        </p:spPr>
        <p:txBody>
          <a:bodyPr/>
          <a:lstStyle/>
          <a:p>
            <a:r>
              <a:rPr lang="en-US" sz="2800" dirty="0" smtClean="0"/>
              <a:t>Based on joint works with</a:t>
            </a:r>
            <a:endParaRPr lang="en-US" sz="2800" dirty="0"/>
          </a:p>
          <a:p>
            <a:r>
              <a:rPr lang="en-US" sz="2800" dirty="0" smtClean="0">
                <a:solidFill>
                  <a:srgbClr val="006600"/>
                </a:solidFill>
              </a:rPr>
              <a:t>Yuval </a:t>
            </a:r>
            <a:r>
              <a:rPr lang="en-US" sz="2800" dirty="0" err="1" smtClean="0">
                <a:solidFill>
                  <a:srgbClr val="006600"/>
                </a:solidFill>
              </a:rPr>
              <a:t>Ishai</a:t>
            </a:r>
            <a:r>
              <a:rPr lang="en-US" sz="2800" dirty="0" smtClean="0">
                <a:solidFill>
                  <a:srgbClr val="006600"/>
                </a:solidFill>
              </a:rPr>
              <a:t>     </a:t>
            </a:r>
            <a:r>
              <a:rPr lang="en-US" sz="2800" dirty="0" err="1" smtClean="0">
                <a:solidFill>
                  <a:srgbClr val="006600"/>
                </a:solidFill>
              </a:rPr>
              <a:t>Eyal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Kushilevitz</a:t>
            </a:r>
            <a:r>
              <a:rPr lang="en-US" sz="2800" dirty="0" smtClean="0">
                <a:solidFill>
                  <a:srgbClr val="006600"/>
                </a:solidFill>
              </a:rPr>
              <a:t>   	Brent Waters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80112" y="5805264"/>
            <a:ext cx="352839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University of Texas</a:t>
            </a: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18002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err="1" smtClean="0"/>
              <a:t>Technion</a:t>
            </a:r>
            <a:endParaRPr lang="en-US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03848" y="5805264"/>
            <a:ext cx="18002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err="1" smtClean="0"/>
              <a:t>Technion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1788" y="2708920"/>
            <a:ext cx="8497887" cy="151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Benny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Applebaum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cs typeface="+mn-cs"/>
              </a:rPr>
              <a:t>Tel Aviv University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AutoShape 2" descr="http://www.cs.technion.ac.il/~biham/Workshops/Cryptoday/2012/cryptoday_cov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cs.technion.ac.il/~biham/Workshops/Cryptoday/2012/cryptoday_cov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 bwMode="auto">
          <a:xfrm>
            <a:off x="5254177" y="4149080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876256" y="4163001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212977" y="2169834"/>
            <a:ext cx="6378278" cy="2574925"/>
            <a:chOff x="912" y="1200"/>
            <a:chExt cx="3668" cy="1622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912" y="1200"/>
              <a:ext cx="1192" cy="1420"/>
              <a:chOff x="912" y="1200"/>
              <a:chExt cx="1192" cy="1420"/>
            </a:xfrm>
          </p:grpSpPr>
          <p:sp>
            <p:nvSpPr>
              <p:cNvPr id="64" name="Arc 32"/>
              <p:cNvSpPr>
                <a:spLocks/>
              </p:cNvSpPr>
              <p:nvPr/>
            </p:nvSpPr>
            <p:spPr bwMode="auto">
              <a:xfrm>
                <a:off x="1450" y="1747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rc 33"/>
              <p:cNvSpPr>
                <a:spLocks/>
              </p:cNvSpPr>
              <p:nvPr/>
            </p:nvSpPr>
            <p:spPr bwMode="auto">
              <a:xfrm flipH="1">
                <a:off x="1258" y="1747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4"/>
              <p:cNvSpPr>
                <a:spLocks noChangeShapeType="1"/>
              </p:cNvSpPr>
              <p:nvPr/>
            </p:nvSpPr>
            <p:spPr bwMode="auto">
              <a:xfrm>
                <a:off x="1258" y="1891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>
                <a:off x="970" y="2131"/>
                <a:ext cx="384" cy="192"/>
                <a:chOff x="1728" y="2352"/>
                <a:chExt cx="384" cy="192"/>
              </a:xfrm>
            </p:grpSpPr>
            <p:sp>
              <p:nvSpPr>
                <p:cNvPr id="101" name="Arc 36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Arc 37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38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39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Line 40"/>
              <p:cNvSpPr>
                <a:spLocks noChangeShapeType="1"/>
              </p:cNvSpPr>
              <p:nvPr/>
            </p:nvSpPr>
            <p:spPr bwMode="auto">
              <a:xfrm flipV="1">
                <a:off x="1162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>
                <a:off x="1162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42"/>
              <p:cNvSpPr>
                <a:spLocks noChangeShapeType="1"/>
              </p:cNvSpPr>
              <p:nvPr/>
            </p:nvSpPr>
            <p:spPr bwMode="auto">
              <a:xfrm flipV="1">
                <a:off x="1354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 flipH="1">
                <a:off x="1546" y="2131"/>
                <a:ext cx="384" cy="192"/>
                <a:chOff x="1728" y="2352"/>
                <a:chExt cx="384" cy="192"/>
              </a:xfrm>
            </p:grpSpPr>
            <p:sp>
              <p:nvSpPr>
                <p:cNvPr id="97" name="Arc 44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rc 45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46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47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 flipH="1" flipV="1">
                <a:off x="1738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49"/>
              <p:cNvSpPr>
                <a:spLocks noChangeShapeType="1"/>
              </p:cNvSpPr>
              <p:nvPr/>
            </p:nvSpPr>
            <p:spPr bwMode="auto">
              <a:xfrm flipH="1">
                <a:off x="1546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50"/>
              <p:cNvSpPr>
                <a:spLocks noChangeShapeType="1"/>
              </p:cNvSpPr>
              <p:nvPr/>
            </p:nvSpPr>
            <p:spPr bwMode="auto">
              <a:xfrm flipH="1" flipV="1">
                <a:off x="1546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51"/>
              <p:cNvSpPr>
                <a:spLocks noChangeShapeType="1"/>
              </p:cNvSpPr>
              <p:nvPr/>
            </p:nvSpPr>
            <p:spPr bwMode="auto">
              <a:xfrm flipV="1">
                <a:off x="1450" y="1602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2"/>
              <p:cNvSpPr>
                <a:spLocks noChangeShapeType="1"/>
              </p:cNvSpPr>
              <p:nvPr/>
            </p:nvSpPr>
            <p:spPr bwMode="auto">
              <a:xfrm>
                <a:off x="1066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53"/>
              <p:cNvSpPr>
                <a:spLocks noChangeShapeType="1"/>
              </p:cNvSpPr>
              <p:nvPr/>
            </p:nvSpPr>
            <p:spPr bwMode="auto">
              <a:xfrm>
                <a:off x="1258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>
                <a:off x="1642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55"/>
              <p:cNvSpPr>
                <a:spLocks noChangeShapeType="1"/>
              </p:cNvSpPr>
              <p:nvPr/>
            </p:nvSpPr>
            <p:spPr bwMode="auto">
              <a:xfrm>
                <a:off x="1834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Text Box 56"/>
              <p:cNvSpPr txBox="1">
                <a:spLocks noChangeArrowheads="1"/>
              </p:cNvSpPr>
              <p:nvPr/>
            </p:nvSpPr>
            <p:spPr bwMode="auto">
              <a:xfrm>
                <a:off x="912" y="2428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1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1" name="Text Box 57"/>
              <p:cNvSpPr txBox="1">
                <a:spLocks noChangeArrowheads="1"/>
              </p:cNvSpPr>
              <p:nvPr/>
            </p:nvSpPr>
            <p:spPr bwMode="auto">
              <a:xfrm>
                <a:off x="1163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2" name="Text Box 58"/>
              <p:cNvSpPr txBox="1">
                <a:spLocks noChangeArrowheads="1"/>
              </p:cNvSpPr>
              <p:nvPr/>
            </p:nvSpPr>
            <p:spPr bwMode="auto">
              <a:xfrm>
                <a:off x="1547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3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3" name="Text Box 59"/>
              <p:cNvSpPr txBox="1">
                <a:spLocks noChangeArrowheads="1"/>
              </p:cNvSpPr>
              <p:nvPr/>
            </p:nvSpPr>
            <p:spPr bwMode="auto">
              <a:xfrm>
                <a:off x="1787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4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4" name="Text Box 60"/>
              <p:cNvSpPr txBox="1">
                <a:spLocks noChangeArrowheads="1"/>
              </p:cNvSpPr>
              <p:nvPr/>
            </p:nvSpPr>
            <p:spPr bwMode="auto">
              <a:xfrm>
                <a:off x="924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sp>
            <p:nvSpPr>
              <p:cNvPr id="85" name="Text Box 61"/>
              <p:cNvSpPr txBox="1">
                <a:spLocks noChangeArrowheads="1"/>
              </p:cNvSpPr>
              <p:nvPr/>
            </p:nvSpPr>
            <p:spPr bwMode="auto">
              <a:xfrm>
                <a:off x="1787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grpSp>
            <p:nvGrpSpPr>
              <p:cNvPr id="30" name="Group 62"/>
              <p:cNvGrpSpPr>
                <a:grpSpLocks/>
              </p:cNvGrpSpPr>
              <p:nvPr/>
            </p:nvGrpSpPr>
            <p:grpSpPr bwMode="auto">
              <a:xfrm>
                <a:off x="1720" y="1334"/>
                <a:ext cx="384" cy="192"/>
                <a:chOff x="1728" y="2352"/>
                <a:chExt cx="384" cy="192"/>
              </a:xfrm>
            </p:grpSpPr>
            <p:sp>
              <p:nvSpPr>
                <p:cNvPr id="93" name="Arc 63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rc 64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65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Oval 66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" name="Line 67"/>
              <p:cNvSpPr>
                <a:spLocks noChangeShapeType="1"/>
              </p:cNvSpPr>
              <p:nvPr/>
            </p:nvSpPr>
            <p:spPr bwMode="auto">
              <a:xfrm>
                <a:off x="1451" y="1602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68"/>
              <p:cNvSpPr>
                <a:spLocks noChangeShapeType="1"/>
              </p:cNvSpPr>
              <p:nvPr/>
            </p:nvSpPr>
            <p:spPr bwMode="auto">
              <a:xfrm flipH="1" flipV="1">
                <a:off x="1786" y="1526"/>
                <a:ext cx="1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69"/>
              <p:cNvGrpSpPr>
                <a:grpSpLocks/>
              </p:cNvGrpSpPr>
              <p:nvPr/>
            </p:nvGrpSpPr>
            <p:grpSpPr bwMode="auto">
              <a:xfrm>
                <a:off x="1738" y="1526"/>
                <a:ext cx="292" cy="509"/>
                <a:chOff x="1766" y="1334"/>
                <a:chExt cx="292" cy="509"/>
              </a:xfrm>
            </p:grpSpPr>
            <p:sp>
              <p:nvSpPr>
                <p:cNvPr id="9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766" y="1843"/>
                  <a:ext cx="2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054" y="1334"/>
                  <a:ext cx="0" cy="5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V="1">
                <a:off x="1912" y="1200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2430" y="1814"/>
              <a:ext cx="614" cy="384"/>
            </a:xfrm>
            <a:prstGeom prst="rightArrow">
              <a:avLst>
                <a:gd name="adj1" fmla="val 50000"/>
                <a:gd name="adj2" fmla="val 2812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Random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74"/>
            <p:cNvGrpSpPr>
              <a:grpSpLocks/>
            </p:cNvGrpSpPr>
            <p:nvPr/>
          </p:nvGrpSpPr>
          <p:grpSpPr bwMode="auto">
            <a:xfrm>
              <a:off x="3236" y="1200"/>
              <a:ext cx="1344" cy="1622"/>
              <a:chOff x="3236" y="1200"/>
              <a:chExt cx="1344" cy="1622"/>
            </a:xfrm>
          </p:grpSpPr>
          <p:sp>
            <p:nvSpPr>
              <p:cNvPr id="10" name="Text Box 75"/>
              <p:cNvSpPr txBox="1">
                <a:spLocks noChangeArrowheads="1"/>
              </p:cNvSpPr>
              <p:nvPr/>
            </p:nvSpPr>
            <p:spPr bwMode="auto">
              <a:xfrm>
                <a:off x="3236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1,1</a:t>
                </a:r>
              </a:p>
            </p:txBody>
          </p:sp>
          <p:sp>
            <p:nvSpPr>
              <p:cNvPr id="11" name="Text Box 76"/>
              <p:cNvSpPr txBox="1">
                <a:spLocks noChangeArrowheads="1"/>
              </p:cNvSpPr>
              <p:nvPr/>
            </p:nvSpPr>
            <p:spPr bwMode="auto">
              <a:xfrm>
                <a:off x="3524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2,1</a:t>
                </a:r>
              </a:p>
            </p:txBody>
          </p:sp>
          <p:sp>
            <p:nvSpPr>
              <p:cNvPr id="12" name="Text Box 77"/>
              <p:cNvSpPr txBox="1">
                <a:spLocks noChangeArrowheads="1"/>
              </p:cNvSpPr>
              <p:nvPr/>
            </p:nvSpPr>
            <p:spPr bwMode="auto">
              <a:xfrm>
                <a:off x="3840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3,1</a:t>
                </a:r>
              </a:p>
            </p:txBody>
          </p:sp>
          <p:sp>
            <p:nvSpPr>
              <p:cNvPr id="13" name="Text Box 78"/>
              <p:cNvSpPr txBox="1">
                <a:spLocks noChangeArrowheads="1"/>
              </p:cNvSpPr>
              <p:nvPr/>
            </p:nvSpPr>
            <p:spPr bwMode="auto">
              <a:xfrm>
                <a:off x="4128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4,1</a:t>
                </a:r>
              </a:p>
            </p:txBody>
          </p:sp>
          <p:grpSp>
            <p:nvGrpSpPr>
              <p:cNvPr id="37" name="Group 79"/>
              <p:cNvGrpSpPr>
                <a:grpSpLocks/>
              </p:cNvGrpSpPr>
              <p:nvPr/>
            </p:nvGrpSpPr>
            <p:grpSpPr bwMode="auto">
              <a:xfrm>
                <a:off x="4052" y="1296"/>
                <a:ext cx="528" cy="254"/>
                <a:chOff x="3648" y="576"/>
                <a:chExt cx="528" cy="254"/>
              </a:xfrm>
            </p:grpSpPr>
            <p:sp>
              <p:nvSpPr>
                <p:cNvPr id="58" name="Rectangle 80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1" name="Group 81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60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0110101101010011</a:t>
                    </a:r>
                  </a:p>
                </p:txBody>
              </p:sp>
              <p:sp>
                <p:nvSpPr>
                  <p:cNvPr id="61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1111010100101111</a:t>
                    </a:r>
                  </a:p>
                </p:txBody>
              </p:sp>
              <p:sp>
                <p:nvSpPr>
                  <p:cNvPr id="62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1101010100111010</a:t>
                    </a:r>
                  </a:p>
                </p:txBody>
              </p:sp>
              <p:sp>
                <p:nvSpPr>
                  <p:cNvPr id="63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1001011001010110</a:t>
                    </a:r>
                  </a:p>
                </p:txBody>
              </p:sp>
            </p:grpSp>
          </p:grpSp>
          <p:sp>
            <p:nvSpPr>
              <p:cNvPr id="15" name="Line 86"/>
              <p:cNvSpPr>
                <a:spLocks noChangeShapeType="1"/>
              </p:cNvSpPr>
              <p:nvPr/>
            </p:nvSpPr>
            <p:spPr bwMode="auto">
              <a:xfrm flipV="1">
                <a:off x="3514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87"/>
              <p:cNvSpPr>
                <a:spLocks noChangeShapeType="1"/>
              </p:cNvSpPr>
              <p:nvPr/>
            </p:nvSpPr>
            <p:spPr bwMode="auto">
              <a:xfrm>
                <a:off x="3514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88"/>
              <p:cNvSpPr>
                <a:spLocks noChangeShapeType="1"/>
              </p:cNvSpPr>
              <p:nvPr/>
            </p:nvSpPr>
            <p:spPr bwMode="auto">
              <a:xfrm flipV="1">
                <a:off x="3706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89"/>
              <p:cNvSpPr>
                <a:spLocks noChangeShapeType="1"/>
              </p:cNvSpPr>
              <p:nvPr/>
            </p:nvSpPr>
            <p:spPr bwMode="auto">
              <a:xfrm flipH="1" flipV="1">
                <a:off x="4090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90"/>
              <p:cNvSpPr>
                <a:spLocks noChangeShapeType="1"/>
              </p:cNvSpPr>
              <p:nvPr/>
            </p:nvSpPr>
            <p:spPr bwMode="auto">
              <a:xfrm flipH="1">
                <a:off x="3898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91"/>
              <p:cNvSpPr>
                <a:spLocks noChangeShapeType="1"/>
              </p:cNvSpPr>
              <p:nvPr/>
            </p:nvSpPr>
            <p:spPr bwMode="auto">
              <a:xfrm flipH="1" flipV="1">
                <a:off x="3898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92"/>
              <p:cNvSpPr>
                <a:spLocks noChangeShapeType="1"/>
              </p:cNvSpPr>
              <p:nvPr/>
            </p:nvSpPr>
            <p:spPr bwMode="auto">
              <a:xfrm flipV="1">
                <a:off x="3802" y="1602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93"/>
              <p:cNvSpPr>
                <a:spLocks noChangeShapeType="1"/>
              </p:cNvSpPr>
              <p:nvPr/>
            </p:nvSpPr>
            <p:spPr bwMode="auto">
              <a:xfrm>
                <a:off x="3418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94"/>
              <p:cNvSpPr>
                <a:spLocks noChangeShapeType="1"/>
              </p:cNvSpPr>
              <p:nvPr/>
            </p:nvSpPr>
            <p:spPr bwMode="auto">
              <a:xfrm>
                <a:off x="3610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95"/>
              <p:cNvSpPr>
                <a:spLocks noChangeShapeType="1"/>
              </p:cNvSpPr>
              <p:nvPr/>
            </p:nvSpPr>
            <p:spPr bwMode="auto">
              <a:xfrm>
                <a:off x="3994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96"/>
              <p:cNvSpPr>
                <a:spLocks noChangeShapeType="1"/>
              </p:cNvSpPr>
              <p:nvPr/>
            </p:nvSpPr>
            <p:spPr bwMode="auto">
              <a:xfrm>
                <a:off x="4186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97"/>
              <p:cNvSpPr txBox="1">
                <a:spLocks noChangeArrowheads="1"/>
              </p:cNvSpPr>
              <p:nvPr/>
            </p:nvSpPr>
            <p:spPr bwMode="auto">
              <a:xfrm>
                <a:off x="4139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sp>
            <p:nvSpPr>
              <p:cNvPr id="27" name="Line 98"/>
              <p:cNvSpPr>
                <a:spLocks noChangeShapeType="1"/>
              </p:cNvSpPr>
              <p:nvPr/>
            </p:nvSpPr>
            <p:spPr bwMode="auto">
              <a:xfrm>
                <a:off x="3803" y="1602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99"/>
              <p:cNvSpPr>
                <a:spLocks noChangeShapeType="1"/>
              </p:cNvSpPr>
              <p:nvPr/>
            </p:nvSpPr>
            <p:spPr bwMode="auto">
              <a:xfrm flipH="1" flipV="1">
                <a:off x="4138" y="1526"/>
                <a:ext cx="1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00"/>
              <p:cNvSpPr>
                <a:spLocks noChangeShapeType="1"/>
              </p:cNvSpPr>
              <p:nvPr/>
            </p:nvSpPr>
            <p:spPr bwMode="auto">
              <a:xfrm flipV="1">
                <a:off x="4264" y="1200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01"/>
              <p:cNvGrpSpPr>
                <a:grpSpLocks/>
              </p:cNvGrpSpPr>
              <p:nvPr/>
            </p:nvGrpSpPr>
            <p:grpSpPr bwMode="auto">
              <a:xfrm>
                <a:off x="3572" y="1666"/>
                <a:ext cx="528" cy="254"/>
                <a:chOff x="3648" y="576"/>
                <a:chExt cx="528" cy="254"/>
              </a:xfrm>
            </p:grpSpPr>
            <p:sp>
              <p:nvSpPr>
                <p:cNvPr id="5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3" name="Group 103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54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0110111010010011</a:t>
                    </a:r>
                  </a:p>
                </p:txBody>
              </p:sp>
              <p:sp>
                <p:nvSpPr>
                  <p:cNvPr id="55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1111100101101110</a:t>
                    </a:r>
                  </a:p>
                </p:txBody>
              </p:sp>
              <p:sp>
                <p:nvSpPr>
                  <p:cNvPr id="56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0101100111011011</a:t>
                    </a:r>
                  </a:p>
                </p:txBody>
              </p:sp>
              <p:sp>
                <p:nvSpPr>
                  <p:cNvPr id="57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0001101010110111</a:t>
                    </a:r>
                  </a:p>
                </p:txBody>
              </p:sp>
            </p:grpSp>
          </p:grpSp>
          <p:grpSp>
            <p:nvGrpSpPr>
              <p:cNvPr id="59" name="Group 108"/>
              <p:cNvGrpSpPr>
                <a:grpSpLocks/>
              </p:cNvGrpSpPr>
              <p:nvPr/>
            </p:nvGrpSpPr>
            <p:grpSpPr bwMode="auto">
              <a:xfrm>
                <a:off x="3284" y="2098"/>
                <a:ext cx="528" cy="254"/>
                <a:chOff x="3648" y="576"/>
                <a:chExt cx="528" cy="254"/>
              </a:xfrm>
            </p:grpSpPr>
            <p:sp>
              <p:nvSpPr>
                <p:cNvPr id="46" name="Rectangle 109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67" name="Group 110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48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1110101010100110</a:t>
                    </a:r>
                  </a:p>
                </p:txBody>
              </p:sp>
              <p:sp>
                <p:nvSpPr>
                  <p:cNvPr id="49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0111010100101111</a:t>
                    </a:r>
                  </a:p>
                </p:txBody>
              </p:sp>
              <p:sp>
                <p:nvSpPr>
                  <p:cNvPr id="50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0101010011111011</a:t>
                    </a:r>
                  </a:p>
                </p:txBody>
              </p:sp>
              <p:sp>
                <p:nvSpPr>
                  <p:cNvPr id="51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1001001010110111</a:t>
                    </a:r>
                  </a:p>
                </p:txBody>
              </p:sp>
            </p:grpSp>
          </p:grpSp>
          <p:grpSp>
            <p:nvGrpSpPr>
              <p:cNvPr id="71" name="Group 115"/>
              <p:cNvGrpSpPr>
                <a:grpSpLocks/>
              </p:cNvGrpSpPr>
              <p:nvPr/>
            </p:nvGrpSpPr>
            <p:grpSpPr bwMode="auto">
              <a:xfrm>
                <a:off x="3860" y="2098"/>
                <a:ext cx="528" cy="254"/>
                <a:chOff x="3648" y="576"/>
                <a:chExt cx="528" cy="254"/>
              </a:xfrm>
            </p:grpSpPr>
            <p:sp>
              <p:nvSpPr>
                <p:cNvPr id="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86" name="Group 117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42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01101101010011001</a:t>
                    </a:r>
                  </a:p>
                </p:txBody>
              </p:sp>
              <p:sp>
                <p:nvSpPr>
                  <p:cNvPr id="4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10111010100100111</a:t>
                    </a:r>
                  </a:p>
                </p:txBody>
              </p:sp>
              <p:sp>
                <p:nvSpPr>
                  <p:cNvPr id="4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01010100110111011</a:t>
                    </a:r>
                  </a:p>
                </p:txBody>
              </p:sp>
              <p:sp>
                <p:nvSpPr>
                  <p:cNvPr id="45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10010101010010111</a:t>
                    </a:r>
                  </a:p>
                </p:txBody>
              </p:sp>
            </p:grpSp>
          </p:grpSp>
          <p:sp>
            <p:nvSpPr>
              <p:cNvPr id="33" name="Text Box 122"/>
              <p:cNvSpPr txBox="1">
                <a:spLocks noChangeArrowheads="1"/>
              </p:cNvSpPr>
              <p:nvPr/>
            </p:nvSpPr>
            <p:spPr bwMode="auto">
              <a:xfrm>
                <a:off x="3236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1,0</a:t>
                </a:r>
              </a:p>
            </p:txBody>
          </p:sp>
          <p:sp>
            <p:nvSpPr>
              <p:cNvPr id="34" name="Text Box 123"/>
              <p:cNvSpPr txBox="1">
                <a:spLocks noChangeArrowheads="1"/>
              </p:cNvSpPr>
              <p:nvPr/>
            </p:nvSpPr>
            <p:spPr bwMode="auto">
              <a:xfrm>
                <a:off x="3524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2,0</a:t>
                </a:r>
              </a:p>
            </p:txBody>
          </p:sp>
          <p:sp>
            <p:nvSpPr>
              <p:cNvPr id="35" name="Text Box 124"/>
              <p:cNvSpPr txBox="1">
                <a:spLocks noChangeArrowheads="1"/>
              </p:cNvSpPr>
              <p:nvPr/>
            </p:nvSpPr>
            <p:spPr bwMode="auto">
              <a:xfrm>
                <a:off x="3840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3,0</a:t>
                </a:r>
              </a:p>
            </p:txBody>
          </p:sp>
          <p:sp>
            <p:nvSpPr>
              <p:cNvPr id="36" name="Text Box 125"/>
              <p:cNvSpPr txBox="1">
                <a:spLocks noChangeArrowheads="1"/>
              </p:cNvSpPr>
              <p:nvPr/>
            </p:nvSpPr>
            <p:spPr bwMode="auto">
              <a:xfrm>
                <a:off x="4127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4,0</a:t>
                </a:r>
              </a:p>
            </p:txBody>
          </p:sp>
          <p:grpSp>
            <p:nvGrpSpPr>
              <p:cNvPr id="89" name="Group 126"/>
              <p:cNvGrpSpPr>
                <a:grpSpLocks/>
              </p:cNvGrpSpPr>
              <p:nvPr/>
            </p:nvGrpSpPr>
            <p:grpSpPr bwMode="auto">
              <a:xfrm>
                <a:off x="4091" y="1524"/>
                <a:ext cx="292" cy="509"/>
                <a:chOff x="1766" y="1334"/>
                <a:chExt cx="292" cy="509"/>
              </a:xfrm>
            </p:grpSpPr>
            <p:sp>
              <p:nvSpPr>
                <p:cNvPr id="38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1766" y="1843"/>
                  <a:ext cx="2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054" y="1334"/>
                  <a:ext cx="0" cy="5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1115616" y="2936776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20" name="AutoShape 73"/>
          <p:cNvSpPr>
            <a:spLocks noChangeArrowheads="1"/>
          </p:cNvSpPr>
          <p:nvPr/>
        </p:nvSpPr>
        <p:spPr bwMode="auto">
          <a:xfrm>
            <a:off x="3851920" y="3539480"/>
            <a:ext cx="108012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Random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403648" y="5733256"/>
            <a:ext cx="6480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C(X)	    				C’, X’</a:t>
            </a:r>
            <a:endParaRPr lang="he-IL" dirty="0"/>
          </a:p>
        </p:txBody>
      </p:sp>
      <p:sp>
        <p:nvSpPr>
          <p:cNvPr id="122" name="Right Arrow 107"/>
          <p:cNvSpPr/>
          <p:nvPr/>
        </p:nvSpPr>
        <p:spPr bwMode="auto">
          <a:xfrm>
            <a:off x="3472901" y="6165304"/>
            <a:ext cx="1531147" cy="288032"/>
          </a:xfrm>
          <a:prstGeom prst="right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Simulator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23" name="קבוצה 119"/>
          <p:cNvGrpSpPr/>
          <p:nvPr/>
        </p:nvGrpSpPr>
        <p:grpSpPr>
          <a:xfrm>
            <a:off x="3419872" y="5435932"/>
            <a:ext cx="1531147" cy="657364"/>
            <a:chOff x="3472901" y="4715852"/>
            <a:chExt cx="1531147" cy="657364"/>
          </a:xfrm>
        </p:grpSpPr>
        <p:sp>
          <p:nvSpPr>
            <p:cNvPr id="124" name="Right Arrow 112"/>
            <p:cNvSpPr/>
            <p:nvPr/>
          </p:nvSpPr>
          <p:spPr bwMode="auto">
            <a:xfrm flipH="1">
              <a:off x="3472901" y="5085184"/>
              <a:ext cx="1531147" cy="288032"/>
            </a:xfrm>
            <a:prstGeom prst="rightArrow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91880" y="4715852"/>
              <a:ext cx="14401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Decoder</a:t>
              </a:r>
              <a:endParaRPr lang="he-IL" dirty="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07504" y="2915652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(public)</a:t>
            </a:r>
            <a:endParaRPr lang="he-IL" dirty="0"/>
          </a:p>
        </p:txBody>
      </p:sp>
      <p:sp>
        <p:nvSpPr>
          <p:cNvPr id="128" name="Title 1"/>
          <p:cNvSpPr txBox="1">
            <a:spLocks/>
          </p:cNvSpPr>
          <p:nvPr/>
        </p:nvSpPr>
        <p:spPr bwMode="auto">
          <a:xfrm>
            <a:off x="251520" y="44624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Abstraction </a:t>
            </a:r>
            <a:b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(Randomized Encoding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[IK00]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59007" y="270892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5" grpId="0" animBg="1"/>
      <p:bldP spid="120" grpId="0" animBg="1"/>
      <p:bldP spid="121" grpId="0"/>
      <p:bldP spid="122" grpId="0" animBg="1"/>
      <p:bldP spid="126" grpId="0"/>
      <p:bldP spid="129" grpId="0"/>
      <p:bldP spid="130" grpId="0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936776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20" name="AutoShape 73"/>
          <p:cNvSpPr>
            <a:spLocks noChangeArrowheads="1"/>
          </p:cNvSpPr>
          <p:nvPr/>
        </p:nvSpPr>
        <p:spPr bwMode="auto">
          <a:xfrm>
            <a:off x="3851920" y="3539480"/>
            <a:ext cx="108012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Random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7504" y="2915652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(public)</a:t>
            </a:r>
            <a:endParaRPr lang="he-IL" dirty="0"/>
          </a:p>
        </p:txBody>
      </p:sp>
      <p:sp>
        <p:nvSpPr>
          <p:cNvPr id="128" name="Title 1"/>
          <p:cNvSpPr txBox="1">
            <a:spLocks/>
          </p:cNvSpPr>
          <p:nvPr/>
        </p:nvSpPr>
        <p:spPr bwMode="auto">
          <a:xfrm>
            <a:off x="251520" y="44624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Abstraction 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(Randomized Encoding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[IK00]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59007" y="270892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4" name="TextBox 133"/>
          <p:cNvSpPr txBox="1"/>
          <p:nvPr/>
        </p:nvSpPr>
        <p:spPr>
          <a:xfrm>
            <a:off x="-612576" y="4221088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 bits</a:t>
            </a:r>
            <a:endParaRPr lang="he-IL" dirty="0"/>
          </a:p>
        </p:txBody>
      </p:sp>
      <p:sp>
        <p:nvSpPr>
          <p:cNvPr id="135" name="TextBox 134"/>
          <p:cNvSpPr txBox="1"/>
          <p:nvPr/>
        </p:nvSpPr>
        <p:spPr>
          <a:xfrm>
            <a:off x="3059832" y="4228053"/>
            <a:ext cx="57606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“Simple”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Decomposable Affine 		</a:t>
            </a:r>
          </a:p>
          <a:p>
            <a:r>
              <a:rPr lang="en-US" dirty="0" smtClean="0"/>
              <a:t>		        </a:t>
            </a:r>
          </a:p>
          <a:p>
            <a:r>
              <a:rPr lang="en-US" dirty="0" smtClean="0"/>
              <a:t>		     K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b="1" dirty="0" smtClean="0"/>
              <a:t>…</a:t>
            </a:r>
            <a:r>
              <a:rPr lang="en-US" dirty="0" smtClean="0"/>
              <a:t>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	     where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is affine over F</a:t>
            </a:r>
            <a:r>
              <a:rPr lang="en-US" baseline="-25000" dirty="0" smtClean="0"/>
              <a:t>2</a:t>
            </a:r>
          </a:p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588224" y="4293096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“Short”</a:t>
            </a:r>
            <a:r>
              <a:rPr lang="en-US" dirty="0" smtClean="0"/>
              <a:t>  </a:t>
            </a:r>
          </a:p>
          <a:p>
            <a:pPr algn="ctr"/>
            <a:r>
              <a:rPr lang="en-US" b="1" dirty="0" smtClean="0">
                <a:sym typeface="Symbol"/>
              </a:rPr>
              <a:t></a:t>
            </a:r>
            <a:r>
              <a:rPr lang="en-US" b="1" dirty="0" smtClean="0"/>
              <a:t>n</a:t>
            </a:r>
            <a:r>
              <a:rPr lang="en-US" dirty="0" smtClean="0"/>
              <a:t> bits</a:t>
            </a:r>
            <a:endParaRPr lang="he-IL" dirty="0"/>
          </a:p>
        </p:txBody>
      </p:sp>
      <p:cxnSp>
        <p:nvCxnSpPr>
          <p:cNvPr id="137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/>
          <p:cNvSpPr txBox="1"/>
          <p:nvPr/>
        </p:nvSpPr>
        <p:spPr>
          <a:xfrm>
            <a:off x="395536" y="116632"/>
            <a:ext cx="8568952" cy="584775"/>
          </a:xfrm>
          <a:prstGeom prst="rect">
            <a:avLst/>
          </a:prstGeom>
          <a:solidFill>
            <a:srgbClr val="FFFF66"/>
          </a:solidFill>
          <a:ln cap="rnd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Q1</a:t>
            </a:r>
            <a:r>
              <a:rPr lang="en-US" sz="3200" dirty="0" smtClean="0"/>
              <a:t>: Can we </a:t>
            </a:r>
            <a:r>
              <a:rPr lang="en-US" sz="3200" dirty="0" smtClean="0">
                <a:solidFill>
                  <a:srgbClr val="FF0000"/>
                </a:solidFill>
              </a:rPr>
              <a:t>shorten</a:t>
            </a:r>
            <a:r>
              <a:rPr lang="en-US" sz="3200" dirty="0" smtClean="0"/>
              <a:t> the garbled input X</a:t>
            </a:r>
            <a:r>
              <a:rPr lang="en-US" sz="3200" b="1" dirty="0" smtClean="0"/>
              <a:t>’</a:t>
            </a:r>
            <a:r>
              <a:rPr lang="en-US" sz="3200" dirty="0" smtClean="0"/>
              <a:t>?</a:t>
            </a:r>
          </a:p>
        </p:txBody>
      </p:sp>
      <p:sp>
        <p:nvSpPr>
          <p:cNvPr id="144" name="מלבן 17"/>
          <p:cNvSpPr/>
          <p:nvPr/>
        </p:nvSpPr>
        <p:spPr>
          <a:xfrm>
            <a:off x="1066833" y="764704"/>
            <a:ext cx="7131889" cy="58477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0000"/>
                </a:solidFill>
              </a:rPr>
              <a:t>Q2</a:t>
            </a:r>
            <a:r>
              <a:rPr lang="en-US" sz="3200" dirty="0" smtClean="0">
                <a:solidFill>
                  <a:srgbClr val="000000"/>
                </a:solidFill>
              </a:rPr>
              <a:t>: Can we garble </a:t>
            </a:r>
            <a:r>
              <a:rPr lang="en-US" sz="3200" dirty="0" smtClean="0">
                <a:solidFill>
                  <a:srgbClr val="FF0000"/>
                </a:solidFill>
              </a:rPr>
              <a:t>arithmetic</a:t>
            </a:r>
            <a:r>
              <a:rPr lang="en-US" sz="3200" dirty="0" smtClean="0">
                <a:solidFill>
                  <a:srgbClr val="000000"/>
                </a:solidFill>
              </a:rPr>
              <a:t> circuits?</a:t>
            </a:r>
            <a:endParaRPr lang="he-IL" sz="32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4" grpId="0"/>
      <p:bldP spid="136" grpId="0"/>
      <p:bldP spid="138" grpId="0" animBg="1"/>
      <p:bldP spid="1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3059832" y="4228053"/>
            <a:ext cx="57606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“Simple”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Decomposable Affine 		</a:t>
            </a:r>
          </a:p>
          <a:p>
            <a:r>
              <a:rPr lang="en-US" dirty="0" smtClean="0"/>
              <a:t>		        </a:t>
            </a:r>
          </a:p>
          <a:p>
            <a:r>
              <a:rPr lang="en-US" dirty="0" smtClean="0"/>
              <a:t>		     K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b="1" dirty="0" smtClean="0"/>
              <a:t>…</a:t>
            </a:r>
            <a:r>
              <a:rPr lang="en-US" dirty="0" smtClean="0"/>
              <a:t>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	     where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is affine over F</a:t>
            </a:r>
            <a:r>
              <a:rPr lang="en-US" baseline="-25000" dirty="0" smtClean="0"/>
              <a:t>2</a:t>
            </a:r>
          </a:p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4771018"/>
            <a:ext cx="504056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	Affine 		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			X’=K(X)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		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			where K is affine</a:t>
            </a:r>
            <a:endParaRPr lang="en-US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 bwMode="auto">
          <a:xfrm>
            <a:off x="251520" y="44624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4400" kern="0" dirty="0" smtClean="0">
                <a:solidFill>
                  <a:srgbClr val="333399"/>
                </a:solidFill>
                <a:latin typeface="Arial"/>
                <a:ea typeface="+mj-ea"/>
                <a:cs typeface="Arial"/>
              </a:rPr>
              <a:t>How short can X</a:t>
            </a:r>
            <a:r>
              <a:rPr lang="en-US" sz="4800" b="1" kern="0" dirty="0" smtClean="0">
                <a:solidFill>
                  <a:srgbClr val="333399"/>
                </a:solidFill>
                <a:latin typeface="Arial"/>
                <a:ea typeface="+mj-ea"/>
                <a:cs typeface="Arial"/>
              </a:rPr>
              <a:t>’ </a:t>
            </a:r>
            <a:r>
              <a:rPr lang="en-US" sz="4400" kern="0" dirty="0" smtClean="0">
                <a:solidFill>
                  <a:srgbClr val="333399"/>
                </a:solidFill>
                <a:latin typeface="Arial"/>
                <a:ea typeface="+mj-ea"/>
                <a:cs typeface="Arial"/>
              </a:rPr>
              <a:t>be? </a:t>
            </a:r>
            <a:r>
              <a:rPr lang="en-US" sz="3200" kern="0" dirty="0" smtClean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[AIKW12]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4" name="TextBox 133"/>
          <p:cNvSpPr txBox="1"/>
          <p:nvPr/>
        </p:nvSpPr>
        <p:spPr>
          <a:xfrm>
            <a:off x="-612576" y="4221088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 bits</a:t>
            </a:r>
            <a:endParaRPr lang="he-IL" dirty="0"/>
          </a:p>
        </p:txBody>
      </p:sp>
      <p:cxnSp>
        <p:nvCxnSpPr>
          <p:cNvPr id="137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Content Placeholder 5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73630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Constant Online-Rate?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Thm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Impossible</a:t>
            </a:r>
            <a:r>
              <a:rPr lang="en-US" sz="2800" dirty="0" smtClean="0">
                <a:solidFill>
                  <a:srgbClr val="FF0000"/>
                </a:solidFill>
              </a:rPr>
              <a:t> if X’ is decomposable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Observation: Typically </a:t>
            </a:r>
            <a:r>
              <a:rPr lang="en-US" sz="2800" b="1" dirty="0" smtClean="0">
                <a:solidFill>
                  <a:schemeClr val="accent2"/>
                </a:solidFill>
              </a:rPr>
              <a:t>Affinity</a:t>
            </a:r>
            <a:r>
              <a:rPr lang="en-US" sz="2800" dirty="0" smtClean="0">
                <a:solidFill>
                  <a:schemeClr val="accent2"/>
                </a:solidFill>
              </a:rPr>
              <a:t> suffices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4" name="טבלה 118"/>
          <p:cNvGraphicFramePr>
            <a:graphicFrameLocks noGrp="1"/>
          </p:cNvGraphicFramePr>
          <p:nvPr/>
        </p:nvGraphicFramePr>
        <p:xfrm>
          <a:off x="5508108" y="44983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96140" y="44983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X’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4088" y="4056980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O(n)  +</a:t>
            </a:r>
            <a:r>
              <a:rPr lang="en-US" b="1" dirty="0" smtClean="0">
                <a:sym typeface="Symbol"/>
              </a:rPr>
              <a:t>   </a:t>
            </a:r>
            <a:r>
              <a:rPr lang="en-US" dirty="0" smtClean="0"/>
              <a:t>?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4293096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“Short”</a:t>
            </a:r>
            <a:r>
              <a:rPr lang="en-US" dirty="0" smtClean="0"/>
              <a:t>  </a:t>
            </a:r>
          </a:p>
          <a:p>
            <a:pPr algn="ctr"/>
            <a:r>
              <a:rPr lang="en-US" b="1" dirty="0" smtClean="0">
                <a:sym typeface="Symbol"/>
              </a:rPr>
              <a:t></a:t>
            </a:r>
            <a:r>
              <a:rPr lang="en-US" b="1" dirty="0" smtClean="0"/>
              <a:t>n</a:t>
            </a:r>
            <a:r>
              <a:rPr lang="en-US" dirty="0" smtClean="0"/>
              <a:t> bits</a:t>
            </a:r>
            <a:endParaRPr lang="he-IL" dirty="0"/>
          </a:p>
        </p:txBody>
      </p:sp>
      <p:pic>
        <p:nvPicPr>
          <p:cNvPr id="24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9294" y="4490264"/>
            <a:ext cx="331058" cy="3680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5940152" y="4067780"/>
            <a:ext cx="2952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    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   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[This work]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 bwMode="auto">
          <a:xfrm>
            <a:off x="899592" y="1484784"/>
            <a:ext cx="7344816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Affine GC with online-rate 1 		under DDH, RSA, LWE.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" descr="http://boldvision.typepad.com/.a/6a00d834fedead53ef012876081e00970c-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24528" y="4509120"/>
            <a:ext cx="720080" cy="36359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9" grpId="0" animBg="1"/>
      <p:bldP spid="110" grpId="0" animBg="1"/>
      <p:bldP spid="130" grpId="0"/>
      <p:bldP spid="33" grpId="0" uiExpand="1" build="p"/>
      <p:bldP spid="35" grpId="0"/>
      <p:bldP spid="21" grpId="0"/>
      <p:bldP spid="21" grpId="1"/>
      <p:bldP spid="22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טבלה 25"/>
          <p:cNvGraphicFramePr>
            <a:graphicFrameLocks noGrp="1"/>
          </p:cNvGraphicFramePr>
          <p:nvPr/>
        </p:nvGraphicFramePr>
        <p:xfrm>
          <a:off x="5580114" y="2060848"/>
          <a:ext cx="2448270" cy="9361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he-IL" baseline="-25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he-IL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e-IL" baseline="-25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טבלה 25"/>
          <p:cNvGraphicFramePr>
            <a:graphicFrameLocks noGrp="1"/>
          </p:cNvGraphicFramePr>
          <p:nvPr/>
        </p:nvGraphicFramePr>
        <p:xfrm>
          <a:off x="5580114" y="2060848"/>
          <a:ext cx="2448270" cy="9361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err="1" smtClean="0">
                          <a:solidFill>
                            <a:schemeClr val="tx2"/>
                          </a:solidFill>
                        </a:rPr>
                        <a:t>n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l" rtl="0"/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/>
          <a:lstStyle/>
          <a:p>
            <a:r>
              <a:rPr lang="en-US" dirty="0" smtClean="0"/>
              <a:t>Gadget: Online/Offline Encryption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1268760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Alice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156176" y="1268760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Bob</a:t>
            </a:r>
            <a:endParaRPr lang="he-IL" sz="2800" dirty="0"/>
          </a:p>
        </p:txBody>
      </p:sp>
      <p:sp>
        <p:nvSpPr>
          <p:cNvPr id="28" name="חץ ימינה 27"/>
          <p:cNvSpPr/>
          <p:nvPr/>
        </p:nvSpPr>
        <p:spPr bwMode="auto">
          <a:xfrm>
            <a:off x="3347864" y="2708920"/>
            <a:ext cx="1512168" cy="216024"/>
          </a:xfrm>
          <a:prstGeom prst="right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" name="מחבר ישר 33"/>
          <p:cNvCxnSpPr/>
          <p:nvPr/>
        </p:nvCxnSpPr>
        <p:spPr bwMode="auto">
          <a:xfrm>
            <a:off x="0" y="4005064"/>
            <a:ext cx="93965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51520" y="3975447"/>
            <a:ext cx="3168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subset  </a:t>
            </a:r>
            <a:r>
              <a:rPr lang="en-US" sz="2400" b="1" dirty="0" smtClean="0"/>
              <a:t>s</a:t>
            </a:r>
            <a:r>
              <a:rPr lang="en-US" sz="2400" b="1" dirty="0" smtClean="0">
                <a:sym typeface="Symbol"/>
              </a:rPr>
              <a:t>{1,…,n}</a:t>
            </a:r>
            <a:endParaRPr lang="he-IL" sz="2400" b="1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2987824" y="2236802"/>
            <a:ext cx="2160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Enc</a:t>
            </a:r>
            <a:r>
              <a:rPr lang="en-US" sz="2000" b="1" baseline="-25000" dirty="0" err="1" smtClean="0"/>
              <a:t>K</a:t>
            </a:r>
            <a:endParaRPr lang="he-IL" sz="20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4509120"/>
            <a:ext cx="8604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Key length = </a:t>
            </a:r>
            <a:r>
              <a:rPr lang="en-US" sz="2400" dirty="0" smtClean="0">
                <a:sym typeface="Symbol"/>
              </a:rPr>
              <a:t> 	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Independent of the number of plaintexts</a:t>
            </a:r>
            <a:endParaRPr lang="he-IL" sz="2400" dirty="0">
              <a:solidFill>
                <a:srgbClr val="FF0000"/>
              </a:solidFill>
            </a:endParaRPr>
          </a:p>
        </p:txBody>
      </p:sp>
      <p:graphicFrame>
        <p:nvGraphicFramePr>
          <p:cNvPr id="38" name="טבלה 25"/>
          <p:cNvGraphicFramePr>
            <a:graphicFrameLocks noGrp="1"/>
          </p:cNvGraphicFramePr>
          <p:nvPr/>
        </p:nvGraphicFramePr>
        <p:xfrm>
          <a:off x="323530" y="2060848"/>
          <a:ext cx="2448270" cy="9361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err="1" smtClean="0">
                          <a:solidFill>
                            <a:schemeClr val="tx2"/>
                          </a:solidFill>
                        </a:rPr>
                        <a:t>n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he-IL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he-IL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טבלה 25"/>
          <p:cNvGraphicFramePr>
            <a:graphicFrameLocks noGrp="1"/>
          </p:cNvGraphicFramePr>
          <p:nvPr/>
        </p:nvGraphicFramePr>
        <p:xfrm>
          <a:off x="251520" y="4437112"/>
          <a:ext cx="2448270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48"/>
          <p:cNvGrpSpPr/>
          <p:nvPr/>
        </p:nvGrpSpPr>
        <p:grpSpPr>
          <a:xfrm>
            <a:off x="899592" y="4869160"/>
            <a:ext cx="1152128" cy="1080120"/>
            <a:chOff x="3635896" y="4509120"/>
            <a:chExt cx="1224136" cy="1152128"/>
          </a:xfrm>
        </p:grpSpPr>
        <p:pic>
          <p:nvPicPr>
            <p:cNvPr id="47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2405" y="4509120"/>
              <a:ext cx="1167627" cy="115212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3635896" y="5076473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K</a:t>
              </a:r>
              <a:r>
                <a:rPr lang="en-US" sz="3200" b="1" baseline="-25000" dirty="0" smtClean="0"/>
                <a:t>S</a:t>
              </a:r>
              <a:endParaRPr lang="en-US" sz="3200" b="1" baseline="-25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14061E-7 L 0.58282 -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43571E-7 L 0.5908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טבלה 23"/>
          <p:cNvGraphicFramePr>
            <a:graphicFrameLocks noGrp="1"/>
          </p:cNvGraphicFramePr>
          <p:nvPr/>
        </p:nvGraphicFramePr>
        <p:xfrm>
          <a:off x="3419872" y="4806444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/>
          <a:lstStyle/>
          <a:p>
            <a:r>
              <a:rPr lang="en-US" dirty="0" smtClean="0"/>
              <a:t>Gadget </a:t>
            </a:r>
            <a:r>
              <a:rPr lang="en-US" dirty="0" smtClean="0">
                <a:sym typeface="Symbol"/>
              </a:rPr>
              <a:t> Succinct GC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2636912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131840" y="234888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sp>
        <p:nvSpPr>
          <p:cNvPr id="19" name="AutoShape 73"/>
          <p:cNvSpPr>
            <a:spLocks noChangeArrowheads="1"/>
          </p:cNvSpPr>
          <p:nvPr/>
        </p:nvSpPr>
        <p:spPr bwMode="auto">
          <a:xfrm>
            <a:off x="2051720" y="3284984"/>
            <a:ext cx="751204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Yao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AutoShape 73"/>
          <p:cNvSpPr>
            <a:spLocks noChangeArrowheads="1"/>
          </p:cNvSpPr>
          <p:nvPr/>
        </p:nvSpPr>
        <p:spPr bwMode="auto">
          <a:xfrm>
            <a:off x="5652120" y="3284984"/>
            <a:ext cx="1111244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Gadget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3131840" y="3573016"/>
            <a:ext cx="576064" cy="432047"/>
            <a:chOff x="3203848" y="4869160"/>
            <a:chExt cx="576064" cy="432047"/>
          </a:xfrm>
        </p:grpSpPr>
        <p:grpSp>
          <p:nvGrpSpPr>
            <p:cNvPr id="120" name="Group 119"/>
            <p:cNvGrpSpPr/>
            <p:nvPr/>
          </p:nvGrpSpPr>
          <p:grpSpPr>
            <a:xfrm>
              <a:off x="3203848" y="4899640"/>
              <a:ext cx="358451" cy="401567"/>
              <a:chOff x="3639355" y="2890641"/>
              <a:chExt cx="912498" cy="907193"/>
            </a:xfrm>
          </p:grpSpPr>
          <p:pic>
            <p:nvPicPr>
              <p:cNvPr id="121" name="Picture 8" descr="http://t3.gstatic.com/images?q=tbn:ANd9GcRtkAXdzzqCaA39PodB6Jv0gjMOYakkOu0F5RfdEdzev_-F31z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39355" y="2897449"/>
                <a:ext cx="912498" cy="90038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122" name="TextBox 121"/>
              <p:cNvSpPr txBox="1"/>
              <p:nvPr/>
            </p:nvSpPr>
            <p:spPr>
              <a:xfrm>
                <a:off x="3759765" y="289064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3419872" y="4869160"/>
              <a:ext cx="360040" cy="400321"/>
              <a:chOff x="2701848" y="4359995"/>
              <a:chExt cx="1172805" cy="1157237"/>
            </a:xfrm>
          </p:grpSpPr>
          <p:pic>
            <p:nvPicPr>
              <p:cNvPr id="125" name="Picture 6" descr="http://t3.gstatic.com/images?q=tbn:ANd9GcSPyYTBTizTiX9FEBKiB0VX9xejcazVi8UdbZS4V7MQmxohkjNr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01848" y="4359995"/>
                <a:ext cx="1172805" cy="1157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2855985" y="4389488"/>
                <a:ext cx="236381" cy="590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45058" name="AutoShape 2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355976" y="3573017"/>
            <a:ext cx="576064" cy="432047"/>
            <a:chOff x="3203848" y="4869160"/>
            <a:chExt cx="576064" cy="432047"/>
          </a:xfrm>
        </p:grpSpPr>
        <p:grpSp>
          <p:nvGrpSpPr>
            <p:cNvPr id="149" name="Group 119"/>
            <p:cNvGrpSpPr/>
            <p:nvPr/>
          </p:nvGrpSpPr>
          <p:grpSpPr>
            <a:xfrm>
              <a:off x="3203848" y="4899640"/>
              <a:ext cx="358451" cy="401567"/>
              <a:chOff x="3639355" y="2890641"/>
              <a:chExt cx="912498" cy="907193"/>
            </a:xfrm>
          </p:grpSpPr>
          <p:pic>
            <p:nvPicPr>
              <p:cNvPr id="153" name="Picture 8" descr="http://t3.gstatic.com/images?q=tbn:ANd9GcRtkAXdzzqCaA39PodB6Jv0gjMOYakkOu0F5RfdEdzev_-F31z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39355" y="2897449"/>
                <a:ext cx="912498" cy="90038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3759765" y="289064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150" name="Group 123"/>
            <p:cNvGrpSpPr/>
            <p:nvPr/>
          </p:nvGrpSpPr>
          <p:grpSpPr>
            <a:xfrm>
              <a:off x="3419872" y="4869160"/>
              <a:ext cx="360040" cy="400321"/>
              <a:chOff x="2701848" y="4359995"/>
              <a:chExt cx="1172805" cy="1157237"/>
            </a:xfrm>
          </p:grpSpPr>
          <p:pic>
            <p:nvPicPr>
              <p:cNvPr id="151" name="Picture 6" descr="http://t3.gstatic.com/images?q=tbn:ANd9GcSPyYTBTizTiX9FEBKiB0VX9xejcazVi8UdbZS4V7MQmxohkjNr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01848" y="4359995"/>
                <a:ext cx="1172805" cy="1157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2855985" y="4389488"/>
                <a:ext cx="236381" cy="590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3779912" y="3573016"/>
            <a:ext cx="576064" cy="432047"/>
            <a:chOff x="3203848" y="4869160"/>
            <a:chExt cx="576064" cy="432047"/>
          </a:xfrm>
        </p:grpSpPr>
        <p:grpSp>
          <p:nvGrpSpPr>
            <p:cNvPr id="156" name="Group 119"/>
            <p:cNvGrpSpPr/>
            <p:nvPr/>
          </p:nvGrpSpPr>
          <p:grpSpPr>
            <a:xfrm>
              <a:off x="3203848" y="4899640"/>
              <a:ext cx="358451" cy="401567"/>
              <a:chOff x="3639355" y="2890641"/>
              <a:chExt cx="912498" cy="907193"/>
            </a:xfrm>
          </p:grpSpPr>
          <p:pic>
            <p:nvPicPr>
              <p:cNvPr id="160" name="Picture 8" descr="http://t3.gstatic.com/images?q=tbn:ANd9GcRtkAXdzzqCaA39PodB6Jv0gjMOYakkOu0F5RfdEdzev_-F31z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39355" y="2897449"/>
                <a:ext cx="912498" cy="90038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3759765" y="289064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157" name="Group 123"/>
            <p:cNvGrpSpPr/>
            <p:nvPr/>
          </p:nvGrpSpPr>
          <p:grpSpPr>
            <a:xfrm>
              <a:off x="3419872" y="4869160"/>
              <a:ext cx="360040" cy="400321"/>
              <a:chOff x="2701848" y="4359995"/>
              <a:chExt cx="1172805" cy="1157237"/>
            </a:xfrm>
          </p:grpSpPr>
          <p:pic>
            <p:nvPicPr>
              <p:cNvPr id="158" name="Picture 6" descr="http://t3.gstatic.com/images?q=tbn:ANd9GcSPyYTBTizTiX9FEBKiB0VX9xejcazVi8UdbZS4V7MQmxohkjNr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01848" y="4359995"/>
                <a:ext cx="1172805" cy="1157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2855985" y="4389488"/>
                <a:ext cx="236381" cy="590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5004048" y="3573016"/>
            <a:ext cx="576064" cy="432047"/>
            <a:chOff x="3203848" y="4869160"/>
            <a:chExt cx="576064" cy="432047"/>
          </a:xfrm>
        </p:grpSpPr>
        <p:grpSp>
          <p:nvGrpSpPr>
            <p:cNvPr id="163" name="Group 119"/>
            <p:cNvGrpSpPr/>
            <p:nvPr/>
          </p:nvGrpSpPr>
          <p:grpSpPr>
            <a:xfrm>
              <a:off x="3203848" y="4899640"/>
              <a:ext cx="358451" cy="401567"/>
              <a:chOff x="3639355" y="2890641"/>
              <a:chExt cx="912498" cy="907193"/>
            </a:xfrm>
          </p:grpSpPr>
          <p:pic>
            <p:nvPicPr>
              <p:cNvPr id="167" name="Picture 8" descr="http://t3.gstatic.com/images?q=tbn:ANd9GcRtkAXdzzqCaA39PodB6Jv0gjMOYakkOu0F5RfdEdzev_-F31z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39355" y="2897449"/>
                <a:ext cx="912498" cy="90038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3759765" y="289064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164" name="Group 123"/>
            <p:cNvGrpSpPr/>
            <p:nvPr/>
          </p:nvGrpSpPr>
          <p:grpSpPr>
            <a:xfrm>
              <a:off x="3419872" y="4869160"/>
              <a:ext cx="360040" cy="400321"/>
              <a:chOff x="2701848" y="4359995"/>
              <a:chExt cx="1172805" cy="1157237"/>
            </a:xfrm>
          </p:grpSpPr>
          <p:pic>
            <p:nvPicPr>
              <p:cNvPr id="165" name="Picture 6" descr="http://t3.gstatic.com/images?q=tbn:ANd9GcSPyYTBTizTiX9FEBKiB0VX9xejcazVi8UdbZS4V7MQmxohkjNr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01848" y="4359995"/>
                <a:ext cx="1172805" cy="1157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/>
              <p:cNvSpPr txBox="1"/>
              <p:nvPr/>
            </p:nvSpPr>
            <p:spPr>
              <a:xfrm>
                <a:off x="2855985" y="4389488"/>
                <a:ext cx="236381" cy="590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170" name="TextBox 169"/>
          <p:cNvSpPr txBox="1"/>
          <p:nvPr/>
        </p:nvSpPr>
        <p:spPr>
          <a:xfrm>
            <a:off x="3707904" y="480795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Random</a:t>
            </a:r>
          </a:p>
        </p:txBody>
      </p:sp>
      <p:graphicFrame>
        <p:nvGraphicFramePr>
          <p:cNvPr id="188" name="טבלה 23"/>
          <p:cNvGraphicFramePr>
            <a:graphicFrameLocks noGrp="1"/>
          </p:cNvGraphicFramePr>
          <p:nvPr/>
        </p:nvGraphicFramePr>
        <p:xfrm>
          <a:off x="107504" y="4806444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" name="טבלה 23"/>
          <p:cNvGraphicFramePr>
            <a:graphicFrameLocks noGrp="1"/>
          </p:cNvGraphicFramePr>
          <p:nvPr/>
        </p:nvGraphicFramePr>
        <p:xfrm>
          <a:off x="7020272" y="3356992"/>
          <a:ext cx="1872208" cy="7920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</a:tblGrid>
              <a:tr h="79208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90" name="TextBox 189"/>
          <p:cNvSpPr txBox="1"/>
          <p:nvPr/>
        </p:nvSpPr>
        <p:spPr>
          <a:xfrm>
            <a:off x="6908086" y="234888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395536" y="480795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graphicFrame>
        <p:nvGraphicFramePr>
          <p:cNvPr id="192" name="טבלה 23"/>
          <p:cNvGraphicFramePr>
            <a:graphicFrameLocks noGrp="1"/>
          </p:cNvGraphicFramePr>
          <p:nvPr/>
        </p:nvGraphicFramePr>
        <p:xfrm>
          <a:off x="7092280" y="4806444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93" name="TextBox 192"/>
          <p:cNvSpPr txBox="1"/>
          <p:nvPr/>
        </p:nvSpPr>
        <p:spPr>
          <a:xfrm>
            <a:off x="7380312" y="480795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Subset</a:t>
            </a:r>
          </a:p>
        </p:txBody>
      </p:sp>
      <p:sp>
        <p:nvSpPr>
          <p:cNvPr id="194" name="Flowchart: Or 193"/>
          <p:cNvSpPr/>
          <p:nvPr/>
        </p:nvSpPr>
        <p:spPr bwMode="auto">
          <a:xfrm>
            <a:off x="2483768" y="4869160"/>
            <a:ext cx="288032" cy="288032"/>
          </a:xfrm>
          <a:prstGeom prst="flowChartOr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5" name="Equal 194"/>
          <p:cNvSpPr/>
          <p:nvPr/>
        </p:nvSpPr>
        <p:spPr bwMode="auto">
          <a:xfrm>
            <a:off x="5724128" y="4869160"/>
            <a:ext cx="864096" cy="288032"/>
          </a:xfrm>
          <a:prstGeom prst="math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96" name="Group 48"/>
          <p:cNvGrpSpPr/>
          <p:nvPr/>
        </p:nvGrpSpPr>
        <p:grpSpPr>
          <a:xfrm>
            <a:off x="7596336" y="5301208"/>
            <a:ext cx="720080" cy="648072"/>
            <a:chOff x="3635896" y="4509120"/>
            <a:chExt cx="1224136" cy="1152128"/>
          </a:xfrm>
        </p:grpSpPr>
        <p:pic>
          <p:nvPicPr>
            <p:cNvPr id="197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2405" y="4509120"/>
              <a:ext cx="1167627" cy="115212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98" name="TextBox 197"/>
            <p:cNvSpPr txBox="1"/>
            <p:nvPr/>
          </p:nvSpPr>
          <p:spPr>
            <a:xfrm>
              <a:off x="3635896" y="5076473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K</a:t>
              </a:r>
              <a:r>
                <a:rPr lang="en-US" sz="3200" b="1" baseline="-25000" dirty="0" smtClean="0"/>
                <a:t>S</a:t>
              </a:r>
              <a:endParaRPr lang="en-US" sz="3200" b="1" baseline="-25000" dirty="0"/>
            </a:p>
          </p:txBody>
        </p:sp>
      </p:grpSp>
      <p:pic>
        <p:nvPicPr>
          <p:cNvPr id="20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645024"/>
            <a:ext cx="360040" cy="4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3646792"/>
            <a:ext cx="358451" cy="39855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20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3645024"/>
            <a:ext cx="360040" cy="4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6456" y="3646792"/>
            <a:ext cx="358451" cy="39855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7164288" y="148478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C(x)</a:t>
            </a:r>
            <a:endParaRPr lang="en-US" b="1" dirty="0"/>
          </a:p>
        </p:txBody>
      </p:sp>
      <p:sp>
        <p:nvSpPr>
          <p:cNvPr id="60" name="Up Arrow 59"/>
          <p:cNvSpPr/>
          <p:nvPr/>
        </p:nvSpPr>
        <p:spPr bwMode="auto">
          <a:xfrm>
            <a:off x="7884368" y="4212704"/>
            <a:ext cx="351656" cy="440432"/>
          </a:xfrm>
          <a:prstGeom prst="up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Up Arrow 60"/>
          <p:cNvSpPr/>
          <p:nvPr/>
        </p:nvSpPr>
        <p:spPr bwMode="auto">
          <a:xfrm>
            <a:off x="7884368" y="1836440"/>
            <a:ext cx="351656" cy="440432"/>
          </a:xfrm>
          <a:prstGeom prst="up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40760" y="6309320"/>
            <a:ext cx="212372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Decoder</a:t>
            </a:r>
            <a:endParaRPr lang="en-US" b="1" dirty="0"/>
          </a:p>
        </p:txBody>
      </p:sp>
      <p:sp>
        <p:nvSpPr>
          <p:cNvPr id="63" name="Up Arrow 62"/>
          <p:cNvSpPr/>
          <p:nvPr/>
        </p:nvSpPr>
        <p:spPr bwMode="auto">
          <a:xfrm flipV="1">
            <a:off x="7892752" y="1844824"/>
            <a:ext cx="351656" cy="440432"/>
          </a:xfrm>
          <a:prstGeom prst="up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Up Arrow 63"/>
          <p:cNvSpPr/>
          <p:nvPr/>
        </p:nvSpPr>
        <p:spPr bwMode="auto">
          <a:xfrm flipV="1">
            <a:off x="7892752" y="4212704"/>
            <a:ext cx="351656" cy="440432"/>
          </a:xfrm>
          <a:prstGeom prst="up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40760" y="1043444"/>
            <a:ext cx="212372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Simulator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0" grpId="0"/>
      <p:bldP spid="190" grpId="0" animBg="1"/>
      <p:bldP spid="186" grpId="0"/>
      <p:bldP spid="193" grpId="0"/>
      <p:bldP spid="194" grpId="0" animBg="1"/>
      <p:bldP spid="195" grpId="0" animBg="1"/>
      <p:bldP spid="59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179512" y="2420888"/>
            <a:ext cx="8820472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/>
          <a:lstStyle/>
          <a:p>
            <a:r>
              <a:rPr lang="en-US" dirty="0" smtClean="0"/>
              <a:t>Implementing the Gadget</a:t>
            </a:r>
            <a:endParaRPr lang="en-US" dirty="0"/>
          </a:p>
        </p:txBody>
      </p:sp>
      <p:sp>
        <p:nvSpPr>
          <p:cNvPr id="41" name="Content Placeholder 5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75252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Tool: Symmetric Encryption with 			Additive Homomorphism for Keys/Message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</a:t>
            </a:r>
            <a:r>
              <a:rPr lang="en-US" sz="2800" baseline="-25000" dirty="0" smtClean="0"/>
              <a:t>K1</a:t>
            </a:r>
            <a:r>
              <a:rPr lang="en-US" sz="2800" dirty="0" smtClean="0"/>
              <a:t>(M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)+…+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Kn</a:t>
            </a:r>
            <a:r>
              <a:rPr lang="en-US" sz="2800" dirty="0" smtClean="0"/>
              <a:t>(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	=	E</a:t>
            </a:r>
            <a:r>
              <a:rPr lang="en-US" sz="2800" baseline="-25000" dirty="0" smtClean="0"/>
              <a:t>K1+…+</a:t>
            </a:r>
            <a:r>
              <a:rPr lang="en-US" sz="2800" baseline="-25000" dirty="0" err="1" smtClean="0"/>
              <a:t>Kn</a:t>
            </a:r>
            <a:r>
              <a:rPr lang="en-US" sz="2800" dirty="0" smtClean="0"/>
              <a:t>(M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+…+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One-Time Security suffices</a:t>
            </a:r>
          </a:p>
          <a:p>
            <a:r>
              <a:rPr lang="en-US" sz="2800" dirty="0" smtClean="0"/>
              <a:t>Can be implemented under DDH</a:t>
            </a:r>
          </a:p>
          <a:p>
            <a:r>
              <a:rPr lang="en-US" sz="2800" dirty="0" smtClean="0"/>
              <a:t>Close variants under LWE, RSA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292752" y="2179712"/>
          <a:ext cx="67173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684076">
                <a:tc>
                  <a:txBody>
                    <a:bodyPr/>
                    <a:lstStyle/>
                    <a:p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292752" y="2179712"/>
          <a:ext cx="67173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6840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436096" y="2179712"/>
          <a:ext cx="259228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6840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/>
          <a:lstStyle/>
          <a:p>
            <a:r>
              <a:rPr lang="en-US" dirty="0" smtClean="0"/>
              <a:t>From Homomorphism to Online/Offline Encryption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1459632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Alice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2" y="1599183"/>
            <a:ext cx="2448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 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  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  C</a:t>
            </a:r>
            <a:r>
              <a:rPr lang="en-US" sz="2400" b="1" baseline="-25000" dirty="0" smtClean="0"/>
              <a:t>4</a:t>
            </a:r>
            <a:endParaRPr lang="he-IL" sz="2400" b="1" baseline="-25000" dirty="0"/>
          </a:p>
        </p:txBody>
      </p:sp>
      <p:sp>
        <p:nvSpPr>
          <p:cNvPr id="28" name="חץ ימינה 27"/>
          <p:cNvSpPr/>
          <p:nvPr/>
        </p:nvSpPr>
        <p:spPr bwMode="auto">
          <a:xfrm>
            <a:off x="3347864" y="3259832"/>
            <a:ext cx="1512168" cy="216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7824" y="2787714"/>
            <a:ext cx="2160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=Enc(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i</a:t>
            </a:r>
            <a:r>
              <a:rPr lang="en-US" sz="2400" b="1" dirty="0" err="1" smtClean="0"/>
              <a:t>,M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)</a:t>
            </a:r>
            <a:endParaRPr lang="he-IL" sz="2400" b="1" dirty="0"/>
          </a:p>
        </p:txBody>
      </p:sp>
      <p:graphicFrame>
        <p:nvGraphicFramePr>
          <p:cNvPr id="38" name="טבלה 25"/>
          <p:cNvGraphicFramePr>
            <a:graphicFrameLocks noGrp="1"/>
          </p:cNvGraphicFramePr>
          <p:nvPr/>
        </p:nvGraphicFramePr>
        <p:xfrm>
          <a:off x="323530" y="2611760"/>
          <a:ext cx="2448270" cy="9361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err="1" smtClean="0">
                          <a:solidFill>
                            <a:schemeClr val="tx2"/>
                          </a:solidFill>
                        </a:rPr>
                        <a:t>n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he-IL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he-IL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טבלה 25"/>
          <p:cNvGraphicFramePr>
            <a:graphicFrameLocks noGrp="1"/>
          </p:cNvGraphicFramePr>
          <p:nvPr/>
        </p:nvGraphicFramePr>
        <p:xfrm>
          <a:off x="251520" y="5996136"/>
          <a:ext cx="2808312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02078"/>
                <a:gridCol w="702078"/>
                <a:gridCol w="702078"/>
                <a:gridCol w="702078"/>
              </a:tblGrid>
              <a:tr h="288032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48"/>
          <p:cNvGrpSpPr/>
          <p:nvPr/>
        </p:nvGrpSpPr>
        <p:grpSpPr>
          <a:xfrm>
            <a:off x="3419872" y="4988024"/>
            <a:ext cx="864096" cy="879759"/>
            <a:chOff x="3635896" y="4509120"/>
            <a:chExt cx="1224136" cy="1323106"/>
          </a:xfrm>
        </p:grpSpPr>
        <p:pic>
          <p:nvPicPr>
            <p:cNvPr id="47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2405" y="4509120"/>
              <a:ext cx="1167627" cy="115212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3635896" y="5076476"/>
              <a:ext cx="806242" cy="755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K</a:t>
              </a:r>
              <a:r>
                <a:rPr lang="en-US" sz="3200" b="1" baseline="-25000" dirty="0" smtClean="0"/>
                <a:t>S</a:t>
              </a:r>
              <a:endParaRPr lang="en-US" sz="3200" b="1" baseline="-25000" dirty="0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23528" y="2179712"/>
          <a:ext cx="259228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6840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068635"/>
            <a:ext cx="648072" cy="6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5068635"/>
            <a:ext cx="648072" cy="6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5068635"/>
            <a:ext cx="648072" cy="6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5068635"/>
            <a:ext cx="648072" cy="6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08912" y="1628800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+C</a:t>
            </a:r>
            <a:r>
              <a:rPr lang="en-US" sz="2400" b="1" baseline="-25000" dirty="0" smtClean="0"/>
              <a:t>3</a:t>
            </a:r>
            <a:endParaRPr lang="en-US" sz="2400" b="1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51979 -0.001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5632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37" grpId="0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-99392"/>
            <a:ext cx="8892480" cy="1143000"/>
          </a:xfrm>
        </p:spPr>
        <p:txBody>
          <a:bodyPr/>
          <a:lstStyle/>
          <a:p>
            <a:r>
              <a:rPr lang="en-US" sz="4000" dirty="0" smtClean="0"/>
              <a:t>Application 1: Verifiable Computation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Optimal</a:t>
            </a:r>
            <a:r>
              <a:rPr lang="en-US" sz="2800" dirty="0" smtClean="0"/>
              <a:t> online complexity using </a:t>
            </a:r>
            <a:r>
              <a:rPr lang="en-US" sz="2800" dirty="0" smtClean="0">
                <a:solidFill>
                  <a:srgbClr val="7030A0"/>
                </a:solidFill>
              </a:rPr>
              <a:t>[GGP10,AIK10]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Previous works</a:t>
            </a:r>
            <a:r>
              <a:rPr lang="en-US" sz="2800" dirty="0" smtClean="0"/>
              <a:t>: multiplicative overhead in </a:t>
            </a:r>
            <a:r>
              <a:rPr lang="en-US" sz="2800" dirty="0" smtClean="0">
                <a:sym typeface="Symbol"/>
              </a:rPr>
              <a:t></a:t>
            </a:r>
            <a:r>
              <a:rPr lang="en-US" sz="2800" dirty="0" smtClean="0"/>
              <a:t> </a:t>
            </a:r>
            <a:endParaRPr lang="en-US" dirty="0" smtClean="0"/>
          </a:p>
        </p:txBody>
      </p:sp>
      <p:pic>
        <p:nvPicPr>
          <p:cNvPr id="4" name="Picture 3" descr="MPj043854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4695749"/>
            <a:ext cx="1676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419524"/>
            <a:ext cx="22018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49563" y="5279949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131888" y="590066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1663" y="6251499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>
                <a:solidFill>
                  <a:srgbClr val="006600"/>
                </a:solidFill>
              </a:rPr>
              <a:t>output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855913" y="4786237"/>
            <a:ext cx="321945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838450" y="5833987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 type="triangle" w="lg" len="med"/>
            <a:tailEnd type="non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059832" y="4324894"/>
            <a:ext cx="288032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Offline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|f| bits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83000" y="482592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 bit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707904" y="541647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m+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 bit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05038" y="4932287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x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504" y="3356992"/>
            <a:ext cx="302433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f:{0,1}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n</a:t>
            </a:r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{0,1}</a:t>
            </a:r>
            <a:r>
              <a:rPr lang="en-US" sz="2400" b="1" baseline="30000" dirty="0" smtClean="0">
                <a:solidFill>
                  <a:srgbClr val="0000CC"/>
                </a:solidFill>
                <a:sym typeface="Symbol"/>
              </a:rPr>
              <a:t>m</a:t>
            </a:r>
            <a:endParaRPr lang="en-US" sz="2400" b="1" baseline="30000" dirty="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9904" y="4005064"/>
            <a:ext cx="302433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400" dirty="0" smtClean="0"/>
              <a:t>Weak Client</a:t>
            </a:r>
            <a:endParaRPr lang="en-US" sz="2400" baseline="300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660232" y="3861048"/>
            <a:ext cx="302433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400" dirty="0" err="1" smtClean="0"/>
              <a:t>Untrusted</a:t>
            </a:r>
            <a:r>
              <a:rPr lang="en-US" sz="2400" dirty="0" smtClean="0"/>
              <a:t> Server</a:t>
            </a:r>
            <a:endParaRPr lang="en-US" sz="2400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01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Semi-Honest MPC for </a:t>
            </a:r>
            <a:r>
              <a:rPr lang="en-US" dirty="0" smtClean="0">
                <a:solidFill>
                  <a:srgbClr val="0000CC"/>
                </a:solidFill>
              </a:rPr>
              <a:t>f:{0,1}</a:t>
            </a:r>
            <a:r>
              <a:rPr lang="en-US" baseline="30000" dirty="0" smtClean="0">
                <a:solidFill>
                  <a:srgbClr val="0000CC"/>
                </a:solidFill>
              </a:rPr>
              <a:t>n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{0,1}</a:t>
            </a:r>
            <a:r>
              <a:rPr lang="en-US" baseline="30000" dirty="0" smtClean="0">
                <a:solidFill>
                  <a:srgbClr val="0000CC"/>
                </a:solidFill>
                <a:sym typeface="Symbol"/>
              </a:rPr>
              <a:t>m</a:t>
            </a:r>
          </a:p>
          <a:p>
            <a:pPr>
              <a:buNone/>
            </a:pPr>
            <a:endParaRPr lang="en-US" sz="2800" dirty="0" smtClean="0">
              <a:solidFill>
                <a:srgbClr val="0000CC"/>
              </a:solidFill>
            </a:endParaRPr>
          </a:p>
        </p:txBody>
      </p:sp>
      <p:pic>
        <p:nvPicPr>
          <p:cNvPr id="102404" name="Picture 4" descr="http://images.wikia.com/mylegonetwork/images/9/93/LegoUniverseB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6536" y="4610885"/>
            <a:ext cx="1080120" cy="1579473"/>
          </a:xfrm>
          <a:prstGeom prst="rect">
            <a:avLst/>
          </a:prstGeom>
          <a:noFill/>
        </p:spPr>
      </p:pic>
      <p:pic>
        <p:nvPicPr>
          <p:cNvPr id="102406" name="Picture 6" descr="http://www.walyou.com/blog/wp-content/uploads/2010/03/lego-Alice-Hatter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80728" y="4221088"/>
            <a:ext cx="1296144" cy="1688228"/>
          </a:xfrm>
          <a:prstGeom prst="rect">
            <a:avLst/>
          </a:prstGeom>
          <a:noFill/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-540568" y="-18256"/>
            <a:ext cx="10009112" cy="1143000"/>
          </a:xfrm>
        </p:spPr>
        <p:txBody>
          <a:bodyPr/>
          <a:lstStyle/>
          <a:p>
            <a:r>
              <a:rPr lang="en-US" sz="4000" dirty="0" smtClean="0"/>
              <a:t>Application 2: MPC with preprocessing</a:t>
            </a:r>
            <a:endParaRPr lang="en-US" sz="40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48376" y="5034675"/>
            <a:ext cx="3159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b</a:t>
            </a:r>
            <a:endParaRPr lang="en-US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138" name="טבלה 23"/>
          <p:cNvGraphicFramePr>
            <a:graphicFrameLocks noGrp="1"/>
          </p:cNvGraphicFramePr>
          <p:nvPr/>
        </p:nvGraphicFramePr>
        <p:xfrm>
          <a:off x="323528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611560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baseline="-25000" dirty="0" smtClean="0"/>
          </a:p>
        </p:txBody>
      </p:sp>
      <p:graphicFrame>
        <p:nvGraphicFramePr>
          <p:cNvPr id="143" name="טבלה 23"/>
          <p:cNvGraphicFramePr>
            <a:graphicFrameLocks noGrp="1"/>
          </p:cNvGraphicFramePr>
          <p:nvPr/>
        </p:nvGraphicFramePr>
        <p:xfrm>
          <a:off x="6948264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7236296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baseline="-25000" dirty="0" smtClean="0"/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-252536" y="4682893"/>
            <a:ext cx="96490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TextBox 153"/>
          <p:cNvSpPr txBox="1"/>
          <p:nvPr/>
        </p:nvSpPr>
        <p:spPr>
          <a:xfrm>
            <a:off x="323528" y="2369345"/>
            <a:ext cx="18722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6876256" y="2378637"/>
            <a:ext cx="187220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Bob</a:t>
            </a:r>
            <a:endParaRPr lang="en-US" sz="3200" b="1" dirty="0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3419872" y="6411085"/>
            <a:ext cx="1944215" cy="40229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000" b="1" dirty="0" smtClean="0"/>
              <a:t>f(A,B)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0115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Semi-Honest MPC for </a:t>
            </a:r>
            <a:r>
              <a:rPr lang="en-US" dirty="0" smtClean="0">
                <a:solidFill>
                  <a:srgbClr val="0000CC"/>
                </a:solidFill>
              </a:rPr>
              <a:t>f:{0,1}</a:t>
            </a:r>
            <a:r>
              <a:rPr lang="en-US" baseline="30000" dirty="0" smtClean="0">
                <a:solidFill>
                  <a:srgbClr val="0000CC"/>
                </a:solidFill>
              </a:rPr>
              <a:t>n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{0,1}</a:t>
            </a:r>
            <a:r>
              <a:rPr lang="en-US" baseline="30000" dirty="0" smtClean="0">
                <a:solidFill>
                  <a:srgbClr val="0000CC"/>
                </a:solidFill>
                <a:sym typeface="Symbol"/>
              </a:rPr>
              <a:t>m</a:t>
            </a:r>
          </a:p>
          <a:p>
            <a:pPr>
              <a:buNone/>
            </a:pPr>
            <a:endParaRPr lang="en-US" sz="2800" dirty="0" smtClean="0">
              <a:solidFill>
                <a:srgbClr val="0000CC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49563" y="5343699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131888" y="590702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699792" y="3665489"/>
            <a:ext cx="321945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 type="triangle"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838450" y="5897737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 type="triangle" w="lg" len="med"/>
            <a:tailEnd type="non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03848" y="3204146"/>
            <a:ext cx="288032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Offline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|f| bits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83000" y="488967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 bits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707904" y="548022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 bits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pic>
        <p:nvPicPr>
          <p:cNvPr id="102404" name="Picture 4" descr="http://images.wikia.com/mylegonetwork/images/9/93/LegoUniverseB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6536" y="4610885"/>
            <a:ext cx="1080120" cy="1579473"/>
          </a:xfrm>
          <a:prstGeom prst="rect">
            <a:avLst/>
          </a:prstGeom>
          <a:noFill/>
        </p:spPr>
      </p:pic>
      <p:pic>
        <p:nvPicPr>
          <p:cNvPr id="102406" name="Picture 6" descr="http://www.walyou.com/blog/wp-content/uploads/2010/03/lego-Alice-Hatter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80728" y="4221088"/>
            <a:ext cx="1296144" cy="1688228"/>
          </a:xfrm>
          <a:prstGeom prst="rect">
            <a:avLst/>
          </a:prstGeom>
          <a:noFill/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-540568" y="-18256"/>
            <a:ext cx="10009112" cy="1143000"/>
          </a:xfrm>
        </p:spPr>
        <p:txBody>
          <a:bodyPr/>
          <a:lstStyle/>
          <a:p>
            <a:r>
              <a:rPr lang="en-US" sz="4000" dirty="0" smtClean="0"/>
              <a:t>Application 2: MPC with preprocessing</a:t>
            </a:r>
            <a:endParaRPr lang="en-US" sz="40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48376" y="5034675"/>
            <a:ext cx="3159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b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7504" y="2873401"/>
            <a:ext cx="21284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Garbled circuit C’</a:t>
            </a:r>
          </a:p>
        </p:txBody>
      </p:sp>
      <p:graphicFrame>
        <p:nvGraphicFramePr>
          <p:cNvPr id="130" name="טבלה 23"/>
          <p:cNvGraphicFramePr>
            <a:graphicFrameLocks noGrp="1"/>
          </p:cNvGraphicFramePr>
          <p:nvPr/>
        </p:nvGraphicFramePr>
        <p:xfrm>
          <a:off x="323528" y="395352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611560" y="3955029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A</a:t>
            </a:r>
            <a:endParaRPr lang="en-US" b="1" baseline="-25000" dirty="0" smtClean="0"/>
          </a:p>
        </p:txBody>
      </p:sp>
      <p:graphicFrame>
        <p:nvGraphicFramePr>
          <p:cNvPr id="132" name="טבלה 23"/>
          <p:cNvGraphicFramePr>
            <a:graphicFrameLocks noGrp="1"/>
          </p:cNvGraphicFramePr>
          <p:nvPr/>
        </p:nvGraphicFramePr>
        <p:xfrm>
          <a:off x="7020272" y="395352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7308304" y="3955029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B</a:t>
            </a:r>
            <a:endParaRPr lang="en-US" b="1" baseline="-25000" dirty="0" smtClean="0"/>
          </a:p>
        </p:txBody>
      </p:sp>
      <p:pic>
        <p:nvPicPr>
          <p:cNvPr id="134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1085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0838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0591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0344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8" name="טבלה 23"/>
          <p:cNvGraphicFramePr>
            <a:graphicFrameLocks noGrp="1"/>
          </p:cNvGraphicFramePr>
          <p:nvPr/>
        </p:nvGraphicFramePr>
        <p:xfrm>
          <a:off x="323528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611560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baseline="-25000" dirty="0" smtClean="0"/>
          </a:p>
        </p:txBody>
      </p:sp>
      <p:graphicFrame>
        <p:nvGraphicFramePr>
          <p:cNvPr id="140" name="טבלה 23"/>
          <p:cNvGraphicFramePr>
            <a:graphicFrameLocks noGrp="1"/>
          </p:cNvGraphicFramePr>
          <p:nvPr/>
        </p:nvGraphicFramePr>
        <p:xfrm>
          <a:off x="323528" y="3305449"/>
          <a:ext cx="1800200" cy="5040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025"/>
                <a:gridCol w="225025"/>
                <a:gridCol w="225025"/>
                <a:gridCol w="225025"/>
                <a:gridCol w="225025"/>
                <a:gridCol w="225025"/>
                <a:gridCol w="225025"/>
                <a:gridCol w="225025"/>
              </a:tblGrid>
              <a:tr h="50405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טבלה 23"/>
          <p:cNvGraphicFramePr>
            <a:graphicFrameLocks noGrp="1"/>
          </p:cNvGraphicFramePr>
          <p:nvPr/>
        </p:nvGraphicFramePr>
        <p:xfrm>
          <a:off x="3491880" y="4888117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2" name="TextBox 141"/>
          <p:cNvSpPr txBox="1"/>
          <p:nvPr/>
        </p:nvSpPr>
        <p:spPr>
          <a:xfrm>
            <a:off x="3779912" y="4889625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A</a:t>
            </a:r>
            <a:r>
              <a:rPr lang="en-US" b="1" dirty="0" smtClean="0">
                <a:sym typeface="Symbol"/>
              </a:rPr>
              <a:t> A</a:t>
            </a:r>
            <a:endParaRPr lang="en-US" b="1" baseline="-25000" dirty="0" smtClean="0"/>
          </a:p>
        </p:txBody>
      </p:sp>
      <p:graphicFrame>
        <p:nvGraphicFramePr>
          <p:cNvPr id="143" name="טבלה 23"/>
          <p:cNvGraphicFramePr>
            <a:graphicFrameLocks noGrp="1"/>
          </p:cNvGraphicFramePr>
          <p:nvPr/>
        </p:nvGraphicFramePr>
        <p:xfrm>
          <a:off x="6948264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7236296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baseline="-25000" dirty="0" smtClean="0"/>
          </a:p>
        </p:txBody>
      </p:sp>
      <p:sp>
        <p:nvSpPr>
          <p:cNvPr id="145" name="Text Box 19"/>
          <p:cNvSpPr txBox="1">
            <a:spLocks noChangeArrowheads="1"/>
          </p:cNvSpPr>
          <p:nvPr/>
        </p:nvSpPr>
        <p:spPr bwMode="auto">
          <a:xfrm>
            <a:off x="3683000" y="5495446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en-US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146" name="טבלה 23"/>
          <p:cNvGraphicFramePr>
            <a:graphicFrameLocks noGrp="1"/>
          </p:cNvGraphicFramePr>
          <p:nvPr/>
        </p:nvGraphicFramePr>
        <p:xfrm>
          <a:off x="3491880" y="546418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7" name="TextBox 146"/>
          <p:cNvSpPr txBox="1"/>
          <p:nvPr/>
        </p:nvSpPr>
        <p:spPr>
          <a:xfrm>
            <a:off x="3779912" y="542489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B</a:t>
            </a:r>
            <a:r>
              <a:rPr lang="en-US" b="1" dirty="0" smtClean="0">
                <a:sym typeface="Symbol"/>
              </a:rPr>
              <a:t> B</a:t>
            </a:r>
            <a:endParaRPr lang="en-US" b="1" baseline="-25000" dirty="0" smtClean="0"/>
          </a:p>
        </p:txBody>
      </p:sp>
      <p:pic>
        <p:nvPicPr>
          <p:cNvPr id="149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3977" y="5465689"/>
            <a:ext cx="320151" cy="29756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51" name="TextBox 150"/>
          <p:cNvSpPr txBox="1"/>
          <p:nvPr/>
        </p:nvSpPr>
        <p:spPr>
          <a:xfrm>
            <a:off x="251520" y="5825729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Decoder</a:t>
            </a:r>
            <a:endParaRPr lang="en-US" b="1" dirty="0"/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-252536" y="4682893"/>
            <a:ext cx="96490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TextBox 153"/>
          <p:cNvSpPr txBox="1"/>
          <p:nvPr/>
        </p:nvSpPr>
        <p:spPr>
          <a:xfrm>
            <a:off x="323528" y="2369345"/>
            <a:ext cx="18722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6876256" y="2378637"/>
            <a:ext cx="187220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Bob</a:t>
            </a:r>
            <a:endParaRPr lang="en-US" sz="3200" b="1" dirty="0"/>
          </a:p>
        </p:txBody>
      </p:sp>
      <p:pic>
        <p:nvPicPr>
          <p:cNvPr id="15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0097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9850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9604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1332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67544" y="980728"/>
            <a:ext cx="7056784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1 online round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Online Communication does not grow with m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Additive dependency in </a:t>
            </a:r>
            <a:r>
              <a:rPr lang="en-US" sz="2400" b="1" dirty="0" smtClean="0">
                <a:sym typeface="Symbol"/>
              </a:rPr>
              <a:t>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79513" y="6411085"/>
            <a:ext cx="1944215" cy="40229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000" b="1" dirty="0" smtClean="0"/>
              <a:t>f(A,B)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0115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21" grpId="0"/>
      <p:bldP spid="129" grpId="0" animBg="1"/>
      <p:bldP spid="131" grpId="0"/>
      <p:bldP spid="133" grpId="0"/>
      <p:bldP spid="139" grpId="0"/>
      <p:bldP spid="142" grpId="0"/>
      <p:bldP spid="142" grpId="1"/>
      <p:bldP spid="144" grpId="0"/>
      <p:bldP spid="145" grpId="0"/>
      <p:bldP spid="147" grpId="0"/>
      <p:bldP spid="147" grpId="1"/>
      <p:bldP spid="151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Garbled Circuit</a:t>
            </a:r>
            <a:endParaRPr lang="en-US" dirty="0"/>
          </a:p>
        </p:txBody>
      </p:sp>
      <p:pic>
        <p:nvPicPr>
          <p:cNvPr id="461826" name="Picture 2" descr="http://www.princeton.edu/pr/pwb/04/0614/m/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9527" y="2996531"/>
            <a:ext cx="1521221" cy="21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5271591"/>
            <a:ext cx="144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Yao, 80’s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62008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“Encryption of a function”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5570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טבלה 23"/>
          <p:cNvGraphicFramePr>
            <a:graphicFrameLocks noGrp="1"/>
          </p:cNvGraphicFramePr>
          <p:nvPr/>
        </p:nvGraphicFramePr>
        <p:xfrm>
          <a:off x="323528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Malicious MPC ?</a:t>
            </a:r>
            <a:r>
              <a:rPr lang="en-US" sz="2800" dirty="0" smtClean="0"/>
              <a:t> </a:t>
            </a:r>
            <a:endParaRPr lang="en-US" sz="2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Adaptive choice of inputs ?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49563" y="5343699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131888" y="590702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699792" y="3665489"/>
            <a:ext cx="321945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 type="triangle"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838450" y="5897737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 type="triangle" w="lg" len="med"/>
            <a:tailEnd type="non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03848" y="3204146"/>
            <a:ext cx="288032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Offline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|f| bits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83000" y="488967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 bits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707904" y="548022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 bits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pic>
        <p:nvPicPr>
          <p:cNvPr id="102404" name="Picture 4" descr="http://images.wikia.com/mylegonetwork/images/9/93/LegoUniverseB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6536" y="4610885"/>
            <a:ext cx="1080120" cy="1579473"/>
          </a:xfrm>
          <a:prstGeom prst="rect">
            <a:avLst/>
          </a:prstGeom>
          <a:noFill/>
        </p:spPr>
      </p:pic>
      <p:pic>
        <p:nvPicPr>
          <p:cNvPr id="102406" name="Picture 6" descr="http://www.walyou.com/blog/wp-content/uploads/2010/03/lego-Alice-Hatter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80728" y="4221088"/>
            <a:ext cx="1296144" cy="1688228"/>
          </a:xfrm>
          <a:prstGeom prst="rect">
            <a:avLst/>
          </a:prstGeom>
          <a:noFill/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-540568" y="-18256"/>
            <a:ext cx="10009112" cy="1143000"/>
          </a:xfrm>
        </p:spPr>
        <p:txBody>
          <a:bodyPr/>
          <a:lstStyle/>
          <a:p>
            <a:r>
              <a:rPr lang="en-US" sz="4000" dirty="0" smtClean="0"/>
              <a:t>Application 2: MPC with preprocessing</a:t>
            </a:r>
            <a:endParaRPr lang="en-US" sz="40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48376" y="5034675"/>
            <a:ext cx="3159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b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7504" y="2873401"/>
            <a:ext cx="21284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Garbled circuit C’</a:t>
            </a:r>
          </a:p>
        </p:txBody>
      </p:sp>
      <p:graphicFrame>
        <p:nvGraphicFramePr>
          <p:cNvPr id="130" name="טבלה 23"/>
          <p:cNvGraphicFramePr>
            <a:graphicFrameLocks noGrp="1"/>
          </p:cNvGraphicFramePr>
          <p:nvPr/>
        </p:nvGraphicFramePr>
        <p:xfrm>
          <a:off x="323528" y="395352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611560" y="3955029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A</a:t>
            </a:r>
            <a:endParaRPr lang="en-US" b="1" baseline="-25000" dirty="0" smtClean="0"/>
          </a:p>
        </p:txBody>
      </p:sp>
      <p:graphicFrame>
        <p:nvGraphicFramePr>
          <p:cNvPr id="132" name="טבלה 23"/>
          <p:cNvGraphicFramePr>
            <a:graphicFrameLocks noGrp="1"/>
          </p:cNvGraphicFramePr>
          <p:nvPr/>
        </p:nvGraphicFramePr>
        <p:xfrm>
          <a:off x="7020272" y="395352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7308304" y="3955029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B</a:t>
            </a:r>
            <a:endParaRPr lang="en-US" b="1" baseline="-25000" dirty="0" smtClean="0"/>
          </a:p>
        </p:txBody>
      </p:sp>
      <p:pic>
        <p:nvPicPr>
          <p:cNvPr id="134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1085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0838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0591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0344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611560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baseline="-25000" dirty="0" smtClean="0"/>
          </a:p>
        </p:txBody>
      </p:sp>
      <p:graphicFrame>
        <p:nvGraphicFramePr>
          <p:cNvPr id="140" name="טבלה 23"/>
          <p:cNvGraphicFramePr>
            <a:graphicFrameLocks noGrp="1"/>
          </p:cNvGraphicFramePr>
          <p:nvPr/>
        </p:nvGraphicFramePr>
        <p:xfrm>
          <a:off x="323528" y="3305449"/>
          <a:ext cx="1800200" cy="5040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025"/>
                <a:gridCol w="225025"/>
                <a:gridCol w="225025"/>
                <a:gridCol w="225025"/>
                <a:gridCol w="225025"/>
                <a:gridCol w="225025"/>
                <a:gridCol w="225025"/>
                <a:gridCol w="225025"/>
              </a:tblGrid>
              <a:tr h="50405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טבלה 23"/>
          <p:cNvGraphicFramePr>
            <a:graphicFrameLocks noGrp="1"/>
          </p:cNvGraphicFramePr>
          <p:nvPr/>
        </p:nvGraphicFramePr>
        <p:xfrm>
          <a:off x="6948264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7236296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baseline="-25000" dirty="0" smtClean="0"/>
          </a:p>
        </p:txBody>
      </p:sp>
      <p:sp>
        <p:nvSpPr>
          <p:cNvPr id="151" name="TextBox 150"/>
          <p:cNvSpPr txBox="1"/>
          <p:nvPr/>
        </p:nvSpPr>
        <p:spPr>
          <a:xfrm>
            <a:off x="251520" y="5825729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Decoder</a:t>
            </a:r>
            <a:endParaRPr lang="en-US" b="1" dirty="0"/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-252536" y="4682893"/>
            <a:ext cx="96490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TextBox 153"/>
          <p:cNvSpPr txBox="1"/>
          <p:nvPr/>
        </p:nvSpPr>
        <p:spPr>
          <a:xfrm>
            <a:off x="323528" y="2369345"/>
            <a:ext cx="18722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6876256" y="2378637"/>
            <a:ext cx="187220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Bob</a:t>
            </a:r>
            <a:endParaRPr lang="en-US" sz="3200" b="1" dirty="0"/>
          </a:p>
        </p:txBody>
      </p:sp>
      <p:pic>
        <p:nvPicPr>
          <p:cNvPr id="15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0097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9850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9604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1332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707904" y="1052736"/>
            <a:ext cx="445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Homomorphic</a:t>
            </a:r>
            <a:r>
              <a:rPr lang="en-US" sz="2400" dirty="0" smtClean="0"/>
              <a:t> MACs </a:t>
            </a:r>
            <a:r>
              <a:rPr lang="en-US" sz="2400" dirty="0" smtClean="0">
                <a:solidFill>
                  <a:srgbClr val="7030A0"/>
                </a:solidFill>
              </a:rPr>
              <a:t>[BDOZ11]</a:t>
            </a:r>
            <a:endParaRPr lang="en-US" sz="2400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35496" y="2780928"/>
            <a:ext cx="2592288" cy="1800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>
            <a:off x="971600" y="4653136"/>
            <a:ext cx="576064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87896" y="5013176"/>
            <a:ext cx="2079848" cy="5124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79513" y="6411085"/>
            <a:ext cx="1944215" cy="40229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000" b="1" dirty="0" smtClean="0"/>
              <a:t>f(A,B)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01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8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579296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No succinct GC with adaptive security</a:t>
            </a:r>
          </a:p>
          <a:p>
            <a:endParaRPr lang="en-US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</a:rPr>
              <a:t>Can be achieved with Random Oracle</a:t>
            </a:r>
          </a:p>
          <a:p>
            <a:endParaRPr lang="en-US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</a:rPr>
              <a:t>Not needed in some applications 			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/>
              <a:t>offline private inputs 		</a:t>
            </a:r>
            <a:r>
              <a:rPr lang="en-US" sz="2400" dirty="0" smtClean="0">
                <a:solidFill>
                  <a:srgbClr val="002060"/>
                </a:solidFill>
              </a:rPr>
              <a:t>(Shares of signing key)</a:t>
            </a:r>
          </a:p>
          <a:p>
            <a:pPr lvl="1"/>
            <a:r>
              <a:rPr lang="en-US" sz="2400" dirty="0" smtClean="0"/>
              <a:t>Independent online public inputs 	</a:t>
            </a:r>
            <a:r>
              <a:rPr lang="en-US" sz="2400" dirty="0" smtClean="0">
                <a:solidFill>
                  <a:srgbClr val="002060"/>
                </a:solidFill>
              </a:rPr>
              <a:t>(Docs to be signed)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-540568" y="-18256"/>
            <a:ext cx="10009112" cy="1143000"/>
          </a:xfrm>
        </p:spPr>
        <p:txBody>
          <a:bodyPr/>
          <a:lstStyle/>
          <a:p>
            <a:r>
              <a:rPr lang="en-US" sz="4000" dirty="0" smtClean="0"/>
              <a:t>Adaptive Choice of Inputs?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01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Garbling Arithmetic Circuits? </a:t>
            </a:r>
            <a:r>
              <a:rPr lang="en-US" sz="3600" dirty="0" smtClean="0">
                <a:solidFill>
                  <a:srgbClr val="7030A0"/>
                </a:solidFill>
              </a:rPr>
              <a:t>[AIK11]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10" descr="http://upload.wikimedia.org/wikipedia/en/4/42/ArithmeticCircu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4574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4293096"/>
            <a:ext cx="8229600" cy="2304256"/>
          </a:xfrm>
        </p:spPr>
        <p:txBody>
          <a:bodyPr/>
          <a:lstStyle/>
          <a:p>
            <a:r>
              <a:rPr lang="en-US" sz="2800" dirty="0" smtClean="0"/>
              <a:t>Gates perform addition or multiplication </a:t>
            </a:r>
          </a:p>
          <a:p>
            <a:r>
              <a:rPr lang="en-US" sz="2800" dirty="0" smtClean="0"/>
              <a:t>Operations over a large domain (e.g., field F) </a:t>
            </a:r>
            <a:endParaRPr lang="en-US" sz="2800" baseline="30000" dirty="0" smtClean="0"/>
          </a:p>
          <a:p>
            <a:endParaRPr lang="en-US" sz="2800" baseline="30000" dirty="0" smtClean="0"/>
          </a:p>
          <a:p>
            <a:pPr marL="0" indent="0">
              <a:buNone/>
            </a:pP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xmlns="" val="8722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/>
          </p:cNvSpPr>
          <p:nvPr/>
        </p:nvSpPr>
        <p:spPr bwMode="auto">
          <a:xfrm>
            <a:off x="0" y="44624"/>
            <a:ext cx="89383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44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Garbling arithmetic circuits? </a:t>
            </a:r>
            <a:r>
              <a:rPr lang="en-US" sz="36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[AIK11]</a:t>
            </a:r>
            <a:endParaRPr lang="en-US" sz="440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936776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20" name="AutoShape 73"/>
          <p:cNvSpPr>
            <a:spLocks noChangeArrowheads="1"/>
          </p:cNvSpPr>
          <p:nvPr/>
        </p:nvSpPr>
        <p:spPr bwMode="auto">
          <a:xfrm>
            <a:off x="3851920" y="3539480"/>
            <a:ext cx="108012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Random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59007" y="270892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5" name="TextBox 134"/>
          <p:cNvSpPr txBox="1"/>
          <p:nvPr/>
        </p:nvSpPr>
        <p:spPr>
          <a:xfrm>
            <a:off x="3059832" y="4228053"/>
            <a:ext cx="57606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“Simple”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Decomposable Affine</a:t>
            </a:r>
            <a:r>
              <a:rPr lang="en-US" dirty="0" smtClean="0"/>
              <a:t> 		</a:t>
            </a:r>
          </a:p>
          <a:p>
            <a:r>
              <a:rPr lang="en-US" dirty="0" smtClean="0"/>
              <a:t>		        </a:t>
            </a:r>
          </a:p>
          <a:p>
            <a:r>
              <a:rPr lang="en-US" dirty="0" smtClean="0"/>
              <a:t>		     K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b="1" dirty="0" smtClean="0"/>
              <a:t>…</a:t>
            </a:r>
            <a:r>
              <a:rPr lang="en-US" dirty="0" smtClean="0"/>
              <a:t>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	    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:F</a:t>
            </a:r>
            <a:r>
              <a:rPr lang="en-US" b="1" baseline="-25000" dirty="0" smtClean="0"/>
              <a:t>2</a:t>
            </a:r>
            <a:r>
              <a:rPr lang="en-US" b="1" dirty="0" smtClean="0">
                <a:sym typeface="Symbol"/>
              </a:rPr>
              <a:t>F</a:t>
            </a:r>
            <a:r>
              <a:rPr lang="en-US" b="1" baseline="-25000" dirty="0" smtClean="0">
                <a:sym typeface="Symbol"/>
              </a:rPr>
              <a:t>2</a:t>
            </a:r>
            <a:r>
              <a:rPr lang="en-US" b="1" dirty="0" smtClean="0"/>
              <a:t> 	</a:t>
            </a:r>
            <a:r>
              <a:rPr lang="en-US" dirty="0" smtClean="0"/>
              <a:t>is affine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137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10" descr="http://upload.wikimedia.org/wikipedia/en/4/42/ArithmeticCircu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1321"/>
            <a:ext cx="1440160" cy="1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43608" y="2924944"/>
            <a:ext cx="2304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Arithmetic circuit C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1340768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Extends applications to arithmetic setting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Non-trivial if the field is large !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Requires new approach</a:t>
            </a:r>
            <a:endParaRPr lang="en-US" sz="2400" dirty="0"/>
          </a:p>
        </p:txBody>
      </p:sp>
      <p:sp>
        <p:nvSpPr>
          <p:cNvPr id="28" name="Content Placeholder 5"/>
          <p:cNvSpPr txBox="1">
            <a:spLocks/>
          </p:cNvSpPr>
          <p:nvPr/>
        </p:nvSpPr>
        <p:spPr bwMode="auto">
          <a:xfrm>
            <a:off x="179512" y="1052736"/>
            <a:ext cx="8748464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err="1" smtClean="0"/>
              <a:t>Thm</a:t>
            </a:r>
            <a:r>
              <a:rPr lang="en-US" sz="3600" kern="0" noProof="0" dirty="0" smtClean="0"/>
              <a:t>. Arithmetic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 (over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 integers)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under LWE (or OWF less efficiently).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56176" y="580526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/>
              </a:rPr>
              <a:t>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80" y="5867980"/>
            <a:ext cx="11521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err="1" smtClean="0"/>
              <a:t>:F</a:t>
            </a:r>
            <a:r>
              <a:rPr lang="en-US" b="1" dirty="0" err="1" smtClean="0">
                <a:sym typeface="Symbol"/>
              </a:rPr>
              <a:t>F</a:t>
            </a:r>
            <a:r>
              <a:rPr lang="en-US" b="1" baseline="30000" dirty="0" smtClean="0">
                <a:sym typeface="Symbol"/>
              </a:rPr>
              <a:t></a:t>
            </a:r>
            <a:endParaRPr lang="en-US" b="1" baseline="30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452320" y="4149080"/>
            <a:ext cx="0" cy="115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308304" y="4509120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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allAtOnce"/>
      <p:bldP spid="27" grpId="1" build="allAtOnce"/>
      <p:bldP spid="28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/>
          </p:cNvSpPr>
          <p:nvPr/>
        </p:nvSpPr>
        <p:spPr bwMode="auto">
          <a:xfrm>
            <a:off x="0" y="44624"/>
            <a:ext cx="89383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44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Garbling arithmetic formulas </a:t>
            </a:r>
            <a:r>
              <a:rPr lang="en-US" sz="36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[IK02]</a:t>
            </a:r>
            <a:endParaRPr lang="en-US" sz="440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936776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20" name="AutoShape 73"/>
          <p:cNvSpPr>
            <a:spLocks noChangeArrowheads="1"/>
          </p:cNvSpPr>
          <p:nvPr/>
        </p:nvSpPr>
        <p:spPr bwMode="auto">
          <a:xfrm>
            <a:off x="3851920" y="3539480"/>
            <a:ext cx="108012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Random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59007" y="270892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5" name="TextBox 134"/>
          <p:cNvSpPr txBox="1"/>
          <p:nvPr/>
        </p:nvSpPr>
        <p:spPr>
          <a:xfrm>
            <a:off x="3059832" y="4228053"/>
            <a:ext cx="57606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“Simple”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Decomposable Affine</a:t>
            </a:r>
            <a:r>
              <a:rPr lang="en-US" dirty="0" smtClean="0"/>
              <a:t> 		</a:t>
            </a:r>
          </a:p>
          <a:p>
            <a:r>
              <a:rPr lang="en-US" dirty="0" smtClean="0"/>
              <a:t>		        </a:t>
            </a:r>
          </a:p>
          <a:p>
            <a:r>
              <a:rPr lang="en-US" dirty="0" smtClean="0"/>
              <a:t>		     K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b="1" dirty="0" smtClean="0"/>
              <a:t>…</a:t>
            </a:r>
            <a:r>
              <a:rPr lang="en-US" dirty="0" smtClean="0"/>
              <a:t>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	    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:F</a:t>
            </a:r>
            <a:r>
              <a:rPr lang="en-US" b="1" baseline="-25000" dirty="0" smtClean="0"/>
              <a:t>2</a:t>
            </a:r>
            <a:r>
              <a:rPr lang="en-US" b="1" dirty="0" smtClean="0">
                <a:sym typeface="Symbol"/>
              </a:rPr>
              <a:t>F</a:t>
            </a:r>
            <a:r>
              <a:rPr lang="en-US" b="1" baseline="-25000" dirty="0" smtClean="0">
                <a:sym typeface="Symbol"/>
              </a:rPr>
              <a:t>2</a:t>
            </a:r>
            <a:r>
              <a:rPr lang="en-US" b="1" dirty="0" smtClean="0"/>
              <a:t> 	</a:t>
            </a:r>
            <a:r>
              <a:rPr lang="en-US" dirty="0" smtClean="0"/>
              <a:t>is affine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137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10" descr="http://upload.wikimedia.org/wikipedia/en/4/42/ArithmeticCircu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1321"/>
            <a:ext cx="1440160" cy="1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43608" y="2924944"/>
            <a:ext cx="25922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Arithmetic </a:t>
            </a:r>
            <a:r>
              <a:rPr lang="en-US" b="1" dirty="0" smtClean="0">
                <a:solidFill>
                  <a:srgbClr val="FF0000"/>
                </a:solidFill>
              </a:rPr>
              <a:t>Formula</a:t>
            </a:r>
            <a:r>
              <a:rPr lang="en-US" b="1" dirty="0" smtClean="0"/>
              <a:t> C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1124744"/>
            <a:ext cx="8460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 1: Limited to Formulas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Problem 2: Large blow-up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Key Idea: Solving 2 </a:t>
            </a:r>
            <a:r>
              <a:rPr lang="en-US" sz="2800" b="1" dirty="0" smtClean="0">
                <a:solidFill>
                  <a:srgbClr val="006600"/>
                </a:solidFill>
                <a:sym typeface="Symbol"/>
              </a:rPr>
              <a:t></a:t>
            </a:r>
            <a:r>
              <a:rPr lang="en-US" sz="2800" dirty="0" smtClean="0">
                <a:solidFill>
                  <a:srgbClr val="006600"/>
                </a:solidFill>
                <a:sym typeface="Symbol"/>
              </a:rPr>
              <a:t> Solving 1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56176" y="580526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/>
              </a:rPr>
              <a:t>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80" y="5867980"/>
            <a:ext cx="11521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err="1" smtClean="0"/>
              <a:t>:F</a:t>
            </a:r>
            <a:r>
              <a:rPr lang="en-US" b="1" dirty="0" err="1" smtClean="0">
                <a:sym typeface="Symbol"/>
              </a:rPr>
              <a:t>F</a:t>
            </a:r>
            <a:r>
              <a:rPr lang="en-US" b="1" baseline="30000" dirty="0" smtClean="0">
                <a:sym typeface="Symbol"/>
              </a:rPr>
              <a:t></a:t>
            </a:r>
            <a:endParaRPr lang="en-US" b="1" baseline="300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7452320" y="4149080"/>
            <a:ext cx="0" cy="115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36296" y="4571836"/>
            <a:ext cx="5645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|C|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Key-Shrinking Gadget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64" y="5301208"/>
            <a:ext cx="8229600" cy="1440160"/>
          </a:xfrm>
        </p:spPr>
        <p:txBody>
          <a:bodyPr/>
          <a:lstStyle/>
          <a:p>
            <a:r>
              <a:rPr lang="en-US" sz="2800" dirty="0" err="1" smtClean="0"/>
              <a:t>a,b,W</a:t>
            </a:r>
            <a:r>
              <a:rPr lang="en-US" sz="2800" dirty="0" smtClean="0"/>
              <a:t> can depend on </a:t>
            </a:r>
            <a:r>
              <a:rPr lang="en-US" sz="2800" dirty="0" err="1" smtClean="0"/>
              <a:t>c,d</a:t>
            </a:r>
            <a:r>
              <a:rPr lang="en-US" sz="2800" dirty="0" smtClean="0"/>
              <a:t> and randomness</a:t>
            </a:r>
          </a:p>
          <a:p>
            <a:r>
              <a:rPr lang="en-US" sz="2800" dirty="0" smtClean="0"/>
              <a:t>Special type of “functional encryption”</a:t>
            </a:r>
          </a:p>
          <a:p>
            <a:r>
              <a:rPr lang="en-US" sz="2800" dirty="0" smtClean="0"/>
              <a:t>Implementation over the integers from LWE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75684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64827" y="280357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03043" y="1556792"/>
            <a:ext cx="458481" cy="3312368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c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25287" y="1556792"/>
            <a:ext cx="458481" cy="3312368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d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7690" y="273216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2965" y="277889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404484" y="2204864"/>
            <a:ext cx="458481" cy="2040903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a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45767" y="2204864"/>
            <a:ext cx="458481" cy="2040903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b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3919" y="1556792"/>
            <a:ext cx="818521" cy="3312368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3131840" y="2852936"/>
            <a:ext cx="1368152" cy="288032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 flipH="1">
            <a:off x="3131840" y="3212976"/>
            <a:ext cx="1368152" cy="288032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49289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decoder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131840" y="3399383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simulator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708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 bwMode="auto">
          <a:xfrm>
            <a:off x="289620" y="3573016"/>
            <a:ext cx="4320480" cy="432048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63589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9553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7565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5577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576" y="4797152"/>
            <a:ext cx="3240360" cy="360040"/>
            <a:chOff x="755576" y="5373216"/>
            <a:chExt cx="3240360" cy="36004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V="1">
              <a:off x="75557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83569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291581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99593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1907704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91581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507630" y="3501008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8775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787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4799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77395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6124564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222769" y="4776786"/>
            <a:ext cx="1224136" cy="1820566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r>
              <a:rPr lang="en-US" sz="4400" baseline="30000" dirty="0" smtClean="0"/>
              <a:t>i-1</a:t>
            </a:r>
            <a:endParaRPr kumimoji="0" lang="en-US" sz="4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536" y="2852936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i-1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395536" y="184482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395536" y="580526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14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619672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1561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39397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143453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11414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619672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11561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639397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143453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75557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83569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291581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399593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5476182" y="352682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9552" y="522920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1967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979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7991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988660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79957" y="34844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4860032" y="1556792"/>
            <a:ext cx="4120039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AGC for C</a:t>
            </a:r>
            <a:r>
              <a:rPr lang="en-US" sz="3600" baseline="-25000" dirty="0" smtClean="0"/>
              <a:t>1</a:t>
            </a:r>
            <a:r>
              <a:rPr lang="en-US" sz="3600" dirty="0" smtClean="0">
                <a:sym typeface="Symbol"/>
              </a:rPr>
              <a:t></a:t>
            </a:r>
            <a:r>
              <a:rPr lang="en-US" sz="3600" dirty="0" smtClean="0"/>
              <a:t>…</a:t>
            </a:r>
            <a:r>
              <a:rPr lang="en-US" sz="3600" dirty="0" smtClean="0">
                <a:sym typeface="Symbol"/>
              </a:rPr>
              <a:t> </a:t>
            </a:r>
            <a:r>
              <a:rPr lang="en-US" sz="3600" dirty="0" smtClean="0"/>
              <a:t>C</a:t>
            </a:r>
            <a:r>
              <a:rPr lang="en-US" sz="3600" baseline="-25000" dirty="0" smtClean="0"/>
              <a:t>i-1</a:t>
            </a:r>
            <a:endParaRPr lang="en-US" sz="3600" baseline="-25000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dirty="0" smtClean="0"/>
              <a:t>Garbling the Circuit Layer-by-Layer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4786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 bwMode="auto">
          <a:xfrm>
            <a:off x="289620" y="5301208"/>
            <a:ext cx="432048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63589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9553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7565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5577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576" y="4797152"/>
            <a:ext cx="3240360" cy="360040"/>
            <a:chOff x="755576" y="5373216"/>
            <a:chExt cx="3240360" cy="36004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V="1">
              <a:off x="75557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83569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291581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99593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1907704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91581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507630" y="3501008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8775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787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4799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77395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6124564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222769" y="4776786"/>
            <a:ext cx="1224136" cy="1820566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r>
              <a:rPr lang="en-US" sz="4400" baseline="30000" dirty="0" smtClean="0"/>
              <a:t>i-1</a:t>
            </a:r>
            <a:endParaRPr kumimoji="0" lang="en-US" sz="4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536" y="2852936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i-1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395536" y="184482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395536" y="580526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14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619672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1561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39397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143453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11414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619672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11561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639397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143453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75557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83569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291581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399593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5274331" y="3526829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9552" y="522920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1967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979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7991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988660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79957" y="34844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220072" y="1556792"/>
            <a:ext cx="3555782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Substitution </a:t>
            </a:r>
            <a:r>
              <a:rPr lang="en-US" sz="4000" dirty="0" smtClean="0">
                <a:sym typeface="Wingdings" pitchFamily="2" charset="2"/>
              </a:rPr>
              <a:t></a:t>
            </a:r>
            <a:endParaRPr lang="en-US" sz="4000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dirty="0" smtClean="0"/>
              <a:t>Garbling the Circuit Layer-by-Layer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676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 bwMode="auto">
          <a:xfrm>
            <a:off x="289620" y="5301208"/>
            <a:ext cx="432048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dirty="0" smtClean="0"/>
              <a:t>Garbling the Circuit Layer-by-Layer</a:t>
            </a:r>
            <a:endParaRPr lang="en-US" sz="4000" dirty="0"/>
          </a:p>
        </p:txBody>
      </p:sp>
      <p:sp>
        <p:nvSpPr>
          <p:cNvPr id="36" name="Oval 35"/>
          <p:cNvSpPr/>
          <p:nvPr/>
        </p:nvSpPr>
        <p:spPr bwMode="auto">
          <a:xfrm>
            <a:off x="363589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9553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7565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5577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576" y="4797152"/>
            <a:ext cx="3240360" cy="360040"/>
            <a:chOff x="755576" y="5373216"/>
            <a:chExt cx="3240360" cy="36004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V="1">
              <a:off x="75557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83569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291581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99593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1907704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91581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507630" y="3501008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8775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787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4799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62479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5109648" y="1844824"/>
            <a:ext cx="535668" cy="271973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222769" y="4776786"/>
            <a:ext cx="1224136" cy="1820566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r>
              <a:rPr lang="en-US" sz="4400" baseline="30000" dirty="0" smtClean="0"/>
              <a:t>i-1</a:t>
            </a:r>
            <a:endParaRPr kumimoji="0" lang="en-US" sz="4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536" y="2852936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i-1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395536" y="184482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395536" y="580526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14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619672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1561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39397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143453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11414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619672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11561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639397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143453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75557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83569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291581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399593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4572000" y="3543399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9552" y="522920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1967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979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7991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973744" y="1844824"/>
            <a:ext cx="535668" cy="271973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d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647673" y="34844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689127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7236296" y="1844824"/>
            <a:ext cx="535668" cy="271973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00392" y="1844824"/>
            <a:ext cx="535668" cy="271973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58730" y="3543399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04048" y="992922"/>
            <a:ext cx="4119718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Affinization</a:t>
            </a:r>
            <a:r>
              <a:rPr lang="en-US" sz="3600" dirty="0" smtClean="0"/>
              <a:t> </a:t>
            </a:r>
            <a:r>
              <a:rPr lang="en-US" sz="2800" dirty="0" smtClean="0"/>
              <a:t>[IK02]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itchFamily="2" charset="2"/>
              </a:rPr>
              <a:t>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706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 bwMode="auto">
          <a:xfrm>
            <a:off x="289620" y="5301208"/>
            <a:ext cx="432048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63589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9553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7565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5577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576" y="4797152"/>
            <a:ext cx="3240360" cy="360040"/>
            <a:chOff x="755576" y="5373216"/>
            <a:chExt cx="3240360" cy="36004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V="1">
              <a:off x="75557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83569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291581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99593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1907704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91581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507630" y="3501008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8775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787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4799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62479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86" name="Rectangle 85"/>
          <p:cNvSpPr/>
          <p:nvPr/>
        </p:nvSpPr>
        <p:spPr bwMode="auto">
          <a:xfrm>
            <a:off x="5980548" y="4776786"/>
            <a:ext cx="2119843" cy="1820566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r>
              <a:rPr lang="en-US" sz="4400" baseline="30000" dirty="0" smtClean="0"/>
              <a:t>i</a:t>
            </a:r>
            <a:endParaRPr kumimoji="0" lang="en-US" sz="4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536" y="2852936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i-1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395536" y="184482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395536" y="580526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14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619672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1561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39397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143453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11414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619672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11561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639397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143453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75557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83569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291581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399593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4572000" y="3543399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9552" y="522920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1967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979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7991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647673" y="34844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689127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52" name="TextBox 51"/>
          <p:cNvSpPr txBox="1"/>
          <p:nvPr/>
        </p:nvSpPr>
        <p:spPr>
          <a:xfrm>
            <a:off x="6758730" y="3543399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116452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980548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236296" y="292494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</a:t>
            </a:r>
            <a:r>
              <a:rPr lang="en-US" sz="2400" baseline="-25000" dirty="0"/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8100392" y="292494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</a:t>
            </a:r>
            <a:r>
              <a:rPr lang="en-US" sz="2400" baseline="-25000" dirty="0"/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27307" y="1713002"/>
            <a:ext cx="3954929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Key shrinking </a:t>
            </a:r>
            <a:r>
              <a:rPr lang="en-US" sz="4000" dirty="0" smtClean="0">
                <a:sym typeface="Wingdings" pitchFamily="2" charset="2"/>
              </a:rPr>
              <a:t></a:t>
            </a:r>
            <a:endParaRPr lang="en-US" sz="4000" dirty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dirty="0" smtClean="0"/>
              <a:t>Garbling the Circuit Layer-by-Layer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229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 bwMode="auto">
          <a:xfrm>
            <a:off x="5254177" y="4149080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Garbled Circuit Construction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876256" y="4163001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212977" y="2169834"/>
            <a:ext cx="6378278" cy="2574925"/>
            <a:chOff x="912" y="1200"/>
            <a:chExt cx="3668" cy="1622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912" y="1200"/>
              <a:ext cx="1192" cy="1420"/>
              <a:chOff x="912" y="1200"/>
              <a:chExt cx="1192" cy="1420"/>
            </a:xfrm>
          </p:grpSpPr>
          <p:sp>
            <p:nvSpPr>
              <p:cNvPr id="64" name="Arc 32"/>
              <p:cNvSpPr>
                <a:spLocks/>
              </p:cNvSpPr>
              <p:nvPr/>
            </p:nvSpPr>
            <p:spPr bwMode="auto">
              <a:xfrm>
                <a:off x="1450" y="1747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rc 33"/>
              <p:cNvSpPr>
                <a:spLocks/>
              </p:cNvSpPr>
              <p:nvPr/>
            </p:nvSpPr>
            <p:spPr bwMode="auto">
              <a:xfrm flipH="1">
                <a:off x="1258" y="1747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4"/>
              <p:cNvSpPr>
                <a:spLocks noChangeShapeType="1"/>
              </p:cNvSpPr>
              <p:nvPr/>
            </p:nvSpPr>
            <p:spPr bwMode="auto">
              <a:xfrm>
                <a:off x="1258" y="1891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7" name="Group 35"/>
              <p:cNvGrpSpPr>
                <a:grpSpLocks/>
              </p:cNvGrpSpPr>
              <p:nvPr/>
            </p:nvGrpSpPr>
            <p:grpSpPr bwMode="auto">
              <a:xfrm>
                <a:off x="970" y="2131"/>
                <a:ext cx="384" cy="192"/>
                <a:chOff x="1728" y="2352"/>
                <a:chExt cx="384" cy="192"/>
              </a:xfrm>
            </p:grpSpPr>
            <p:sp>
              <p:nvSpPr>
                <p:cNvPr id="101" name="Arc 36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Arc 37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38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39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Line 40"/>
              <p:cNvSpPr>
                <a:spLocks noChangeShapeType="1"/>
              </p:cNvSpPr>
              <p:nvPr/>
            </p:nvSpPr>
            <p:spPr bwMode="auto">
              <a:xfrm flipV="1">
                <a:off x="1162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>
                <a:off x="1162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42"/>
              <p:cNvSpPr>
                <a:spLocks noChangeShapeType="1"/>
              </p:cNvSpPr>
              <p:nvPr/>
            </p:nvSpPr>
            <p:spPr bwMode="auto">
              <a:xfrm flipV="1">
                <a:off x="1354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" name="Group 43"/>
              <p:cNvGrpSpPr>
                <a:grpSpLocks/>
              </p:cNvGrpSpPr>
              <p:nvPr/>
            </p:nvGrpSpPr>
            <p:grpSpPr bwMode="auto">
              <a:xfrm flipH="1">
                <a:off x="1546" y="2131"/>
                <a:ext cx="384" cy="192"/>
                <a:chOff x="1728" y="2352"/>
                <a:chExt cx="384" cy="192"/>
              </a:xfrm>
            </p:grpSpPr>
            <p:sp>
              <p:nvSpPr>
                <p:cNvPr id="97" name="Arc 44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rc 45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46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47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 flipH="1" flipV="1">
                <a:off x="1738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49"/>
              <p:cNvSpPr>
                <a:spLocks noChangeShapeType="1"/>
              </p:cNvSpPr>
              <p:nvPr/>
            </p:nvSpPr>
            <p:spPr bwMode="auto">
              <a:xfrm flipH="1">
                <a:off x="1546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50"/>
              <p:cNvSpPr>
                <a:spLocks noChangeShapeType="1"/>
              </p:cNvSpPr>
              <p:nvPr/>
            </p:nvSpPr>
            <p:spPr bwMode="auto">
              <a:xfrm flipH="1" flipV="1">
                <a:off x="1546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51"/>
              <p:cNvSpPr>
                <a:spLocks noChangeShapeType="1"/>
              </p:cNvSpPr>
              <p:nvPr/>
            </p:nvSpPr>
            <p:spPr bwMode="auto">
              <a:xfrm flipV="1">
                <a:off x="1450" y="1602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2"/>
              <p:cNvSpPr>
                <a:spLocks noChangeShapeType="1"/>
              </p:cNvSpPr>
              <p:nvPr/>
            </p:nvSpPr>
            <p:spPr bwMode="auto">
              <a:xfrm>
                <a:off x="1066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53"/>
              <p:cNvSpPr>
                <a:spLocks noChangeShapeType="1"/>
              </p:cNvSpPr>
              <p:nvPr/>
            </p:nvSpPr>
            <p:spPr bwMode="auto">
              <a:xfrm>
                <a:off x="1258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>
                <a:off x="1642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55"/>
              <p:cNvSpPr>
                <a:spLocks noChangeShapeType="1"/>
              </p:cNvSpPr>
              <p:nvPr/>
            </p:nvSpPr>
            <p:spPr bwMode="auto">
              <a:xfrm>
                <a:off x="1834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Text Box 56"/>
              <p:cNvSpPr txBox="1">
                <a:spLocks noChangeArrowheads="1"/>
              </p:cNvSpPr>
              <p:nvPr/>
            </p:nvSpPr>
            <p:spPr bwMode="auto">
              <a:xfrm>
                <a:off x="912" y="2428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1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1" name="Text Box 57"/>
              <p:cNvSpPr txBox="1">
                <a:spLocks noChangeArrowheads="1"/>
              </p:cNvSpPr>
              <p:nvPr/>
            </p:nvSpPr>
            <p:spPr bwMode="auto">
              <a:xfrm>
                <a:off x="1163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2" name="Text Box 58"/>
              <p:cNvSpPr txBox="1">
                <a:spLocks noChangeArrowheads="1"/>
              </p:cNvSpPr>
              <p:nvPr/>
            </p:nvSpPr>
            <p:spPr bwMode="auto">
              <a:xfrm>
                <a:off x="1547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3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3" name="Text Box 59"/>
              <p:cNvSpPr txBox="1">
                <a:spLocks noChangeArrowheads="1"/>
              </p:cNvSpPr>
              <p:nvPr/>
            </p:nvSpPr>
            <p:spPr bwMode="auto">
              <a:xfrm>
                <a:off x="1787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4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4" name="Text Box 60"/>
              <p:cNvSpPr txBox="1">
                <a:spLocks noChangeArrowheads="1"/>
              </p:cNvSpPr>
              <p:nvPr/>
            </p:nvSpPr>
            <p:spPr bwMode="auto">
              <a:xfrm>
                <a:off x="924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sp>
            <p:nvSpPr>
              <p:cNvPr id="85" name="Text Box 61"/>
              <p:cNvSpPr txBox="1">
                <a:spLocks noChangeArrowheads="1"/>
              </p:cNvSpPr>
              <p:nvPr/>
            </p:nvSpPr>
            <p:spPr bwMode="auto">
              <a:xfrm>
                <a:off x="1787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grpSp>
            <p:nvGrpSpPr>
              <p:cNvPr id="86" name="Group 62"/>
              <p:cNvGrpSpPr>
                <a:grpSpLocks/>
              </p:cNvGrpSpPr>
              <p:nvPr/>
            </p:nvGrpSpPr>
            <p:grpSpPr bwMode="auto">
              <a:xfrm>
                <a:off x="1720" y="1334"/>
                <a:ext cx="384" cy="192"/>
                <a:chOff x="1728" y="2352"/>
                <a:chExt cx="384" cy="192"/>
              </a:xfrm>
            </p:grpSpPr>
            <p:sp>
              <p:nvSpPr>
                <p:cNvPr id="93" name="Arc 63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rc 64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65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Oval 66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" name="Line 67"/>
              <p:cNvSpPr>
                <a:spLocks noChangeShapeType="1"/>
              </p:cNvSpPr>
              <p:nvPr/>
            </p:nvSpPr>
            <p:spPr bwMode="auto">
              <a:xfrm>
                <a:off x="1451" y="1602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68"/>
              <p:cNvSpPr>
                <a:spLocks noChangeShapeType="1"/>
              </p:cNvSpPr>
              <p:nvPr/>
            </p:nvSpPr>
            <p:spPr bwMode="auto">
              <a:xfrm flipH="1" flipV="1">
                <a:off x="1786" y="1526"/>
                <a:ext cx="1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9" name="Group 69"/>
              <p:cNvGrpSpPr>
                <a:grpSpLocks/>
              </p:cNvGrpSpPr>
              <p:nvPr/>
            </p:nvGrpSpPr>
            <p:grpSpPr bwMode="auto">
              <a:xfrm>
                <a:off x="1738" y="1526"/>
                <a:ext cx="292" cy="509"/>
                <a:chOff x="1766" y="1334"/>
                <a:chExt cx="292" cy="509"/>
              </a:xfrm>
            </p:grpSpPr>
            <p:sp>
              <p:nvSpPr>
                <p:cNvPr id="9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766" y="1843"/>
                  <a:ext cx="2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054" y="1334"/>
                  <a:ext cx="0" cy="5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V="1">
                <a:off x="1912" y="1200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2612" y="1814"/>
              <a:ext cx="432" cy="384"/>
            </a:xfrm>
            <a:prstGeom prst="rightArrow">
              <a:avLst>
                <a:gd name="adj1" fmla="val 50000"/>
                <a:gd name="adj2" fmla="val 28125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3236" y="1200"/>
              <a:ext cx="1344" cy="1622"/>
              <a:chOff x="3236" y="1200"/>
              <a:chExt cx="1344" cy="1622"/>
            </a:xfrm>
          </p:grpSpPr>
          <p:sp>
            <p:nvSpPr>
              <p:cNvPr id="10" name="Text Box 75"/>
              <p:cNvSpPr txBox="1">
                <a:spLocks noChangeArrowheads="1"/>
              </p:cNvSpPr>
              <p:nvPr/>
            </p:nvSpPr>
            <p:spPr bwMode="auto">
              <a:xfrm>
                <a:off x="3236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1,1</a:t>
                </a:r>
              </a:p>
            </p:txBody>
          </p:sp>
          <p:sp>
            <p:nvSpPr>
              <p:cNvPr id="11" name="Text Box 76"/>
              <p:cNvSpPr txBox="1">
                <a:spLocks noChangeArrowheads="1"/>
              </p:cNvSpPr>
              <p:nvPr/>
            </p:nvSpPr>
            <p:spPr bwMode="auto">
              <a:xfrm>
                <a:off x="3524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2,1</a:t>
                </a:r>
              </a:p>
            </p:txBody>
          </p:sp>
          <p:sp>
            <p:nvSpPr>
              <p:cNvPr id="12" name="Text Box 77"/>
              <p:cNvSpPr txBox="1">
                <a:spLocks noChangeArrowheads="1"/>
              </p:cNvSpPr>
              <p:nvPr/>
            </p:nvSpPr>
            <p:spPr bwMode="auto">
              <a:xfrm>
                <a:off x="3840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3,1</a:t>
                </a:r>
              </a:p>
            </p:txBody>
          </p:sp>
          <p:sp>
            <p:nvSpPr>
              <p:cNvPr id="13" name="Text Box 78"/>
              <p:cNvSpPr txBox="1">
                <a:spLocks noChangeArrowheads="1"/>
              </p:cNvSpPr>
              <p:nvPr/>
            </p:nvSpPr>
            <p:spPr bwMode="auto">
              <a:xfrm>
                <a:off x="4128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4,1</a:t>
                </a:r>
              </a:p>
            </p:txBody>
          </p:sp>
          <p:grpSp>
            <p:nvGrpSpPr>
              <p:cNvPr id="14" name="Group 79"/>
              <p:cNvGrpSpPr>
                <a:grpSpLocks/>
              </p:cNvGrpSpPr>
              <p:nvPr/>
            </p:nvGrpSpPr>
            <p:grpSpPr bwMode="auto">
              <a:xfrm>
                <a:off x="4052" y="1296"/>
                <a:ext cx="528" cy="254"/>
                <a:chOff x="3648" y="576"/>
                <a:chExt cx="528" cy="254"/>
              </a:xfrm>
            </p:grpSpPr>
            <p:sp>
              <p:nvSpPr>
                <p:cNvPr id="58" name="Rectangle 80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9" name="Group 81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60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0110101101010011</a:t>
                    </a:r>
                  </a:p>
                </p:txBody>
              </p:sp>
              <p:sp>
                <p:nvSpPr>
                  <p:cNvPr id="61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1111010100101111</a:t>
                    </a:r>
                  </a:p>
                </p:txBody>
              </p:sp>
              <p:sp>
                <p:nvSpPr>
                  <p:cNvPr id="62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1101010100111010</a:t>
                    </a:r>
                  </a:p>
                </p:txBody>
              </p:sp>
              <p:sp>
                <p:nvSpPr>
                  <p:cNvPr id="63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1001011001010110</a:t>
                    </a:r>
                  </a:p>
                </p:txBody>
              </p:sp>
            </p:grpSp>
          </p:grpSp>
          <p:sp>
            <p:nvSpPr>
              <p:cNvPr id="15" name="Line 86"/>
              <p:cNvSpPr>
                <a:spLocks noChangeShapeType="1"/>
              </p:cNvSpPr>
              <p:nvPr/>
            </p:nvSpPr>
            <p:spPr bwMode="auto">
              <a:xfrm flipV="1">
                <a:off x="3514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87"/>
              <p:cNvSpPr>
                <a:spLocks noChangeShapeType="1"/>
              </p:cNvSpPr>
              <p:nvPr/>
            </p:nvSpPr>
            <p:spPr bwMode="auto">
              <a:xfrm>
                <a:off x="3514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88"/>
              <p:cNvSpPr>
                <a:spLocks noChangeShapeType="1"/>
              </p:cNvSpPr>
              <p:nvPr/>
            </p:nvSpPr>
            <p:spPr bwMode="auto">
              <a:xfrm flipV="1">
                <a:off x="3706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89"/>
              <p:cNvSpPr>
                <a:spLocks noChangeShapeType="1"/>
              </p:cNvSpPr>
              <p:nvPr/>
            </p:nvSpPr>
            <p:spPr bwMode="auto">
              <a:xfrm flipH="1" flipV="1">
                <a:off x="4090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90"/>
              <p:cNvSpPr>
                <a:spLocks noChangeShapeType="1"/>
              </p:cNvSpPr>
              <p:nvPr/>
            </p:nvSpPr>
            <p:spPr bwMode="auto">
              <a:xfrm flipH="1">
                <a:off x="3898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91"/>
              <p:cNvSpPr>
                <a:spLocks noChangeShapeType="1"/>
              </p:cNvSpPr>
              <p:nvPr/>
            </p:nvSpPr>
            <p:spPr bwMode="auto">
              <a:xfrm flipH="1" flipV="1">
                <a:off x="3898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92"/>
              <p:cNvSpPr>
                <a:spLocks noChangeShapeType="1"/>
              </p:cNvSpPr>
              <p:nvPr/>
            </p:nvSpPr>
            <p:spPr bwMode="auto">
              <a:xfrm flipV="1">
                <a:off x="3802" y="1602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93"/>
              <p:cNvSpPr>
                <a:spLocks noChangeShapeType="1"/>
              </p:cNvSpPr>
              <p:nvPr/>
            </p:nvSpPr>
            <p:spPr bwMode="auto">
              <a:xfrm>
                <a:off x="3418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94"/>
              <p:cNvSpPr>
                <a:spLocks noChangeShapeType="1"/>
              </p:cNvSpPr>
              <p:nvPr/>
            </p:nvSpPr>
            <p:spPr bwMode="auto">
              <a:xfrm>
                <a:off x="3610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95"/>
              <p:cNvSpPr>
                <a:spLocks noChangeShapeType="1"/>
              </p:cNvSpPr>
              <p:nvPr/>
            </p:nvSpPr>
            <p:spPr bwMode="auto">
              <a:xfrm>
                <a:off x="3994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96"/>
              <p:cNvSpPr>
                <a:spLocks noChangeShapeType="1"/>
              </p:cNvSpPr>
              <p:nvPr/>
            </p:nvSpPr>
            <p:spPr bwMode="auto">
              <a:xfrm>
                <a:off x="4186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97"/>
              <p:cNvSpPr txBox="1">
                <a:spLocks noChangeArrowheads="1"/>
              </p:cNvSpPr>
              <p:nvPr/>
            </p:nvSpPr>
            <p:spPr bwMode="auto">
              <a:xfrm>
                <a:off x="4139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sp>
            <p:nvSpPr>
              <p:cNvPr id="27" name="Line 98"/>
              <p:cNvSpPr>
                <a:spLocks noChangeShapeType="1"/>
              </p:cNvSpPr>
              <p:nvPr/>
            </p:nvSpPr>
            <p:spPr bwMode="auto">
              <a:xfrm>
                <a:off x="3803" y="1602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99"/>
              <p:cNvSpPr>
                <a:spLocks noChangeShapeType="1"/>
              </p:cNvSpPr>
              <p:nvPr/>
            </p:nvSpPr>
            <p:spPr bwMode="auto">
              <a:xfrm flipH="1" flipV="1">
                <a:off x="4138" y="1526"/>
                <a:ext cx="1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00"/>
              <p:cNvSpPr>
                <a:spLocks noChangeShapeType="1"/>
              </p:cNvSpPr>
              <p:nvPr/>
            </p:nvSpPr>
            <p:spPr bwMode="auto">
              <a:xfrm flipV="1">
                <a:off x="4264" y="1200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" name="Group 101"/>
              <p:cNvGrpSpPr>
                <a:grpSpLocks/>
              </p:cNvGrpSpPr>
              <p:nvPr/>
            </p:nvGrpSpPr>
            <p:grpSpPr bwMode="auto">
              <a:xfrm>
                <a:off x="3572" y="1666"/>
                <a:ext cx="528" cy="254"/>
                <a:chOff x="3648" y="576"/>
                <a:chExt cx="528" cy="254"/>
              </a:xfrm>
            </p:grpSpPr>
            <p:sp>
              <p:nvSpPr>
                <p:cNvPr id="5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3" name="Group 103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54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0110111010010011</a:t>
                    </a:r>
                  </a:p>
                </p:txBody>
              </p:sp>
              <p:sp>
                <p:nvSpPr>
                  <p:cNvPr id="55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1111100101101110</a:t>
                    </a:r>
                  </a:p>
                </p:txBody>
              </p:sp>
              <p:sp>
                <p:nvSpPr>
                  <p:cNvPr id="56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0101100111011011</a:t>
                    </a:r>
                  </a:p>
                </p:txBody>
              </p:sp>
              <p:sp>
                <p:nvSpPr>
                  <p:cNvPr id="57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0001101010110111</a:t>
                    </a:r>
                  </a:p>
                </p:txBody>
              </p:sp>
            </p:grpSp>
          </p:grpSp>
          <p:grpSp>
            <p:nvGrpSpPr>
              <p:cNvPr id="31" name="Group 108"/>
              <p:cNvGrpSpPr>
                <a:grpSpLocks/>
              </p:cNvGrpSpPr>
              <p:nvPr/>
            </p:nvGrpSpPr>
            <p:grpSpPr bwMode="auto">
              <a:xfrm>
                <a:off x="3284" y="2098"/>
                <a:ext cx="528" cy="254"/>
                <a:chOff x="3648" y="576"/>
                <a:chExt cx="528" cy="254"/>
              </a:xfrm>
            </p:grpSpPr>
            <p:sp>
              <p:nvSpPr>
                <p:cNvPr id="46" name="Rectangle 109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7" name="Group 110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48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1110101010100110</a:t>
                    </a:r>
                  </a:p>
                </p:txBody>
              </p:sp>
              <p:sp>
                <p:nvSpPr>
                  <p:cNvPr id="49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0111010100101111</a:t>
                    </a:r>
                  </a:p>
                </p:txBody>
              </p:sp>
              <p:sp>
                <p:nvSpPr>
                  <p:cNvPr id="50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0101010011111011</a:t>
                    </a:r>
                  </a:p>
                </p:txBody>
              </p:sp>
              <p:sp>
                <p:nvSpPr>
                  <p:cNvPr id="51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1001001010110111</a:t>
                    </a:r>
                  </a:p>
                </p:txBody>
              </p:sp>
            </p:grpSp>
          </p:grpSp>
          <p:grpSp>
            <p:nvGrpSpPr>
              <p:cNvPr id="32" name="Group 115"/>
              <p:cNvGrpSpPr>
                <a:grpSpLocks/>
              </p:cNvGrpSpPr>
              <p:nvPr/>
            </p:nvGrpSpPr>
            <p:grpSpPr bwMode="auto">
              <a:xfrm>
                <a:off x="3860" y="2098"/>
                <a:ext cx="528" cy="254"/>
                <a:chOff x="3648" y="576"/>
                <a:chExt cx="528" cy="254"/>
              </a:xfrm>
            </p:grpSpPr>
            <p:sp>
              <p:nvSpPr>
                <p:cNvPr id="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1" name="Group 117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42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01101101010011001</a:t>
                    </a:r>
                  </a:p>
                </p:txBody>
              </p:sp>
              <p:sp>
                <p:nvSpPr>
                  <p:cNvPr id="4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10111010100100111</a:t>
                    </a:r>
                  </a:p>
                </p:txBody>
              </p:sp>
              <p:sp>
                <p:nvSpPr>
                  <p:cNvPr id="4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01010100110111011</a:t>
                    </a:r>
                  </a:p>
                </p:txBody>
              </p:sp>
              <p:sp>
                <p:nvSpPr>
                  <p:cNvPr id="45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10010101010010111</a:t>
                    </a:r>
                  </a:p>
                </p:txBody>
              </p:sp>
            </p:grpSp>
          </p:grpSp>
          <p:sp>
            <p:nvSpPr>
              <p:cNvPr id="33" name="Text Box 122"/>
              <p:cNvSpPr txBox="1">
                <a:spLocks noChangeArrowheads="1"/>
              </p:cNvSpPr>
              <p:nvPr/>
            </p:nvSpPr>
            <p:spPr bwMode="auto">
              <a:xfrm>
                <a:off x="3236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1,0</a:t>
                </a:r>
              </a:p>
            </p:txBody>
          </p:sp>
          <p:sp>
            <p:nvSpPr>
              <p:cNvPr id="34" name="Text Box 123"/>
              <p:cNvSpPr txBox="1">
                <a:spLocks noChangeArrowheads="1"/>
              </p:cNvSpPr>
              <p:nvPr/>
            </p:nvSpPr>
            <p:spPr bwMode="auto">
              <a:xfrm>
                <a:off x="3524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2,0</a:t>
                </a:r>
              </a:p>
            </p:txBody>
          </p:sp>
          <p:sp>
            <p:nvSpPr>
              <p:cNvPr id="35" name="Text Box 124"/>
              <p:cNvSpPr txBox="1">
                <a:spLocks noChangeArrowheads="1"/>
              </p:cNvSpPr>
              <p:nvPr/>
            </p:nvSpPr>
            <p:spPr bwMode="auto">
              <a:xfrm>
                <a:off x="3840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3,0</a:t>
                </a:r>
              </a:p>
            </p:txBody>
          </p:sp>
          <p:sp>
            <p:nvSpPr>
              <p:cNvPr id="36" name="Text Box 125"/>
              <p:cNvSpPr txBox="1">
                <a:spLocks noChangeArrowheads="1"/>
              </p:cNvSpPr>
              <p:nvPr/>
            </p:nvSpPr>
            <p:spPr bwMode="auto">
              <a:xfrm>
                <a:off x="4127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4,0</a:t>
                </a:r>
              </a:p>
            </p:txBody>
          </p:sp>
          <p:grpSp>
            <p:nvGrpSpPr>
              <p:cNvPr id="37" name="Group 126"/>
              <p:cNvGrpSpPr>
                <a:grpSpLocks/>
              </p:cNvGrpSpPr>
              <p:nvPr/>
            </p:nvGrpSpPr>
            <p:grpSpPr bwMode="auto">
              <a:xfrm>
                <a:off x="4091" y="1524"/>
                <a:ext cx="292" cy="509"/>
                <a:chOff x="1766" y="1334"/>
                <a:chExt cx="292" cy="509"/>
              </a:xfrm>
            </p:grpSpPr>
            <p:sp>
              <p:nvSpPr>
                <p:cNvPr id="38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1766" y="1843"/>
                  <a:ext cx="2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054" y="1334"/>
                  <a:ext cx="0" cy="5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1115616" y="1640632"/>
            <a:ext cx="2069253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Boolean circuit C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359007" y="1628800"/>
            <a:ext cx="212841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Garbled circuit C’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323908" y="4892373"/>
            <a:ext cx="2128412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Pairs of short keys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819852" y="5661248"/>
                <a:ext cx="5187133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                        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baseline="-25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52" y="5661248"/>
                <a:ext cx="5187133" cy="70038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ight Arrow 107"/>
          <p:cNvSpPr/>
          <p:nvPr/>
        </p:nvSpPr>
        <p:spPr bwMode="auto">
          <a:xfrm>
            <a:off x="3472901" y="5877272"/>
            <a:ext cx="1531147" cy="288032"/>
          </a:xfrm>
          <a:prstGeom prst="right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simulator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Right Arrow 112"/>
          <p:cNvSpPr/>
          <p:nvPr/>
        </p:nvSpPr>
        <p:spPr bwMode="auto">
          <a:xfrm flipH="1">
            <a:off x="3472901" y="5862860"/>
            <a:ext cx="1531147" cy="288032"/>
          </a:xfrm>
          <a:prstGeom prst="right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3608" y="5661248"/>
            <a:ext cx="694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Can be based on any pseudorandom generator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[BM82,Yao82] </a:t>
            </a:r>
            <a:r>
              <a:rPr lang="en-US" sz="2400" dirty="0" smtClean="0"/>
              <a:t>(or one-way function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[HILL90]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81137" y="2107921"/>
            <a:ext cx="2587207" cy="2011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C’</a:t>
            </a:r>
          </a:p>
        </p:txBody>
      </p:sp>
      <p:graphicFrame>
        <p:nvGraphicFramePr>
          <p:cNvPr id="115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Input  X 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195736" y="4228053"/>
            <a:ext cx="5760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	“Simple &amp; Short”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9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366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9" grpId="0" animBg="1"/>
      <p:bldP spid="110" grpId="0" animBg="1"/>
      <p:bldP spid="111" grpId="0" animBg="1"/>
      <p:bldP spid="107" grpId="0" animBg="1"/>
      <p:bldP spid="3" grpId="0" animBg="1"/>
      <p:bldP spid="3" grpId="1" animBg="1"/>
      <p:bldP spid="108" grpId="0" animBg="1"/>
      <p:bldP spid="108" grpId="1" animBg="1"/>
      <p:bldP spid="113" grpId="0" animBg="1"/>
      <p:bldP spid="113" grpId="1" animBg="1"/>
      <p:bldP spid="113" grpId="2" animBg="1"/>
      <p:bldP spid="114" grpId="0"/>
      <p:bldP spid="4" grpId="0" animBg="1"/>
      <p:bldP spid="1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517232"/>
          </a:xfrm>
        </p:spPr>
        <p:txBody>
          <a:bodyPr/>
          <a:lstStyle/>
          <a:p>
            <a:r>
              <a:rPr lang="en-US" sz="2800" dirty="0" smtClean="0"/>
              <a:t>GC with optimal online-rate for Boolean circuits</a:t>
            </a:r>
          </a:p>
          <a:p>
            <a:pPr lvl="1"/>
            <a:r>
              <a:rPr lang="en-US" sz="2400" dirty="0" smtClean="0"/>
              <a:t>Applications with optimal online communication </a:t>
            </a:r>
          </a:p>
          <a:p>
            <a:endParaRPr lang="en-US" sz="2800" dirty="0" smtClean="0"/>
          </a:p>
          <a:p>
            <a:r>
              <a:rPr lang="en-US" sz="2800" dirty="0" smtClean="0"/>
              <a:t>General approach for arithmetic garbled circuits</a:t>
            </a:r>
          </a:p>
          <a:p>
            <a:pPr lvl="1"/>
            <a:r>
              <a:rPr lang="en-US" sz="2400" dirty="0" smtClean="0"/>
              <a:t>Alternative to Yao’s “garbled tables” approach</a:t>
            </a:r>
          </a:p>
          <a:p>
            <a:pPr lvl="1"/>
            <a:r>
              <a:rPr lang="en-US" sz="2400" dirty="0" smtClean="0"/>
              <a:t>Instantiated using LWE</a:t>
            </a:r>
          </a:p>
          <a:p>
            <a:pPr lvl="1"/>
            <a:r>
              <a:rPr lang="en-US" sz="2400" dirty="0" smtClean="0"/>
              <a:t>Extends applications to arithmetic setting</a:t>
            </a:r>
          </a:p>
          <a:p>
            <a:pPr lvl="1"/>
            <a:r>
              <a:rPr lang="en-US" sz="2400" dirty="0" smtClean="0"/>
              <a:t>New modular, simplified proof for Boolean case</a:t>
            </a:r>
          </a:p>
          <a:p>
            <a:pPr lvl="1">
              <a:buNone/>
            </a:pPr>
            <a:endParaRPr lang="en-US" sz="2800" dirty="0" smtClean="0"/>
          </a:p>
          <a:p>
            <a:r>
              <a:rPr lang="en-US" sz="2800" dirty="0" smtClean="0"/>
              <a:t>Constant online-rate</a:t>
            </a:r>
            <a:r>
              <a:rPr lang="en-US" dirty="0" smtClean="0"/>
              <a:t> </a:t>
            </a:r>
            <a:r>
              <a:rPr lang="en-US" sz="2800" dirty="0" smtClean="0"/>
              <a:t>for arithmetic formulas</a:t>
            </a:r>
            <a:endParaRPr 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641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5172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Arithmetic setting</a:t>
            </a:r>
          </a:p>
          <a:p>
            <a:r>
              <a:rPr lang="en-US" sz="2800" dirty="0" smtClean="0"/>
              <a:t>circuits over finite fields?</a:t>
            </a:r>
          </a:p>
          <a:p>
            <a:r>
              <a:rPr lang="en-US" sz="2800" dirty="0" smtClean="0"/>
              <a:t>arithmetic decoder?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Efficiency</a:t>
            </a:r>
          </a:p>
          <a:p>
            <a:r>
              <a:rPr lang="en-US" sz="2800" dirty="0" smtClean="0"/>
              <a:t>Shorten the offline part? |C</a:t>
            </a:r>
            <a:r>
              <a:rPr lang="en-US" sz="2800" b="1" dirty="0" smtClean="0"/>
              <a:t>’</a:t>
            </a:r>
            <a:r>
              <a:rPr lang="en-US" sz="2800" dirty="0" smtClean="0"/>
              <a:t>|=O(|C|)?</a:t>
            </a:r>
          </a:p>
          <a:p>
            <a:r>
              <a:rPr lang="en-US" sz="2800" dirty="0" smtClean="0"/>
              <a:t>Can get it for natural class of arithmetic functions</a:t>
            </a:r>
          </a:p>
          <a:p>
            <a:r>
              <a:rPr lang="en-US" sz="2800" dirty="0" smtClean="0"/>
              <a:t>Less computational overhead ?	(online/offline)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641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Message: </a:t>
            </a:r>
            <a:br>
              <a:rPr lang="en-US" dirty="0" smtClean="0"/>
            </a:br>
            <a:r>
              <a:rPr lang="en-US" dirty="0" smtClean="0"/>
              <a:t>What are Garble Circuits?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6809"/>
            <a:ext cx="3168352" cy="280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540568" y="5220489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FHE for the poor</a:t>
            </a:r>
            <a:endParaRPr lang="en-US" sz="3200" dirty="0"/>
          </a:p>
        </p:txBody>
      </p:sp>
      <p:pic>
        <p:nvPicPr>
          <p:cNvPr id="7" name="Picture 2" descr="http://www.seomofo.com/downloads/garb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7054" y="2276872"/>
            <a:ext cx="2995346" cy="1874838"/>
          </a:xfrm>
          <a:prstGeom prst="rect">
            <a:avLst/>
          </a:prstGeom>
          <a:noFill/>
        </p:spPr>
      </p:pic>
      <p:sp>
        <p:nvSpPr>
          <p:cNvPr id="8" name="Multiply 7"/>
          <p:cNvSpPr/>
          <p:nvPr/>
        </p:nvSpPr>
        <p:spPr bwMode="auto">
          <a:xfrm>
            <a:off x="-468560" y="1268760"/>
            <a:ext cx="4968552" cy="3888432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772816"/>
            <a:ext cx="4464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Just</a:t>
            </a:r>
          </a:p>
          <a:p>
            <a:pPr algn="ctr"/>
            <a:endParaRPr lang="en-US" sz="4400" b="1" dirty="0" smtClean="0"/>
          </a:p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It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4852317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Powerful tool superior </a:t>
            </a:r>
          </a:p>
          <a:p>
            <a:pPr algn="ctr"/>
            <a:r>
              <a:rPr lang="en-US" sz="2800" dirty="0" smtClean="0"/>
              <a:t>to FHE in some aspects </a:t>
            </a:r>
          </a:p>
          <a:p>
            <a:pPr algn="ctr"/>
            <a:r>
              <a:rPr lang="en-US" sz="2800" dirty="0" smtClean="0"/>
              <a:t>(Asymptotically &amp; Concretely)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211960" y="1700808"/>
            <a:ext cx="0" cy="5157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5641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1052736"/>
            <a:ext cx="9180512" cy="5301208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Constant-round secure computation </a:t>
            </a:r>
            <a:r>
              <a:rPr lang="en-US" sz="2400" dirty="0" smtClean="0"/>
              <a:t>[Yao82,BMR90...]</a:t>
            </a:r>
            <a:endParaRPr lang="en-US" dirty="0" smtClean="0"/>
          </a:p>
          <a:p>
            <a:pPr lvl="1"/>
            <a:r>
              <a:rPr lang="en-US" dirty="0" smtClean="0"/>
              <a:t>Related to: </a:t>
            </a:r>
            <a:r>
              <a:rPr lang="en-US" dirty="0" smtClean="0">
                <a:solidFill>
                  <a:srgbClr val="006600"/>
                </a:solidFill>
              </a:rPr>
              <a:t>computing </a:t>
            </a:r>
            <a:r>
              <a:rPr lang="en-US" dirty="0">
                <a:solidFill>
                  <a:srgbClr val="006600"/>
                </a:solidFill>
              </a:rPr>
              <a:t>on encrypted </a:t>
            </a:r>
            <a:r>
              <a:rPr lang="en-US" dirty="0" smtClean="0">
                <a:solidFill>
                  <a:srgbClr val="006600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sz="2400" dirty="0" smtClean="0"/>
              <a:t>[SYY99]</a:t>
            </a:r>
            <a:endParaRPr lang="en-US" dirty="0"/>
          </a:p>
          <a:p>
            <a:pPr lvl="1"/>
            <a:r>
              <a:rPr lang="en-US" dirty="0" smtClean="0"/>
              <a:t>Alternative technique: FHE  </a:t>
            </a:r>
            <a:r>
              <a:rPr lang="en-US" sz="2400" dirty="0" smtClean="0"/>
              <a:t>[Gentry09,…]</a:t>
            </a:r>
            <a:endParaRPr lang="en-US" dirty="0" smtClean="0"/>
          </a:p>
          <a:p>
            <a:pPr algn="l"/>
            <a:r>
              <a:rPr lang="en-US" dirty="0">
                <a:solidFill>
                  <a:srgbClr val="006600"/>
                </a:solidFill>
              </a:rPr>
              <a:t>P</a:t>
            </a:r>
            <a:r>
              <a:rPr lang="en-US" dirty="0" smtClean="0">
                <a:solidFill>
                  <a:srgbClr val="006600"/>
                </a:solidFill>
              </a:rPr>
              <a:t>arallel cryptography </a:t>
            </a:r>
            <a:r>
              <a:rPr lang="en-US" sz="2400" dirty="0" smtClean="0"/>
              <a:t>[AIK05]</a:t>
            </a:r>
            <a:endParaRPr lang="en-US" sz="2800" dirty="0" smtClean="0"/>
          </a:p>
          <a:p>
            <a:r>
              <a:rPr lang="en-US" dirty="0" smtClean="0">
                <a:solidFill>
                  <a:srgbClr val="006600"/>
                </a:solidFill>
              </a:rPr>
              <a:t>One-time </a:t>
            </a:r>
            <a:r>
              <a:rPr lang="en-US" dirty="0">
                <a:solidFill>
                  <a:srgbClr val="006600"/>
                </a:solidFill>
              </a:rPr>
              <a:t>programs </a:t>
            </a:r>
            <a:r>
              <a:rPr lang="en-US" sz="2400" dirty="0"/>
              <a:t>[</a:t>
            </a:r>
            <a:r>
              <a:rPr lang="en-US" sz="2400" dirty="0" smtClean="0"/>
              <a:t>GKR08]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Verifiable computation </a:t>
            </a:r>
            <a:r>
              <a:rPr lang="en-US" sz="2400" dirty="0" smtClean="0"/>
              <a:t>[GGP10,…]</a:t>
            </a:r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KDM-secure encryption </a:t>
            </a:r>
            <a:r>
              <a:rPr lang="en-US" sz="2400" dirty="0"/>
              <a:t>[</a:t>
            </a:r>
            <a:r>
              <a:rPr lang="en-US" sz="2400" dirty="0" smtClean="0"/>
              <a:t>BHHI10,...]</a:t>
            </a:r>
            <a:endParaRPr lang="en-US" dirty="0"/>
          </a:p>
          <a:p>
            <a:r>
              <a:rPr lang="en-US" dirty="0" smtClean="0">
                <a:solidFill>
                  <a:srgbClr val="006600"/>
                </a:solidFill>
              </a:rPr>
              <a:t>Functional Encryption </a:t>
            </a:r>
            <a:r>
              <a:rPr lang="en-US" sz="2400" dirty="0" smtClean="0"/>
              <a:t>[SS10,…]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836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Non-Interactive </a:t>
            </a:r>
            <a:r>
              <a:rPr lang="en-US" dirty="0"/>
              <a:t>D</a:t>
            </a:r>
            <a:r>
              <a:rPr lang="en-US" dirty="0" smtClean="0"/>
              <a:t>elegation</a:t>
            </a:r>
            <a:endParaRPr lang="en-US" dirty="0"/>
          </a:p>
        </p:txBody>
      </p:sp>
      <p:pic>
        <p:nvPicPr>
          <p:cNvPr id="464900" name="Picture 4" descr="http://t2.gstatic.com/images?q=tbn:ANd9GcQy8j0P7fwJEM2n4PmkQWSukBSAqJgqM2FVpfVnxbhwfGDXjcQa6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70819"/>
            <a:ext cx="879532" cy="11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4902" name="Picture 6" descr="http://t0.gstatic.com/images?q=tbn:ANd9GcR1PLEs0qzIFGIOZXGq5KzmS9We0pC_vrtfIRjEHjVZd4TNRkhp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420" y="2675358"/>
            <a:ext cx="1905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75792" y="355633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x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1064" y="3556332"/>
            <a:ext cx="93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C(x)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23728" y="2492896"/>
            <a:ext cx="3168352" cy="709238"/>
            <a:chOff x="2627784" y="2852936"/>
            <a:chExt cx="3168352" cy="709238"/>
          </a:xfrm>
        </p:grpSpPr>
        <p:sp>
          <p:nvSpPr>
            <p:cNvPr id="40" name="Right Arrow 39"/>
            <p:cNvSpPr/>
            <p:nvPr/>
          </p:nvSpPr>
          <p:spPr bwMode="auto">
            <a:xfrm>
              <a:off x="2627784" y="3257497"/>
              <a:ext cx="3168352" cy="304677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11980" y="2852936"/>
              <a:ext cx="1548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offline:  </a:t>
              </a:r>
              <a:r>
                <a:rPr lang="en-US" sz="2400" dirty="0" smtClean="0">
                  <a:solidFill>
                    <a:srgbClr val="002060"/>
                  </a:solidFill>
                </a:rPr>
                <a:t>C’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7" name="Right Arrow 46"/>
          <p:cNvSpPr/>
          <p:nvPr/>
        </p:nvSpPr>
        <p:spPr bwMode="auto">
          <a:xfrm>
            <a:off x="2123728" y="3700387"/>
            <a:ext cx="3168352" cy="304677"/>
          </a:xfrm>
          <a:prstGeom prst="right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05424" y="3295826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online:  </a:t>
            </a:r>
            <a:r>
              <a:rPr lang="en-US" sz="2400" dirty="0" err="1" smtClean="0">
                <a:solidFill>
                  <a:srgbClr val="0066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006600"/>
                </a:solidFill>
              </a:rPr>
              <a:t>x</a:t>
            </a:r>
            <a:endParaRPr lang="en-US" sz="2400" baseline="-25000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1615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Yao’s Construction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Each wire w has 0-key and 1-key</a:t>
            </a:r>
          </a:p>
          <a:p>
            <a:pPr lvl="1"/>
            <a:r>
              <a:rPr lang="en-US" dirty="0" smtClean="0"/>
              <a:t>Colored “blue” and “green” at random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13428" y="3110201"/>
            <a:ext cx="902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000" b="0" dirty="0" smtClean="0">
                <a:latin typeface="Arial" charset="0"/>
              </a:rPr>
              <a:t>1-key</a:t>
            </a:r>
            <a:endParaRPr lang="en-US" sz="2000" b="0" dirty="0">
              <a:latin typeface="Arial" charset="0"/>
            </a:endParaRPr>
          </a:p>
        </p:txBody>
      </p:sp>
      <p:pic>
        <p:nvPicPr>
          <p:cNvPr id="463878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564904"/>
            <a:ext cx="1085822" cy="10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2636912"/>
            <a:ext cx="1021674" cy="10081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2904028" y="2677279"/>
            <a:ext cx="422130" cy="58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70" name="TextBox 69"/>
          <p:cNvSpPr txBox="1"/>
          <p:nvPr/>
        </p:nvSpPr>
        <p:spPr>
          <a:xfrm>
            <a:off x="5217965" y="2618973"/>
            <a:ext cx="422130" cy="58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4227365" y="3097174"/>
            <a:ext cx="902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000" b="0" dirty="0" smtClean="0">
                <a:latin typeface="Arial" charset="0"/>
              </a:rPr>
              <a:t>0-key</a:t>
            </a:r>
            <a:endParaRPr lang="en-US" sz="2000" b="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969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Yao’s Construction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Each wire w has 0-key and 1-key</a:t>
            </a:r>
          </a:p>
          <a:p>
            <a:pPr lvl="1"/>
            <a:r>
              <a:rPr lang="en-US" dirty="0" smtClean="0"/>
              <a:t>Colored “blue” and “green” at random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i,b</a:t>
            </a:r>
            <a:r>
              <a:rPr lang="en-US" dirty="0" smtClean="0"/>
              <a:t>= b-key of input wire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 smtClean="0"/>
              <a:t>C’ = color code for output wires </a:t>
            </a:r>
          </a:p>
          <a:p>
            <a:pPr>
              <a:buNone/>
            </a:pPr>
            <a:r>
              <a:rPr lang="en-US" dirty="0" smtClean="0"/>
              <a:t>		+ “garbled gates”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13428" y="3110201"/>
            <a:ext cx="902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000" b="0" dirty="0" smtClean="0">
                <a:latin typeface="Arial" charset="0"/>
              </a:rPr>
              <a:t>1-key</a:t>
            </a:r>
            <a:endParaRPr lang="en-US" sz="2000" b="0" dirty="0">
              <a:latin typeface="Arial" charset="0"/>
            </a:endParaRPr>
          </a:p>
        </p:txBody>
      </p:sp>
      <p:pic>
        <p:nvPicPr>
          <p:cNvPr id="463878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564904"/>
            <a:ext cx="1085822" cy="10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2636912"/>
            <a:ext cx="1021674" cy="10081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2904028" y="2677279"/>
            <a:ext cx="422130" cy="58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70" name="TextBox 69"/>
          <p:cNvSpPr txBox="1"/>
          <p:nvPr/>
        </p:nvSpPr>
        <p:spPr>
          <a:xfrm>
            <a:off x="5217965" y="2618973"/>
            <a:ext cx="422130" cy="58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4227365" y="3097174"/>
            <a:ext cx="902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000" b="0" dirty="0" smtClean="0">
                <a:latin typeface="Arial" charset="0"/>
              </a:rPr>
              <a:t>0-key</a:t>
            </a:r>
            <a:endParaRPr lang="en-US" sz="2000" b="0" dirty="0">
              <a:latin typeface="Arial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6566860" y="4022427"/>
            <a:ext cx="2253612" cy="2011363"/>
            <a:chOff x="6422844" y="3734395"/>
            <a:chExt cx="2253612" cy="2011363"/>
          </a:xfrm>
        </p:grpSpPr>
        <p:grpSp>
          <p:nvGrpSpPr>
            <p:cNvPr id="13" name="Group 79"/>
            <p:cNvGrpSpPr>
              <a:grpSpLocks/>
            </p:cNvGrpSpPr>
            <p:nvPr/>
          </p:nvGrpSpPr>
          <p:grpSpPr bwMode="auto">
            <a:xfrm>
              <a:off x="7758318" y="3886795"/>
              <a:ext cx="918138" cy="403225"/>
              <a:chOff x="3648" y="576"/>
              <a:chExt cx="528" cy="254"/>
            </a:xfrm>
          </p:grpSpPr>
          <p:sp>
            <p:nvSpPr>
              <p:cNvPr id="66" name="Rectangle 80"/>
              <p:cNvSpPr>
                <a:spLocks noChangeArrowheads="1"/>
              </p:cNvSpPr>
              <p:nvPr/>
            </p:nvSpPr>
            <p:spPr bwMode="auto">
              <a:xfrm>
                <a:off x="3672" y="604"/>
                <a:ext cx="384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1" hangingPunct="1">
                  <a:spcBef>
                    <a:spcPct val="0"/>
                  </a:spcBef>
                </a:pPr>
                <a:endParaRPr lang="en-US" sz="1600" b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3648" y="576"/>
                <a:ext cx="528" cy="254"/>
                <a:chOff x="2976" y="912"/>
                <a:chExt cx="446" cy="248"/>
              </a:xfrm>
            </p:grpSpPr>
            <p:sp>
              <p:nvSpPr>
                <p:cNvPr id="69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76" y="912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0110101101010011</a:t>
                  </a:r>
                </a:p>
              </p:txBody>
            </p:sp>
            <p:sp>
              <p:nvSpPr>
                <p:cNvPr id="7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76" y="960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1111010100101111</a:t>
                  </a:r>
                </a:p>
              </p:txBody>
            </p:sp>
            <p:sp>
              <p:nvSpPr>
                <p:cNvPr id="7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976" y="1008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1101010100111010</a:t>
                  </a:r>
                </a:p>
              </p:txBody>
            </p:sp>
            <p:sp>
              <p:nvSpPr>
                <p:cNvPr id="7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976" y="1056"/>
                  <a:ext cx="446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1001011001010110</a:t>
                  </a:r>
                </a:p>
              </p:txBody>
            </p:sp>
          </p:grpSp>
        </p:grpSp>
        <p:sp>
          <p:nvSpPr>
            <p:cNvPr id="21" name="Line 86"/>
            <p:cNvSpPr>
              <a:spLocks noChangeShapeType="1"/>
            </p:cNvSpPr>
            <p:nvPr/>
          </p:nvSpPr>
          <p:spPr bwMode="auto">
            <a:xfrm flipV="1">
              <a:off x="6822791" y="505995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87"/>
            <p:cNvSpPr>
              <a:spLocks noChangeShapeType="1"/>
            </p:cNvSpPr>
            <p:nvPr/>
          </p:nvSpPr>
          <p:spPr bwMode="auto">
            <a:xfrm>
              <a:off x="6822791" y="5059958"/>
              <a:ext cx="3338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88"/>
            <p:cNvSpPr>
              <a:spLocks noChangeShapeType="1"/>
            </p:cNvSpPr>
            <p:nvPr/>
          </p:nvSpPr>
          <p:spPr bwMode="auto">
            <a:xfrm flipV="1">
              <a:off x="7156659" y="48313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89"/>
            <p:cNvSpPr>
              <a:spLocks noChangeShapeType="1"/>
            </p:cNvSpPr>
            <p:nvPr/>
          </p:nvSpPr>
          <p:spPr bwMode="auto">
            <a:xfrm flipH="1" flipV="1">
              <a:off x="7824396" y="505995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90"/>
            <p:cNvSpPr>
              <a:spLocks noChangeShapeType="1"/>
            </p:cNvSpPr>
            <p:nvPr/>
          </p:nvSpPr>
          <p:spPr bwMode="auto">
            <a:xfrm flipH="1">
              <a:off x="7490528" y="5059958"/>
              <a:ext cx="3338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91"/>
            <p:cNvSpPr>
              <a:spLocks noChangeShapeType="1"/>
            </p:cNvSpPr>
            <p:nvPr/>
          </p:nvSpPr>
          <p:spPr bwMode="auto">
            <a:xfrm flipH="1" flipV="1">
              <a:off x="7490528" y="48313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2"/>
            <p:cNvSpPr>
              <a:spLocks noChangeShapeType="1"/>
            </p:cNvSpPr>
            <p:nvPr/>
          </p:nvSpPr>
          <p:spPr bwMode="auto">
            <a:xfrm flipV="1">
              <a:off x="7323593" y="4372570"/>
              <a:ext cx="0" cy="227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93"/>
            <p:cNvSpPr>
              <a:spLocks noChangeShapeType="1"/>
            </p:cNvSpPr>
            <p:nvPr/>
          </p:nvSpPr>
          <p:spPr bwMode="auto">
            <a:xfrm>
              <a:off x="6655856" y="55171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94"/>
            <p:cNvSpPr>
              <a:spLocks noChangeShapeType="1"/>
            </p:cNvSpPr>
            <p:nvPr/>
          </p:nvSpPr>
          <p:spPr bwMode="auto">
            <a:xfrm>
              <a:off x="6989725" y="55171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95"/>
            <p:cNvSpPr>
              <a:spLocks noChangeShapeType="1"/>
            </p:cNvSpPr>
            <p:nvPr/>
          </p:nvSpPr>
          <p:spPr bwMode="auto">
            <a:xfrm>
              <a:off x="7657462" y="55171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96"/>
            <p:cNvSpPr>
              <a:spLocks noChangeShapeType="1"/>
            </p:cNvSpPr>
            <p:nvPr/>
          </p:nvSpPr>
          <p:spPr bwMode="auto">
            <a:xfrm>
              <a:off x="7991330" y="55171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97"/>
            <p:cNvSpPr txBox="1">
              <a:spLocks noChangeArrowheads="1"/>
            </p:cNvSpPr>
            <p:nvPr/>
          </p:nvSpPr>
          <p:spPr bwMode="auto">
            <a:xfrm>
              <a:off x="7909602" y="4891683"/>
              <a:ext cx="41559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1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1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1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1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0"/>
              <a:endParaRPr lang="en-US" sz="1400" b="0" i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33" name="Line 98"/>
            <p:cNvSpPr>
              <a:spLocks noChangeShapeType="1"/>
            </p:cNvSpPr>
            <p:nvPr/>
          </p:nvSpPr>
          <p:spPr bwMode="auto">
            <a:xfrm>
              <a:off x="7325332" y="4372570"/>
              <a:ext cx="58427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99"/>
            <p:cNvSpPr>
              <a:spLocks noChangeShapeType="1"/>
            </p:cNvSpPr>
            <p:nvPr/>
          </p:nvSpPr>
          <p:spPr bwMode="auto">
            <a:xfrm flipH="1" flipV="1">
              <a:off x="7907863" y="4251920"/>
              <a:ext cx="1739" cy="122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00"/>
            <p:cNvSpPr>
              <a:spLocks noChangeShapeType="1"/>
            </p:cNvSpPr>
            <p:nvPr/>
          </p:nvSpPr>
          <p:spPr bwMode="auto">
            <a:xfrm flipV="1">
              <a:off x="8126964" y="3734395"/>
              <a:ext cx="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01"/>
            <p:cNvGrpSpPr>
              <a:grpSpLocks/>
            </p:cNvGrpSpPr>
            <p:nvPr/>
          </p:nvGrpSpPr>
          <p:grpSpPr bwMode="auto">
            <a:xfrm>
              <a:off x="6923647" y="4474170"/>
              <a:ext cx="918138" cy="403225"/>
              <a:chOff x="3648" y="576"/>
              <a:chExt cx="528" cy="254"/>
            </a:xfrm>
          </p:grpSpPr>
          <p:sp>
            <p:nvSpPr>
              <p:cNvPr id="60" name="Rectangle 102"/>
              <p:cNvSpPr>
                <a:spLocks noChangeArrowheads="1"/>
              </p:cNvSpPr>
              <p:nvPr/>
            </p:nvSpPr>
            <p:spPr bwMode="auto">
              <a:xfrm>
                <a:off x="3672" y="604"/>
                <a:ext cx="384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1" hangingPunct="1">
                  <a:spcBef>
                    <a:spcPct val="0"/>
                  </a:spcBef>
                </a:pPr>
                <a:endParaRPr lang="en-US" sz="1600" b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grpSp>
            <p:nvGrpSpPr>
              <p:cNvPr id="36" name="Group 103"/>
              <p:cNvGrpSpPr>
                <a:grpSpLocks/>
              </p:cNvGrpSpPr>
              <p:nvPr/>
            </p:nvGrpSpPr>
            <p:grpSpPr bwMode="auto">
              <a:xfrm>
                <a:off x="3648" y="576"/>
                <a:ext cx="528" cy="254"/>
                <a:chOff x="2976" y="912"/>
                <a:chExt cx="446" cy="248"/>
              </a:xfrm>
            </p:grpSpPr>
            <p:sp>
              <p:nvSpPr>
                <p:cNvPr id="6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2976" y="912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0110111010010011</a:t>
                  </a:r>
                </a:p>
              </p:txBody>
            </p:sp>
            <p:sp>
              <p:nvSpPr>
                <p:cNvPr id="63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2976" y="960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1111100101101110</a:t>
                  </a:r>
                </a:p>
              </p:txBody>
            </p:sp>
            <p:sp>
              <p:nvSpPr>
                <p:cNvPr id="64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976" y="1008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0101100111011011</a:t>
                  </a:r>
                </a:p>
              </p:txBody>
            </p:sp>
            <p:sp>
              <p:nvSpPr>
                <p:cNvPr id="65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976" y="1056"/>
                  <a:ext cx="446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0001101010110111</a:t>
                  </a:r>
                </a:p>
              </p:txBody>
            </p:sp>
          </p:grpSp>
        </p:grpSp>
        <p:grpSp>
          <p:nvGrpSpPr>
            <p:cNvPr id="37" name="Group 108"/>
            <p:cNvGrpSpPr>
              <a:grpSpLocks/>
            </p:cNvGrpSpPr>
            <p:nvPr/>
          </p:nvGrpSpPr>
          <p:grpSpPr bwMode="auto">
            <a:xfrm>
              <a:off x="6422844" y="5159970"/>
              <a:ext cx="918138" cy="403225"/>
              <a:chOff x="3648" y="576"/>
              <a:chExt cx="528" cy="254"/>
            </a:xfrm>
          </p:grpSpPr>
          <p:sp>
            <p:nvSpPr>
              <p:cNvPr id="52" name="Rectangle 109"/>
              <p:cNvSpPr>
                <a:spLocks noChangeArrowheads="1"/>
              </p:cNvSpPr>
              <p:nvPr/>
            </p:nvSpPr>
            <p:spPr bwMode="auto">
              <a:xfrm>
                <a:off x="3672" y="604"/>
                <a:ext cx="384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1" hangingPunct="1">
                  <a:spcBef>
                    <a:spcPct val="0"/>
                  </a:spcBef>
                </a:pPr>
                <a:endParaRPr lang="en-US" sz="1600" b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grpSp>
            <p:nvGrpSpPr>
              <p:cNvPr id="38" name="Group 110"/>
              <p:cNvGrpSpPr>
                <a:grpSpLocks/>
              </p:cNvGrpSpPr>
              <p:nvPr/>
            </p:nvGrpSpPr>
            <p:grpSpPr bwMode="auto">
              <a:xfrm>
                <a:off x="3648" y="576"/>
                <a:ext cx="528" cy="254"/>
                <a:chOff x="2976" y="912"/>
                <a:chExt cx="446" cy="248"/>
              </a:xfrm>
            </p:grpSpPr>
            <p:sp>
              <p:nvSpPr>
                <p:cNvPr id="54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976" y="912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1110101010100110</a:t>
                  </a:r>
                </a:p>
              </p:txBody>
            </p:sp>
            <p:sp>
              <p:nvSpPr>
                <p:cNvPr id="55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2976" y="960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0111010100101111</a:t>
                  </a:r>
                </a:p>
              </p:txBody>
            </p:sp>
            <p:sp>
              <p:nvSpPr>
                <p:cNvPr id="56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976" y="1008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0101010011111011</a:t>
                  </a:r>
                </a:p>
              </p:txBody>
            </p:sp>
            <p:sp>
              <p:nvSpPr>
                <p:cNvPr id="59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976" y="1056"/>
                  <a:ext cx="446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1001001010110111</a:t>
                  </a:r>
                </a:p>
              </p:txBody>
            </p:sp>
          </p:grpSp>
        </p:grpSp>
        <p:grpSp>
          <p:nvGrpSpPr>
            <p:cNvPr id="43" name="Group 115"/>
            <p:cNvGrpSpPr>
              <a:grpSpLocks/>
            </p:cNvGrpSpPr>
            <p:nvPr/>
          </p:nvGrpSpPr>
          <p:grpSpPr bwMode="auto">
            <a:xfrm>
              <a:off x="7424449" y="5159970"/>
              <a:ext cx="918138" cy="403225"/>
              <a:chOff x="3648" y="576"/>
              <a:chExt cx="528" cy="254"/>
            </a:xfrm>
          </p:grpSpPr>
          <p:sp>
            <p:nvSpPr>
              <p:cNvPr id="46" name="Rectangle 116"/>
              <p:cNvSpPr>
                <a:spLocks noChangeArrowheads="1"/>
              </p:cNvSpPr>
              <p:nvPr/>
            </p:nvSpPr>
            <p:spPr bwMode="auto">
              <a:xfrm>
                <a:off x="3672" y="604"/>
                <a:ext cx="384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1" hangingPunct="1">
                  <a:spcBef>
                    <a:spcPct val="0"/>
                  </a:spcBef>
                </a:pPr>
                <a:endParaRPr lang="en-US" sz="1600" b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grpSp>
            <p:nvGrpSpPr>
              <p:cNvPr id="47" name="Group 117"/>
              <p:cNvGrpSpPr>
                <a:grpSpLocks/>
              </p:cNvGrpSpPr>
              <p:nvPr/>
            </p:nvGrpSpPr>
            <p:grpSpPr bwMode="auto">
              <a:xfrm>
                <a:off x="3648" y="576"/>
                <a:ext cx="528" cy="254"/>
                <a:chOff x="2976" y="912"/>
                <a:chExt cx="446" cy="248"/>
              </a:xfrm>
            </p:grpSpPr>
            <p:sp>
              <p:nvSpPr>
                <p:cNvPr id="4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976" y="912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01101101010011001</a:t>
                  </a:r>
                </a:p>
              </p:txBody>
            </p:sp>
            <p:sp>
              <p:nvSpPr>
                <p:cNvPr id="4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76" y="960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10111010100100111</a:t>
                  </a:r>
                </a:p>
              </p:txBody>
            </p:sp>
            <p:sp>
              <p:nvSpPr>
                <p:cNvPr id="50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2976" y="1008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01010100110111011</a:t>
                  </a:r>
                </a:p>
              </p:txBody>
            </p:sp>
            <p:sp>
              <p:nvSpPr>
                <p:cNvPr id="5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76" y="1056"/>
                  <a:ext cx="446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10010101010010111</a:t>
                  </a:r>
                </a:p>
              </p:txBody>
            </p:sp>
          </p:grpSp>
        </p:grpSp>
        <p:grpSp>
          <p:nvGrpSpPr>
            <p:cNvPr id="53" name="Group 126"/>
            <p:cNvGrpSpPr>
              <a:grpSpLocks/>
            </p:cNvGrpSpPr>
            <p:nvPr/>
          </p:nvGrpSpPr>
          <p:grpSpPr bwMode="auto">
            <a:xfrm>
              <a:off x="7826135" y="4248745"/>
              <a:ext cx="507758" cy="808038"/>
              <a:chOff x="1766" y="1334"/>
              <a:chExt cx="292" cy="509"/>
            </a:xfrm>
          </p:grpSpPr>
          <p:sp>
            <p:nvSpPr>
              <p:cNvPr id="44" name="Line 127"/>
              <p:cNvSpPr>
                <a:spLocks noChangeShapeType="1"/>
              </p:cNvSpPr>
              <p:nvPr/>
            </p:nvSpPr>
            <p:spPr bwMode="auto">
              <a:xfrm flipH="1">
                <a:off x="1766" y="1843"/>
                <a:ext cx="2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28"/>
              <p:cNvSpPr>
                <a:spLocks noChangeShapeType="1"/>
              </p:cNvSpPr>
              <p:nvPr/>
            </p:nvSpPr>
            <p:spPr bwMode="auto">
              <a:xfrm flipV="1">
                <a:off x="2054" y="1334"/>
                <a:ext cx="0" cy="5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6660232" y="6051769"/>
            <a:ext cx="358451" cy="401567"/>
            <a:chOff x="3639355" y="2890641"/>
            <a:chExt cx="912498" cy="907193"/>
          </a:xfrm>
        </p:grpSpPr>
        <p:pic>
          <p:nvPicPr>
            <p:cNvPr id="124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25" name="TextBox 124"/>
            <p:cNvSpPr txBox="1"/>
            <p:nvPr/>
          </p:nvSpPr>
          <p:spPr>
            <a:xfrm>
              <a:off x="3759765" y="28906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21" name="Group 123"/>
          <p:cNvGrpSpPr/>
          <p:nvPr/>
        </p:nvGrpSpPr>
        <p:grpSpPr>
          <a:xfrm>
            <a:off x="7092280" y="6053015"/>
            <a:ext cx="360040" cy="400321"/>
            <a:chOff x="2701848" y="4359995"/>
            <a:chExt cx="1172805" cy="1157237"/>
          </a:xfrm>
        </p:grpSpPr>
        <p:pic>
          <p:nvPicPr>
            <p:cNvPr id="122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/>
            <p:cNvSpPr txBox="1"/>
            <p:nvPr/>
          </p:nvSpPr>
          <p:spPr>
            <a:xfrm>
              <a:off x="2855985" y="4389488"/>
              <a:ext cx="236381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27" name="Group 119"/>
          <p:cNvGrpSpPr/>
          <p:nvPr/>
        </p:nvGrpSpPr>
        <p:grpSpPr>
          <a:xfrm>
            <a:off x="8029973" y="6021288"/>
            <a:ext cx="358451" cy="401567"/>
            <a:chOff x="3639355" y="2890641"/>
            <a:chExt cx="912498" cy="907193"/>
          </a:xfrm>
        </p:grpSpPr>
        <p:pic>
          <p:nvPicPr>
            <p:cNvPr id="131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32" name="TextBox 131"/>
            <p:cNvSpPr txBox="1"/>
            <p:nvPr/>
          </p:nvSpPr>
          <p:spPr>
            <a:xfrm>
              <a:off x="3759765" y="28906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28" name="Group 123"/>
          <p:cNvGrpSpPr/>
          <p:nvPr/>
        </p:nvGrpSpPr>
        <p:grpSpPr>
          <a:xfrm>
            <a:off x="7596336" y="6053015"/>
            <a:ext cx="360040" cy="400321"/>
            <a:chOff x="2701848" y="4359995"/>
            <a:chExt cx="1172805" cy="1157237"/>
          </a:xfrm>
        </p:grpSpPr>
        <p:pic>
          <p:nvPicPr>
            <p:cNvPr id="129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>
              <a:off x="2855985" y="4389488"/>
              <a:ext cx="236381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33" name="Group 123"/>
          <p:cNvGrpSpPr/>
          <p:nvPr/>
        </p:nvGrpSpPr>
        <p:grpSpPr>
          <a:xfrm>
            <a:off x="6732240" y="5044903"/>
            <a:ext cx="360040" cy="400321"/>
            <a:chOff x="2701848" y="4359995"/>
            <a:chExt cx="1172805" cy="1157237"/>
          </a:xfrm>
        </p:grpSpPr>
        <p:pic>
          <p:nvPicPr>
            <p:cNvPr id="134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TextBox 134"/>
            <p:cNvSpPr txBox="1"/>
            <p:nvPr/>
          </p:nvSpPr>
          <p:spPr>
            <a:xfrm>
              <a:off x="2855985" y="4389488"/>
              <a:ext cx="236381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39" name="Group 119"/>
          <p:cNvGrpSpPr/>
          <p:nvPr/>
        </p:nvGrpSpPr>
        <p:grpSpPr>
          <a:xfrm>
            <a:off x="7792585" y="5085184"/>
            <a:ext cx="358451" cy="401567"/>
            <a:chOff x="3639355" y="2890641"/>
            <a:chExt cx="912498" cy="907193"/>
          </a:xfrm>
        </p:grpSpPr>
        <p:pic>
          <p:nvPicPr>
            <p:cNvPr id="140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41" name="TextBox 140"/>
            <p:cNvSpPr txBox="1"/>
            <p:nvPr/>
          </p:nvSpPr>
          <p:spPr>
            <a:xfrm>
              <a:off x="3759765" y="28906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42" name="Group 119"/>
          <p:cNvGrpSpPr/>
          <p:nvPr/>
        </p:nvGrpSpPr>
        <p:grpSpPr>
          <a:xfrm>
            <a:off x="7678317" y="4437112"/>
            <a:ext cx="358451" cy="401567"/>
            <a:chOff x="3639355" y="2890641"/>
            <a:chExt cx="912498" cy="907193"/>
          </a:xfrm>
        </p:grpSpPr>
        <p:pic>
          <p:nvPicPr>
            <p:cNvPr id="143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44" name="TextBox 143"/>
            <p:cNvSpPr txBox="1"/>
            <p:nvPr/>
          </p:nvSpPr>
          <p:spPr>
            <a:xfrm>
              <a:off x="3759765" y="28906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45" name="Group 123"/>
          <p:cNvGrpSpPr/>
          <p:nvPr/>
        </p:nvGrpSpPr>
        <p:grpSpPr>
          <a:xfrm>
            <a:off x="8172400" y="3717032"/>
            <a:ext cx="360040" cy="400321"/>
            <a:chOff x="2701848" y="4359995"/>
            <a:chExt cx="1172805" cy="1157237"/>
          </a:xfrm>
        </p:grpSpPr>
        <p:pic>
          <p:nvPicPr>
            <p:cNvPr id="146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2855985" y="4389488"/>
              <a:ext cx="236381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206" name="Arc 32"/>
          <p:cNvSpPr>
            <a:spLocks/>
          </p:cNvSpPr>
          <p:nvPr/>
        </p:nvSpPr>
        <p:spPr bwMode="auto">
          <a:xfrm>
            <a:off x="3413397" y="4995441"/>
            <a:ext cx="333868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7" name="Arc 33"/>
          <p:cNvSpPr>
            <a:spLocks/>
          </p:cNvSpPr>
          <p:nvPr/>
        </p:nvSpPr>
        <p:spPr bwMode="auto">
          <a:xfrm flipH="1">
            <a:off x="3079529" y="4995441"/>
            <a:ext cx="333868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8" name="Line 34"/>
          <p:cNvSpPr>
            <a:spLocks noChangeShapeType="1"/>
          </p:cNvSpPr>
          <p:nvPr/>
        </p:nvSpPr>
        <p:spPr bwMode="auto">
          <a:xfrm>
            <a:off x="3079529" y="5224041"/>
            <a:ext cx="667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209" name="Group 35"/>
          <p:cNvGrpSpPr>
            <a:grpSpLocks/>
          </p:cNvGrpSpPr>
          <p:nvPr/>
        </p:nvGrpSpPr>
        <p:grpSpPr bwMode="auto">
          <a:xfrm>
            <a:off x="2578726" y="5605041"/>
            <a:ext cx="667737" cy="304800"/>
            <a:chOff x="1728" y="2352"/>
            <a:chExt cx="384" cy="192"/>
          </a:xfrm>
        </p:grpSpPr>
        <p:sp>
          <p:nvSpPr>
            <p:cNvPr id="243" name="Arc 36"/>
            <p:cNvSpPr>
              <a:spLocks/>
            </p:cNvSpPr>
            <p:nvPr/>
          </p:nvSpPr>
          <p:spPr bwMode="auto">
            <a:xfrm>
              <a:off x="1920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4" name="Arc 37"/>
            <p:cNvSpPr>
              <a:spLocks/>
            </p:cNvSpPr>
            <p:nvPr/>
          </p:nvSpPr>
          <p:spPr bwMode="auto">
            <a:xfrm flipH="1">
              <a:off x="1728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5" name="Line 38"/>
            <p:cNvSpPr>
              <a:spLocks noChangeShapeType="1"/>
            </p:cNvSpPr>
            <p:nvPr/>
          </p:nvSpPr>
          <p:spPr bwMode="auto">
            <a:xfrm>
              <a:off x="1728" y="2544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6" name="Oval 39"/>
            <p:cNvSpPr>
              <a:spLocks noChangeArrowheads="1"/>
            </p:cNvSpPr>
            <p:nvPr/>
          </p:nvSpPr>
          <p:spPr bwMode="auto">
            <a:xfrm>
              <a:off x="1890" y="2352"/>
              <a:ext cx="48" cy="4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210" name="Line 40"/>
          <p:cNvSpPr>
            <a:spLocks noChangeShapeType="1"/>
          </p:cNvSpPr>
          <p:nvPr/>
        </p:nvSpPr>
        <p:spPr bwMode="auto">
          <a:xfrm flipV="1">
            <a:off x="2912594" y="545264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1" name="Line 41"/>
          <p:cNvSpPr>
            <a:spLocks noChangeShapeType="1"/>
          </p:cNvSpPr>
          <p:nvPr/>
        </p:nvSpPr>
        <p:spPr bwMode="auto">
          <a:xfrm>
            <a:off x="2912594" y="5452641"/>
            <a:ext cx="3338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2" name="Line 42"/>
          <p:cNvSpPr>
            <a:spLocks noChangeShapeType="1"/>
          </p:cNvSpPr>
          <p:nvPr/>
        </p:nvSpPr>
        <p:spPr bwMode="auto">
          <a:xfrm flipV="1">
            <a:off x="3246463" y="52240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213" name="Group 43"/>
          <p:cNvGrpSpPr>
            <a:grpSpLocks/>
          </p:cNvGrpSpPr>
          <p:nvPr/>
        </p:nvGrpSpPr>
        <p:grpSpPr bwMode="auto">
          <a:xfrm flipH="1">
            <a:off x="3580331" y="5605041"/>
            <a:ext cx="667737" cy="304800"/>
            <a:chOff x="1728" y="2352"/>
            <a:chExt cx="384" cy="192"/>
          </a:xfrm>
        </p:grpSpPr>
        <p:sp>
          <p:nvSpPr>
            <p:cNvPr id="239" name="Arc 44"/>
            <p:cNvSpPr>
              <a:spLocks/>
            </p:cNvSpPr>
            <p:nvPr/>
          </p:nvSpPr>
          <p:spPr bwMode="auto">
            <a:xfrm>
              <a:off x="1920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0" name="Arc 45"/>
            <p:cNvSpPr>
              <a:spLocks/>
            </p:cNvSpPr>
            <p:nvPr/>
          </p:nvSpPr>
          <p:spPr bwMode="auto">
            <a:xfrm flipH="1">
              <a:off x="1728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1" name="Line 46"/>
            <p:cNvSpPr>
              <a:spLocks noChangeShapeType="1"/>
            </p:cNvSpPr>
            <p:nvPr/>
          </p:nvSpPr>
          <p:spPr bwMode="auto">
            <a:xfrm>
              <a:off x="1728" y="2544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2" name="Oval 47"/>
            <p:cNvSpPr>
              <a:spLocks noChangeArrowheads="1"/>
            </p:cNvSpPr>
            <p:nvPr/>
          </p:nvSpPr>
          <p:spPr bwMode="auto">
            <a:xfrm>
              <a:off x="1890" y="2352"/>
              <a:ext cx="48" cy="4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214" name="Line 48"/>
          <p:cNvSpPr>
            <a:spLocks noChangeShapeType="1"/>
          </p:cNvSpPr>
          <p:nvPr/>
        </p:nvSpPr>
        <p:spPr bwMode="auto">
          <a:xfrm flipH="1" flipV="1">
            <a:off x="3914199" y="545264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5" name="Line 49"/>
          <p:cNvSpPr>
            <a:spLocks noChangeShapeType="1"/>
          </p:cNvSpPr>
          <p:nvPr/>
        </p:nvSpPr>
        <p:spPr bwMode="auto">
          <a:xfrm flipH="1">
            <a:off x="3580331" y="5452641"/>
            <a:ext cx="3338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6" name="Line 50"/>
          <p:cNvSpPr>
            <a:spLocks noChangeShapeType="1"/>
          </p:cNvSpPr>
          <p:nvPr/>
        </p:nvSpPr>
        <p:spPr bwMode="auto">
          <a:xfrm flipH="1" flipV="1">
            <a:off x="3580331" y="52240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7" name="Line 51"/>
          <p:cNvSpPr>
            <a:spLocks noChangeShapeType="1"/>
          </p:cNvSpPr>
          <p:nvPr/>
        </p:nvSpPr>
        <p:spPr bwMode="auto">
          <a:xfrm flipV="1">
            <a:off x="3413397" y="4765253"/>
            <a:ext cx="0" cy="227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8" name="Line 52"/>
          <p:cNvSpPr>
            <a:spLocks noChangeShapeType="1"/>
          </p:cNvSpPr>
          <p:nvPr/>
        </p:nvSpPr>
        <p:spPr bwMode="auto">
          <a:xfrm>
            <a:off x="2745660" y="59098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9" name="Line 53"/>
          <p:cNvSpPr>
            <a:spLocks noChangeShapeType="1"/>
          </p:cNvSpPr>
          <p:nvPr/>
        </p:nvSpPr>
        <p:spPr bwMode="auto">
          <a:xfrm>
            <a:off x="3079529" y="59098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0" name="Line 54"/>
          <p:cNvSpPr>
            <a:spLocks noChangeShapeType="1"/>
          </p:cNvSpPr>
          <p:nvPr/>
        </p:nvSpPr>
        <p:spPr bwMode="auto">
          <a:xfrm>
            <a:off x="3747265" y="59098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1" name="Line 55"/>
          <p:cNvSpPr>
            <a:spLocks noChangeShapeType="1"/>
          </p:cNvSpPr>
          <p:nvPr/>
        </p:nvSpPr>
        <p:spPr bwMode="auto">
          <a:xfrm>
            <a:off x="4081134" y="59098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2" name="Text Box 56"/>
          <p:cNvSpPr txBox="1">
            <a:spLocks noChangeArrowheads="1"/>
          </p:cNvSpPr>
          <p:nvPr/>
        </p:nvSpPr>
        <p:spPr bwMode="auto">
          <a:xfrm>
            <a:off x="2477870" y="6076528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3" name="Text Box 57"/>
          <p:cNvSpPr txBox="1">
            <a:spLocks noChangeArrowheads="1"/>
          </p:cNvSpPr>
          <p:nvPr/>
        </p:nvSpPr>
        <p:spPr bwMode="auto">
          <a:xfrm>
            <a:off x="2914333" y="6062241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4" name="Text Box 58"/>
          <p:cNvSpPr txBox="1">
            <a:spLocks noChangeArrowheads="1"/>
          </p:cNvSpPr>
          <p:nvPr/>
        </p:nvSpPr>
        <p:spPr bwMode="auto">
          <a:xfrm>
            <a:off x="3582070" y="6062241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" name="Text Box 59"/>
          <p:cNvSpPr txBox="1">
            <a:spLocks noChangeArrowheads="1"/>
          </p:cNvSpPr>
          <p:nvPr/>
        </p:nvSpPr>
        <p:spPr bwMode="auto">
          <a:xfrm>
            <a:off x="3999405" y="6062241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6" name="Text Box 60"/>
          <p:cNvSpPr txBox="1">
            <a:spLocks noChangeArrowheads="1"/>
          </p:cNvSpPr>
          <p:nvPr/>
        </p:nvSpPr>
        <p:spPr bwMode="auto">
          <a:xfrm>
            <a:off x="2498737" y="5284366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endParaRPr lang="en-US" sz="140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227" name="Text Box 61"/>
          <p:cNvSpPr txBox="1">
            <a:spLocks noChangeArrowheads="1"/>
          </p:cNvSpPr>
          <p:nvPr/>
        </p:nvSpPr>
        <p:spPr bwMode="auto">
          <a:xfrm>
            <a:off x="3999405" y="5284366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endParaRPr lang="en-US" sz="1400">
              <a:solidFill>
                <a:srgbClr val="800080"/>
              </a:solidFill>
              <a:latin typeface="Arial" charset="0"/>
            </a:endParaRPr>
          </a:p>
        </p:txBody>
      </p:sp>
      <p:grpSp>
        <p:nvGrpSpPr>
          <p:cNvPr id="228" name="Group 62"/>
          <p:cNvGrpSpPr>
            <a:grpSpLocks/>
          </p:cNvGrpSpPr>
          <p:nvPr/>
        </p:nvGrpSpPr>
        <p:grpSpPr bwMode="auto">
          <a:xfrm>
            <a:off x="3882899" y="4339803"/>
            <a:ext cx="667737" cy="304800"/>
            <a:chOff x="1728" y="2352"/>
            <a:chExt cx="384" cy="192"/>
          </a:xfrm>
        </p:grpSpPr>
        <p:sp>
          <p:nvSpPr>
            <p:cNvPr id="235" name="Arc 63"/>
            <p:cNvSpPr>
              <a:spLocks/>
            </p:cNvSpPr>
            <p:nvPr/>
          </p:nvSpPr>
          <p:spPr bwMode="auto">
            <a:xfrm>
              <a:off x="1920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Arc 64"/>
            <p:cNvSpPr>
              <a:spLocks/>
            </p:cNvSpPr>
            <p:nvPr/>
          </p:nvSpPr>
          <p:spPr bwMode="auto">
            <a:xfrm flipH="1">
              <a:off x="1728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Line 65"/>
            <p:cNvSpPr>
              <a:spLocks noChangeShapeType="1"/>
            </p:cNvSpPr>
            <p:nvPr/>
          </p:nvSpPr>
          <p:spPr bwMode="auto">
            <a:xfrm>
              <a:off x="1728" y="2544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Oval 66"/>
            <p:cNvSpPr>
              <a:spLocks noChangeArrowheads="1"/>
            </p:cNvSpPr>
            <p:nvPr/>
          </p:nvSpPr>
          <p:spPr bwMode="auto">
            <a:xfrm>
              <a:off x="1890" y="2352"/>
              <a:ext cx="48" cy="4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Line 67"/>
          <p:cNvSpPr>
            <a:spLocks noChangeShapeType="1"/>
          </p:cNvSpPr>
          <p:nvPr/>
        </p:nvSpPr>
        <p:spPr bwMode="auto">
          <a:xfrm>
            <a:off x="3415136" y="4765253"/>
            <a:ext cx="58427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30" name="Line 68"/>
          <p:cNvSpPr>
            <a:spLocks noChangeShapeType="1"/>
          </p:cNvSpPr>
          <p:nvPr/>
        </p:nvSpPr>
        <p:spPr bwMode="auto">
          <a:xfrm flipH="1" flipV="1">
            <a:off x="3997667" y="4644603"/>
            <a:ext cx="1739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231" name="Group 69"/>
          <p:cNvGrpSpPr>
            <a:grpSpLocks/>
          </p:cNvGrpSpPr>
          <p:nvPr/>
        </p:nvGrpSpPr>
        <p:grpSpPr bwMode="auto">
          <a:xfrm>
            <a:off x="3914199" y="4644603"/>
            <a:ext cx="507758" cy="808038"/>
            <a:chOff x="1766" y="1334"/>
            <a:chExt cx="292" cy="509"/>
          </a:xfrm>
        </p:grpSpPr>
        <p:sp>
          <p:nvSpPr>
            <p:cNvPr id="233" name="Line 70"/>
            <p:cNvSpPr>
              <a:spLocks noChangeShapeType="1"/>
            </p:cNvSpPr>
            <p:nvPr/>
          </p:nvSpPr>
          <p:spPr bwMode="auto">
            <a:xfrm flipH="1">
              <a:off x="1766" y="1843"/>
              <a:ext cx="2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34" name="Line 71"/>
            <p:cNvSpPr>
              <a:spLocks noChangeShapeType="1"/>
            </p:cNvSpPr>
            <p:nvPr/>
          </p:nvSpPr>
          <p:spPr bwMode="auto">
            <a:xfrm flipV="1">
              <a:off x="2054" y="1334"/>
              <a:ext cx="0" cy="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232" name="Line 72"/>
          <p:cNvSpPr>
            <a:spLocks noChangeShapeType="1"/>
          </p:cNvSpPr>
          <p:nvPr/>
        </p:nvSpPr>
        <p:spPr bwMode="auto">
          <a:xfrm flipV="1">
            <a:off x="4216768" y="4127078"/>
            <a:ext cx="0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Text Box 56"/>
          <p:cNvSpPr txBox="1">
            <a:spLocks noChangeArrowheads="1"/>
          </p:cNvSpPr>
          <p:nvPr/>
        </p:nvSpPr>
        <p:spPr bwMode="auto">
          <a:xfrm>
            <a:off x="2750436" y="5229200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8" name="Text Box 56"/>
          <p:cNvSpPr txBox="1">
            <a:spLocks noChangeArrowheads="1"/>
          </p:cNvSpPr>
          <p:nvPr/>
        </p:nvSpPr>
        <p:spPr bwMode="auto">
          <a:xfrm>
            <a:off x="3830556" y="5157192"/>
            <a:ext cx="4155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600" dirty="0" smtClean="0">
                <a:latin typeface="Arial" charset="0"/>
              </a:rPr>
              <a:t>1</a:t>
            </a:r>
            <a:endParaRPr lang="en-US" sz="1400" dirty="0">
              <a:latin typeface="Arial" charset="0"/>
            </a:endParaRPr>
          </a:p>
        </p:txBody>
      </p:sp>
      <p:sp>
        <p:nvSpPr>
          <p:cNvPr id="249" name="Text Box 56"/>
          <p:cNvSpPr txBox="1">
            <a:spLocks noChangeArrowheads="1"/>
          </p:cNvSpPr>
          <p:nvPr/>
        </p:nvSpPr>
        <p:spPr bwMode="auto">
          <a:xfrm>
            <a:off x="3198935" y="4653136"/>
            <a:ext cx="4155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600" dirty="0" smtClean="0">
                <a:latin typeface="Arial" charset="0"/>
              </a:rPr>
              <a:t>0</a:t>
            </a:r>
            <a:endParaRPr lang="en-US" sz="1400" dirty="0">
              <a:latin typeface="Arial" charset="0"/>
            </a:endParaRPr>
          </a:p>
        </p:txBody>
      </p:sp>
      <p:sp>
        <p:nvSpPr>
          <p:cNvPr id="250" name="Text Box 56"/>
          <p:cNvSpPr txBox="1">
            <a:spLocks noChangeArrowheads="1"/>
          </p:cNvSpPr>
          <p:nvPr/>
        </p:nvSpPr>
        <p:spPr bwMode="auto">
          <a:xfrm>
            <a:off x="3974572" y="3933056"/>
            <a:ext cx="4155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600" dirty="0" smtClean="0">
                <a:latin typeface="Arial" charset="0"/>
              </a:rPr>
              <a:t>0</a:t>
            </a:r>
            <a:endParaRPr lang="en-US" sz="140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969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uiExpand="1" build="p"/>
      <p:bldP spid="206" grpId="0" animBg="1"/>
      <p:bldP spid="207" grpId="0" animBg="1"/>
      <p:bldP spid="208" grpId="0" animBg="1"/>
      <p:bldP spid="210" grpId="0" animBg="1"/>
      <p:bldP spid="211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/>
      <p:bldP spid="222" grpId="1"/>
      <p:bldP spid="223" grpId="0"/>
      <p:bldP spid="223" grpId="1"/>
      <p:bldP spid="224" grpId="0"/>
      <p:bldP spid="224" grpId="1"/>
      <p:bldP spid="225" grpId="0"/>
      <p:bldP spid="225" grpId="1"/>
      <p:bldP spid="226" grpId="0"/>
      <p:bldP spid="227" grpId="0"/>
      <p:bldP spid="229" grpId="0" animBg="1"/>
      <p:bldP spid="230" grpId="0" animBg="1"/>
      <p:bldP spid="232" grpId="0" animBg="1"/>
      <p:bldP spid="247" grpId="0"/>
      <p:bldP spid="247" grpId="1"/>
      <p:bldP spid="248" grpId="0"/>
      <p:bldP spid="248" grpId="1"/>
      <p:bldP spid="249" grpId="0"/>
      <p:bldP spid="249" grpId="1"/>
      <p:bldP spid="250" grpId="0"/>
      <p:bldP spid="2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Garbled Gates</a:t>
            </a:r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rc 129"/>
          <p:cNvSpPr>
            <a:spLocks/>
          </p:cNvSpPr>
          <p:nvPr/>
        </p:nvSpPr>
        <p:spPr bwMode="auto">
          <a:xfrm>
            <a:off x="1934443" y="3609578"/>
            <a:ext cx="458788" cy="342900"/>
          </a:xfrm>
          <a:custGeom>
            <a:avLst/>
            <a:gdLst>
              <a:gd name="T0" fmla="*/ 0 w 21600"/>
              <a:gd name="T1" fmla="*/ 0 h 21600"/>
              <a:gd name="T2" fmla="*/ 206980125 w 21600"/>
              <a:gd name="T3" fmla="*/ 86416166 h 21600"/>
              <a:gd name="T4" fmla="*/ 0 w 21600"/>
              <a:gd name="T5" fmla="*/ 8641616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rc 130"/>
          <p:cNvSpPr>
            <a:spLocks/>
          </p:cNvSpPr>
          <p:nvPr/>
        </p:nvSpPr>
        <p:spPr bwMode="auto">
          <a:xfrm flipH="1">
            <a:off x="1475656" y="3609578"/>
            <a:ext cx="458787" cy="342900"/>
          </a:xfrm>
          <a:custGeom>
            <a:avLst/>
            <a:gdLst>
              <a:gd name="T0" fmla="*/ 0 w 21600"/>
              <a:gd name="T1" fmla="*/ 0 h 21600"/>
              <a:gd name="T2" fmla="*/ 206978781 w 21600"/>
              <a:gd name="T3" fmla="*/ 86416166 h 21600"/>
              <a:gd name="T4" fmla="*/ 0 w 21600"/>
              <a:gd name="T5" fmla="*/ 8641616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1"/>
          <p:cNvSpPr>
            <a:spLocks noChangeShapeType="1"/>
          </p:cNvSpPr>
          <p:nvPr/>
        </p:nvSpPr>
        <p:spPr bwMode="auto">
          <a:xfrm>
            <a:off x="1475656" y="3952478"/>
            <a:ext cx="917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2"/>
          <p:cNvSpPr>
            <a:spLocks noChangeShapeType="1"/>
          </p:cNvSpPr>
          <p:nvPr/>
        </p:nvSpPr>
        <p:spPr bwMode="auto">
          <a:xfrm flipV="1">
            <a:off x="1934443" y="2980928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3"/>
          <p:cNvSpPr>
            <a:spLocks noChangeShapeType="1"/>
          </p:cNvSpPr>
          <p:nvPr/>
        </p:nvSpPr>
        <p:spPr bwMode="auto">
          <a:xfrm flipH="1">
            <a:off x="1696318" y="3952478"/>
            <a:ext cx="9525" cy="496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34"/>
          <p:cNvSpPr>
            <a:spLocks noChangeShapeType="1"/>
          </p:cNvSpPr>
          <p:nvPr/>
        </p:nvSpPr>
        <p:spPr bwMode="auto">
          <a:xfrm>
            <a:off x="2163043" y="3952478"/>
            <a:ext cx="0" cy="496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518022" y="4509120"/>
            <a:ext cx="4491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800" b="0" dirty="0" smtClean="0">
                <a:solidFill>
                  <a:schemeClr val="accent2"/>
                </a:solidFill>
                <a:latin typeface="Arial" charset="0"/>
              </a:rPr>
              <a:t>a</a:t>
            </a:r>
            <a:endParaRPr lang="en-US" sz="28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979712" y="4509120"/>
            <a:ext cx="4491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800" b="0" dirty="0" smtClean="0">
                <a:solidFill>
                  <a:schemeClr val="accent2"/>
                </a:solidFill>
                <a:latin typeface="Arial" charset="0"/>
              </a:rPr>
              <a:t>b</a:t>
            </a:r>
            <a:endParaRPr lang="en-US" sz="28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1763688" y="2492896"/>
            <a:ext cx="44918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3200" b="0" dirty="0" smtClean="0">
                <a:solidFill>
                  <a:schemeClr val="accent2"/>
                </a:solidFill>
                <a:latin typeface="Arial" charset="0"/>
              </a:rPr>
              <a:t>c</a:t>
            </a:r>
            <a:endParaRPr lang="en-US" sz="3200" b="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91550" y="1700808"/>
            <a:ext cx="912498" cy="907193"/>
            <a:chOff x="4302762" y="5133266"/>
            <a:chExt cx="912498" cy="907193"/>
          </a:xfrm>
        </p:grpSpPr>
        <p:pic>
          <p:nvPicPr>
            <p:cNvPr id="68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02762" y="5140074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4423172" y="51332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31000" y="5181526"/>
            <a:ext cx="916544" cy="904378"/>
            <a:chOff x="2701848" y="4359995"/>
            <a:chExt cx="1172805" cy="1157237"/>
          </a:xfrm>
        </p:grpSpPr>
        <p:pic>
          <p:nvPicPr>
            <p:cNvPr id="463878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2855985" y="4389488"/>
              <a:ext cx="455776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pic>
        <p:nvPicPr>
          <p:cNvPr id="487426" name="Picture 2" descr="http://www.theprivateequiteer.com/wp-content/uploads/2009/08/lock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816" y="5083614"/>
            <a:ext cx="1797405" cy="12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4091550" y="4096804"/>
            <a:ext cx="912498" cy="907193"/>
            <a:chOff x="4302762" y="5133266"/>
            <a:chExt cx="912498" cy="907193"/>
          </a:xfrm>
        </p:grpSpPr>
        <p:pic>
          <p:nvPicPr>
            <p:cNvPr id="37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02762" y="5140074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4423172" y="51332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39355" y="2890641"/>
            <a:ext cx="912498" cy="907193"/>
            <a:chOff x="3639355" y="2890641"/>
            <a:chExt cx="912498" cy="907193"/>
          </a:xfrm>
        </p:grpSpPr>
        <p:pic>
          <p:nvPicPr>
            <p:cNvPr id="40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3759765" y="289064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55650" y="1704211"/>
            <a:ext cx="912498" cy="907193"/>
            <a:chOff x="4302762" y="5133266"/>
            <a:chExt cx="912498" cy="907193"/>
          </a:xfrm>
        </p:grpSpPr>
        <p:pic>
          <p:nvPicPr>
            <p:cNvPr id="43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02762" y="5140074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4423172" y="51332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86053" y="4124807"/>
            <a:ext cx="916544" cy="904378"/>
            <a:chOff x="2701848" y="4359995"/>
            <a:chExt cx="1172805" cy="1157237"/>
          </a:xfrm>
        </p:grpSpPr>
        <p:pic>
          <p:nvPicPr>
            <p:cNvPr id="46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2855985" y="4389488"/>
              <a:ext cx="455776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89272" y="5199297"/>
            <a:ext cx="916544" cy="904378"/>
            <a:chOff x="4081296" y="5106124"/>
            <a:chExt cx="916544" cy="904378"/>
          </a:xfrm>
        </p:grpSpPr>
        <p:pic>
          <p:nvPicPr>
            <p:cNvPr id="49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81296" y="5106124"/>
              <a:ext cx="916544" cy="90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201754" y="5129173"/>
              <a:ext cx="345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87504" y="2833539"/>
            <a:ext cx="916544" cy="904378"/>
            <a:chOff x="2701848" y="4359995"/>
            <a:chExt cx="1172805" cy="1157237"/>
          </a:xfrm>
        </p:grpSpPr>
        <p:pic>
          <p:nvPicPr>
            <p:cNvPr id="52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2855985" y="4389488"/>
              <a:ext cx="455776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pic>
        <p:nvPicPr>
          <p:cNvPr id="60" name="Picture 2" descr="http://www.theprivateequiteer.com/wp-content/uploads/2009/08/lock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8754"/>
            <a:ext cx="1797405" cy="12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theprivateequiteer.com/wp-content/uploads/2009/08/lock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280" y="2673894"/>
            <a:ext cx="1797405" cy="12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theprivateequiteer.com/wp-content/uploads/2009/08/lock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512" y="1469034"/>
            <a:ext cx="1797405" cy="12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5387694" y="1700808"/>
            <a:ext cx="912498" cy="907193"/>
            <a:chOff x="3639355" y="2890641"/>
            <a:chExt cx="912498" cy="907193"/>
          </a:xfrm>
        </p:grpSpPr>
        <p:pic>
          <p:nvPicPr>
            <p:cNvPr id="82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3759765" y="289064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64088" y="4105983"/>
            <a:ext cx="912498" cy="907193"/>
            <a:chOff x="3639355" y="2890641"/>
            <a:chExt cx="912498" cy="907193"/>
          </a:xfrm>
        </p:grpSpPr>
        <p:pic>
          <p:nvPicPr>
            <p:cNvPr id="85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3759765" y="289064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340482" y="5373215"/>
            <a:ext cx="912498" cy="907193"/>
            <a:chOff x="3639355" y="2890641"/>
            <a:chExt cx="912498" cy="907193"/>
          </a:xfrm>
        </p:grpSpPr>
        <p:pic>
          <p:nvPicPr>
            <p:cNvPr id="88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89" name="TextBox 88"/>
            <p:cNvSpPr txBox="1"/>
            <p:nvPr/>
          </p:nvSpPr>
          <p:spPr>
            <a:xfrm>
              <a:off x="3759765" y="289064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92080" y="2924944"/>
            <a:ext cx="916544" cy="904378"/>
            <a:chOff x="2701848" y="4359995"/>
            <a:chExt cx="1172805" cy="1157237"/>
          </a:xfrm>
        </p:grpSpPr>
        <p:pic>
          <p:nvPicPr>
            <p:cNvPr id="91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2855985" y="4389488"/>
              <a:ext cx="433212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928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US" dirty="0" smtClean="0"/>
              <a:t>Post-Yao Constructions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01208"/>
          </a:xfrm>
        </p:spPr>
        <p:txBody>
          <a:bodyPr/>
          <a:lstStyle/>
          <a:p>
            <a:r>
              <a:rPr lang="en-US" dirty="0" smtClean="0"/>
              <a:t>A lot of progress </a:t>
            </a:r>
            <a:r>
              <a:rPr lang="en-US" dirty="0" err="1" smtClean="0"/>
              <a:t>wrt</a:t>
            </a:r>
            <a:r>
              <a:rPr lang="en-US" dirty="0" smtClean="0"/>
              <a:t> implementation</a:t>
            </a:r>
          </a:p>
          <a:p>
            <a:pPr lvl="1"/>
            <a:r>
              <a:rPr lang="en-US" sz="2400" dirty="0" smtClean="0"/>
              <a:t>E.g., Fair-Play </a:t>
            </a:r>
            <a:r>
              <a:rPr lang="en-US" sz="2400" dirty="0" smtClean="0">
                <a:solidFill>
                  <a:srgbClr val="CC0099"/>
                </a:solidFill>
              </a:rPr>
              <a:t>[MNPS04] …</a:t>
            </a:r>
          </a:p>
          <a:p>
            <a:r>
              <a:rPr lang="en-US" dirty="0" smtClean="0"/>
              <a:t>Better concrete efficiency</a:t>
            </a:r>
          </a:p>
          <a:p>
            <a:pPr lvl="1"/>
            <a:r>
              <a:rPr lang="en-US" sz="2400" dirty="0" smtClean="0"/>
              <a:t>Free XOR gates </a:t>
            </a:r>
            <a:r>
              <a:rPr lang="en-US" sz="2400" dirty="0" smtClean="0">
                <a:solidFill>
                  <a:srgbClr val="CC0099"/>
                </a:solidFill>
              </a:rPr>
              <a:t>[KS08]…</a:t>
            </a:r>
          </a:p>
          <a:p>
            <a:pPr lvl="1"/>
            <a:r>
              <a:rPr lang="en-US" sz="2400" dirty="0" smtClean="0"/>
              <a:t>3 </a:t>
            </a:r>
            <a:r>
              <a:rPr lang="en-US" sz="2400" dirty="0" err="1" smtClean="0"/>
              <a:t>ciphertexts</a:t>
            </a:r>
            <a:r>
              <a:rPr lang="en-US" sz="2400" dirty="0" smtClean="0"/>
              <a:t> per gate </a:t>
            </a:r>
            <a:r>
              <a:rPr lang="en-US" sz="2400" dirty="0" smtClean="0">
                <a:solidFill>
                  <a:srgbClr val="CC0099"/>
                </a:solidFill>
              </a:rPr>
              <a:t>[PSSW09]</a:t>
            </a:r>
            <a:endParaRPr lang="en-US" dirty="0" smtClean="0">
              <a:solidFill>
                <a:srgbClr val="CC0099"/>
              </a:solidFill>
            </a:endParaRPr>
          </a:p>
          <a:p>
            <a:r>
              <a:rPr lang="en-US" dirty="0" smtClean="0"/>
              <a:t>Little theoretical progress</a:t>
            </a:r>
          </a:p>
          <a:p>
            <a:pPr lvl="1"/>
            <a:r>
              <a:rPr lang="en-US" sz="2400" dirty="0" smtClean="0"/>
              <a:t>Info-theoretic variants for restricted classes </a:t>
            </a:r>
            <a:r>
              <a:rPr lang="en-US" sz="2400" dirty="0" smtClean="0">
                <a:solidFill>
                  <a:srgbClr val="CC0099"/>
                </a:solidFill>
              </a:rPr>
              <a:t>[IK00-2]</a:t>
            </a:r>
          </a:p>
          <a:p>
            <a:pPr lvl="1"/>
            <a:r>
              <a:rPr lang="en-US" sz="2400" dirty="0" err="1" smtClean="0"/>
              <a:t>Rerandomizable</a:t>
            </a:r>
            <a:r>
              <a:rPr lang="en-US" sz="2400" dirty="0" smtClean="0"/>
              <a:t> GC</a:t>
            </a:r>
            <a:r>
              <a:rPr lang="en-US" sz="2400" dirty="0" smtClean="0">
                <a:solidFill>
                  <a:srgbClr val="CC0099"/>
                </a:solidFill>
              </a:rPr>
              <a:t> [GHV10]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dirty="0" smtClean="0"/>
              <a:t>No asymptotic improvements !</a:t>
            </a:r>
            <a:endParaRPr lang="en-US" dirty="0" smtClean="0">
              <a:solidFill>
                <a:srgbClr val="CC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836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NNY@PSWDIHQXJJWYY5L6" val="44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28.8|17.4|8.1|2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8.1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7.4|15.8|7.8|33.7|2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2.9|1.9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9.1|9.5|8.8|7.4|6.2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13.6|4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6.5|4.5|20.4|11.8|14|17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6.5|4.5|20.4|11.8|14|1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3.4|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6.4|17|11.3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5.1|5.4|18.9|5.4|5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23.2|38.3|1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9.2|19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7.7|9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|3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3|13.7|26.5|2.4|14.3|6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29.6|12.6|2.7|2.6|3.3|3.5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|1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4.5|18.4|11.5|4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43811</TotalTime>
  <Words>1496</Words>
  <Application>Microsoft Office PowerPoint</Application>
  <PresentationFormat>‫הצגה על המסך (4:3)</PresentationFormat>
  <Paragraphs>724</Paragraphs>
  <Slides>32</Slides>
  <Notes>32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3" baseType="lpstr">
      <vt:lpstr>Default Design</vt:lpstr>
      <vt:lpstr> New Advances in  Garbling Circuits</vt:lpstr>
      <vt:lpstr>Garbled Circuit</vt:lpstr>
      <vt:lpstr>Garbled Circuit Construction</vt:lpstr>
      <vt:lpstr>Applications</vt:lpstr>
      <vt:lpstr>Non-Interactive Delegation</vt:lpstr>
      <vt:lpstr>Yao’s Construction</vt:lpstr>
      <vt:lpstr>Yao’s Construction</vt:lpstr>
      <vt:lpstr>Garbled Gates</vt:lpstr>
      <vt:lpstr>Post-Yao Constructions ? </vt:lpstr>
      <vt:lpstr>שקופית 10</vt:lpstr>
      <vt:lpstr>שקופית 11</vt:lpstr>
      <vt:lpstr>שקופית 12</vt:lpstr>
      <vt:lpstr>Gadget: Online/Offline Encryption</vt:lpstr>
      <vt:lpstr>Gadget  Succinct GC</vt:lpstr>
      <vt:lpstr>Implementing the Gadget</vt:lpstr>
      <vt:lpstr>From Homomorphism to Online/Offline Encryption</vt:lpstr>
      <vt:lpstr>Application 1: Verifiable Computation</vt:lpstr>
      <vt:lpstr>Application 2: MPC with preprocessing</vt:lpstr>
      <vt:lpstr>Application 2: MPC with preprocessing</vt:lpstr>
      <vt:lpstr>Application 2: MPC with preprocessing</vt:lpstr>
      <vt:lpstr>Adaptive Choice of Inputs?</vt:lpstr>
      <vt:lpstr>Garbling Arithmetic Circuits? [AIK11]</vt:lpstr>
      <vt:lpstr>שקופית 23</vt:lpstr>
      <vt:lpstr>שקופית 24</vt:lpstr>
      <vt:lpstr>Key-Shrinking Gadget</vt:lpstr>
      <vt:lpstr>Garbling the Circuit Layer-by-Layer</vt:lpstr>
      <vt:lpstr>Garbling the Circuit Layer-by-Layer</vt:lpstr>
      <vt:lpstr>Garbling the Circuit Layer-by-Layer</vt:lpstr>
      <vt:lpstr>Garbling the Circuit Layer-by-Layer</vt:lpstr>
      <vt:lpstr>Conclusion</vt:lpstr>
      <vt:lpstr>Open Questions</vt:lpstr>
      <vt:lpstr>Take-Home Message:  What are Garble Circuits?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Advances in Garbling Circuits</dc:title>
  <dc:creator>Applebaum</dc:creator>
  <cp:lastModifiedBy>benny</cp:lastModifiedBy>
  <cp:revision>3332</cp:revision>
  <dcterms:created xsi:type="dcterms:W3CDTF">2004-04-17T07:40:25Z</dcterms:created>
  <dcterms:modified xsi:type="dcterms:W3CDTF">2012-07-08T18:48:47Z</dcterms:modified>
</cp:coreProperties>
</file>