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3"/>
  </p:notesMasterIdLst>
  <p:sldIdLst>
    <p:sldId id="256" r:id="rId2"/>
    <p:sldId id="661" r:id="rId3"/>
    <p:sldId id="641" r:id="rId4"/>
    <p:sldId id="662" r:id="rId5"/>
    <p:sldId id="642" r:id="rId6"/>
    <p:sldId id="665" r:id="rId7"/>
    <p:sldId id="666" r:id="rId8"/>
    <p:sldId id="645" r:id="rId9"/>
    <p:sldId id="684" r:id="rId10"/>
    <p:sldId id="646" r:id="rId11"/>
    <p:sldId id="659" r:id="rId12"/>
    <p:sldId id="663" r:id="rId13"/>
    <p:sldId id="647" r:id="rId14"/>
    <p:sldId id="648" r:id="rId15"/>
    <p:sldId id="649" r:id="rId16"/>
    <p:sldId id="650" r:id="rId17"/>
    <p:sldId id="668" r:id="rId18"/>
    <p:sldId id="669" r:id="rId19"/>
    <p:sldId id="670" r:id="rId20"/>
    <p:sldId id="671" r:id="rId21"/>
    <p:sldId id="672" r:id="rId22"/>
    <p:sldId id="667" r:id="rId23"/>
    <p:sldId id="657" r:id="rId24"/>
    <p:sldId id="664" r:id="rId25"/>
    <p:sldId id="673" r:id="rId26"/>
    <p:sldId id="674" r:id="rId27"/>
    <p:sldId id="677" r:id="rId28"/>
    <p:sldId id="682" r:id="rId29"/>
    <p:sldId id="678" r:id="rId30"/>
    <p:sldId id="679" r:id="rId31"/>
    <p:sldId id="681" r:id="rId32"/>
    <p:sldId id="680" r:id="rId33"/>
    <p:sldId id="689" r:id="rId34"/>
    <p:sldId id="691" r:id="rId35"/>
    <p:sldId id="692" r:id="rId36"/>
    <p:sldId id="693" r:id="rId37"/>
    <p:sldId id="694" r:id="rId38"/>
    <p:sldId id="695" r:id="rId39"/>
    <p:sldId id="685" r:id="rId40"/>
    <p:sldId id="655" r:id="rId41"/>
    <p:sldId id="653" r:id="rId42"/>
  </p:sldIdLst>
  <p:sldSz cx="9144000" cy="6858000" type="screen4x3"/>
  <p:notesSz cx="7315200" cy="9601200"/>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757"/>
    <a:srgbClr val="CCFFCC"/>
    <a:srgbClr val="00CCFF"/>
    <a:srgbClr val="FF3300"/>
    <a:srgbClr val="FC0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5382" autoAdjust="0"/>
  </p:normalViewPr>
  <p:slideViewPr>
    <p:cSldViewPr>
      <p:cViewPr varScale="1">
        <p:scale>
          <a:sx n="70" d="100"/>
          <a:sy n="70" d="100"/>
        </p:scale>
        <p:origin x="-882" y="-102"/>
      </p:cViewPr>
      <p:guideLst>
        <p:guide orient="horz" pos="2160"/>
        <p:guide pos="1565"/>
      </p:guideLst>
    </p:cSldViewPr>
  </p:slideViewPr>
  <p:outlineViewPr>
    <p:cViewPr varScale="1">
      <p:scale>
        <a:sx n="170" d="200"/>
        <a:sy n="170" d="200"/>
      </p:scale>
      <p:origin x="0" y="66066"/>
    </p:cViewPr>
  </p:outlineViewPr>
  <p:notesTextViewPr>
    <p:cViewPr>
      <p:scale>
        <a:sx n="100" d="100"/>
        <a:sy n="100" d="100"/>
      </p:scale>
      <p:origin x="0" y="0"/>
    </p:cViewPr>
  </p:notesTextViewPr>
  <p:sorterViewPr>
    <p:cViewPr>
      <p:scale>
        <a:sx n="100" d="100"/>
        <a:sy n="100" d="100"/>
      </p:scale>
      <p:origin x="0" y="18139"/>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Font typeface="Arial" pitchFamily="34" charset="0"/>
              <a:buNone/>
              <a:defRPr/>
            </a:pPr>
            <a:endParaRPr lang="he-IL">
              <a:latin typeface="Arial" pitchFamily="34" charset="0"/>
              <a:cs typeface="Arial" pitchFamily="34" charset="0"/>
            </a:endParaRPr>
          </a:p>
        </p:txBody>
      </p:sp>
      <p:sp>
        <p:nvSpPr>
          <p:cNvPr id="3074" name="Rectangle 2"/>
          <p:cNvSpPr>
            <a:spLocks noGrp="1" noChangeArrowheads="1"/>
          </p:cNvSpPr>
          <p:nvPr>
            <p:ph type="hdr"/>
          </p:nvPr>
        </p:nvSpPr>
        <p:spPr bwMode="auto">
          <a:xfrm>
            <a:off x="0" y="0"/>
            <a:ext cx="3168650" cy="479425"/>
          </a:xfrm>
          <a:prstGeom prst="rect">
            <a:avLst/>
          </a:prstGeom>
          <a:noFill/>
          <a:ln w="9525">
            <a:noFill/>
            <a:round/>
            <a:headEnd/>
            <a:tailEnd/>
          </a:ln>
          <a:effectLst/>
        </p:spPr>
        <p:txBody>
          <a:bodyPr vert="horz" wrap="square" lIns="99000" tIns="49680" rIns="99000" bIns="49680" numCol="1" anchor="t" anchorCtr="0" compatLnSpc="1">
            <a:prstTxWarp prst="textNoShape">
              <a:avLst/>
            </a:prstTxWarp>
          </a:bodyPr>
          <a:lstStyle>
            <a:lvl1pPr algn="r" rtl="1">
              <a:lnSpc>
                <a:spcPct val="100000"/>
              </a:lnSpc>
              <a:buSzPct val="45000"/>
              <a:buFont typeface="StarSymbol" charset="0"/>
              <a:buNone/>
              <a:tabLst>
                <a:tab pos="723900" algn="l"/>
                <a:tab pos="1447800" algn="l"/>
                <a:tab pos="2171700" algn="l"/>
                <a:tab pos="2895600" algn="l"/>
              </a:tabLst>
              <a:defRPr sz="1300">
                <a:solidFill>
                  <a:srgbClr val="000000"/>
                </a:solidFill>
                <a:latin typeface="Times New Roman" pitchFamily="18" charset="0"/>
                <a:cs typeface="Arial" pitchFamily="34" charset="0"/>
              </a:defRPr>
            </a:lvl1pPr>
          </a:lstStyle>
          <a:p>
            <a:pPr>
              <a:defRPr/>
            </a:pPr>
            <a:endParaRPr lang="en-GB"/>
          </a:p>
        </p:txBody>
      </p:sp>
      <p:sp>
        <p:nvSpPr>
          <p:cNvPr id="3075" name="Rectangle 3"/>
          <p:cNvSpPr>
            <a:spLocks noGrp="1" noChangeArrowheads="1"/>
          </p:cNvSpPr>
          <p:nvPr>
            <p:ph type="dt"/>
          </p:nvPr>
        </p:nvSpPr>
        <p:spPr bwMode="auto">
          <a:xfrm>
            <a:off x="4143375" y="0"/>
            <a:ext cx="3168650" cy="479425"/>
          </a:xfrm>
          <a:prstGeom prst="rect">
            <a:avLst/>
          </a:prstGeom>
          <a:noFill/>
          <a:ln w="9525">
            <a:noFill/>
            <a:round/>
            <a:headEnd/>
            <a:tailEnd/>
          </a:ln>
          <a:effectLst/>
        </p:spPr>
        <p:txBody>
          <a:bodyPr vert="horz" wrap="square" lIns="99000" tIns="49680" rIns="99000" bIns="49680" numCol="1" anchor="t" anchorCtr="0" compatLnSpc="1">
            <a:prstTxWarp prst="textNoShape">
              <a:avLst/>
            </a:prstTxWarp>
          </a:bodyPr>
          <a:lstStyle>
            <a:lvl1pPr algn="r" rtl="1">
              <a:lnSpc>
                <a:spcPct val="100000"/>
              </a:lnSpc>
              <a:buSzPct val="45000"/>
              <a:buFont typeface="StarSymbol" charset="0"/>
              <a:buNone/>
              <a:tabLst>
                <a:tab pos="723900" algn="l"/>
                <a:tab pos="1447800" algn="l"/>
                <a:tab pos="2171700" algn="l"/>
                <a:tab pos="2895600" algn="l"/>
              </a:tabLst>
              <a:defRPr sz="1300">
                <a:solidFill>
                  <a:srgbClr val="000000"/>
                </a:solidFill>
                <a:latin typeface="Times New Roman" pitchFamily="18" charset="0"/>
                <a:cs typeface="Arial" pitchFamily="34" charset="0"/>
              </a:defRPr>
            </a:lvl1pPr>
          </a:lstStyle>
          <a:p>
            <a:pPr>
              <a:defRPr/>
            </a:pPr>
            <a:r>
              <a:rPr lang="en-GB"/>
              <a:t>04/10/06</a:t>
            </a:r>
          </a:p>
        </p:txBody>
      </p:sp>
      <p:sp>
        <p:nvSpPr>
          <p:cNvPr id="19461" name="Rectangle 4"/>
          <p:cNvSpPr>
            <a:spLocks noGrp="1" noRot="1" noChangeAspect="1" noChangeArrowheads="1"/>
          </p:cNvSpPr>
          <p:nvPr>
            <p:ph type="sldImg"/>
          </p:nvPr>
        </p:nvSpPr>
        <p:spPr bwMode="auto">
          <a:xfrm>
            <a:off x="1257300" y="720725"/>
            <a:ext cx="4799013" cy="3597275"/>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731838" y="4559300"/>
            <a:ext cx="5849937" cy="4319588"/>
          </a:xfrm>
          <a:prstGeom prst="rect">
            <a:avLst/>
          </a:prstGeom>
          <a:noFill/>
          <a:ln w="9525">
            <a:noFill/>
            <a:round/>
            <a:headEnd/>
            <a:tailEnd/>
          </a:ln>
          <a:effectLst/>
        </p:spPr>
        <p:txBody>
          <a:bodyPr vert="horz" wrap="square" lIns="99000" tIns="49680" rIns="99000" bIns="49680"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9120188"/>
            <a:ext cx="3168650" cy="479425"/>
          </a:xfrm>
          <a:prstGeom prst="rect">
            <a:avLst/>
          </a:prstGeom>
          <a:noFill/>
          <a:ln w="9525">
            <a:noFill/>
            <a:round/>
            <a:headEnd/>
            <a:tailEnd/>
          </a:ln>
          <a:effectLst/>
        </p:spPr>
        <p:txBody>
          <a:bodyPr vert="horz" wrap="square" lIns="99000" tIns="49680" rIns="99000" bIns="49680" numCol="1" anchor="b" anchorCtr="0" compatLnSpc="1">
            <a:prstTxWarp prst="textNoShape">
              <a:avLst/>
            </a:prstTxWarp>
          </a:bodyPr>
          <a:lstStyle>
            <a:lvl1pPr algn="r" rtl="1">
              <a:lnSpc>
                <a:spcPct val="100000"/>
              </a:lnSpc>
              <a:buSzPct val="45000"/>
              <a:buFont typeface="StarSymbol" charset="0"/>
              <a:buNone/>
              <a:tabLst>
                <a:tab pos="723900" algn="l"/>
                <a:tab pos="1447800" algn="l"/>
                <a:tab pos="2171700" algn="l"/>
                <a:tab pos="2895600" algn="l"/>
              </a:tabLst>
              <a:defRPr sz="1300">
                <a:solidFill>
                  <a:srgbClr val="000000"/>
                </a:solidFill>
                <a:latin typeface="Times New Roman" pitchFamily="18" charset="0"/>
                <a:cs typeface="Arial" pitchFamily="34" charset="0"/>
              </a:defRPr>
            </a:lvl1pPr>
          </a:lstStyle>
          <a:p>
            <a:pPr>
              <a:defRPr/>
            </a:pPr>
            <a:endParaRPr lang="en-GB"/>
          </a:p>
        </p:txBody>
      </p:sp>
      <p:sp>
        <p:nvSpPr>
          <p:cNvPr id="3079" name="Rectangle 7"/>
          <p:cNvSpPr>
            <a:spLocks noGrp="1" noChangeArrowheads="1"/>
          </p:cNvSpPr>
          <p:nvPr>
            <p:ph type="sldNum"/>
          </p:nvPr>
        </p:nvSpPr>
        <p:spPr bwMode="auto">
          <a:xfrm>
            <a:off x="4143375" y="9120188"/>
            <a:ext cx="3168650" cy="479425"/>
          </a:xfrm>
          <a:prstGeom prst="rect">
            <a:avLst/>
          </a:prstGeom>
          <a:noFill/>
          <a:ln w="9525">
            <a:noFill/>
            <a:round/>
            <a:headEnd/>
            <a:tailEnd/>
          </a:ln>
          <a:effectLst/>
        </p:spPr>
        <p:txBody>
          <a:bodyPr vert="horz" wrap="square" lIns="99000" tIns="49680" rIns="99000" bIns="49680" numCol="1" anchor="b" anchorCtr="0" compatLnSpc="1">
            <a:prstTxWarp prst="textNoShape">
              <a:avLst/>
            </a:prstTxWarp>
          </a:bodyPr>
          <a:lstStyle>
            <a:lvl1pPr algn="r" rtl="1">
              <a:lnSpc>
                <a:spcPct val="100000"/>
              </a:lnSpc>
              <a:buSzPct val="45000"/>
              <a:buFont typeface="StarSymbol" charset="0"/>
              <a:buNone/>
              <a:tabLst>
                <a:tab pos="723900" algn="l"/>
                <a:tab pos="1447800" algn="l"/>
                <a:tab pos="2171700" algn="l"/>
                <a:tab pos="2895600" algn="l"/>
              </a:tabLst>
              <a:defRPr sz="1300">
                <a:solidFill>
                  <a:srgbClr val="000000"/>
                </a:solidFill>
                <a:latin typeface="Times New Roman" pitchFamily="18" charset="0"/>
                <a:cs typeface="Arial" pitchFamily="34" charset="0"/>
              </a:defRPr>
            </a:lvl1pPr>
          </a:lstStyle>
          <a:p>
            <a:pPr>
              <a:defRPr/>
            </a:pPr>
            <a:fld id="{78B4EA5C-1025-4DDF-9136-3B38FD5ECF9E}" type="slidenum">
              <a:rPr lang="he-IL"/>
              <a:pPr>
                <a:defRPr/>
              </a:pPr>
              <a:t>‹#›</a:t>
            </a:fld>
            <a:endParaRPr lang="en-GB"/>
          </a:p>
        </p:txBody>
      </p:sp>
    </p:spTree>
    <p:extLst>
      <p:ext uri="{BB962C8B-B14F-4D97-AF65-F5344CB8AC3E}">
        <p14:creationId xmlns:p14="http://schemas.microsoft.com/office/powerpoint/2010/main" val="3715121627"/>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Arial" charset="0"/>
              </a:defRPr>
            </a:lvl1pPr>
            <a:lvl2pPr marL="742950" indent="-285750" eaLnBrk="0" hangingPunct="0">
              <a:tabLst>
                <a:tab pos="723900" algn="l"/>
                <a:tab pos="1447800" algn="l"/>
                <a:tab pos="2171700" algn="l"/>
                <a:tab pos="2895600" algn="l"/>
              </a:tabLst>
              <a:defRPr>
                <a:solidFill>
                  <a:schemeClr val="bg1"/>
                </a:solidFill>
                <a:latin typeface="Arial" charset="0"/>
                <a:cs typeface="Arial" charset="0"/>
              </a:defRPr>
            </a:lvl2pPr>
            <a:lvl3pPr marL="1143000" indent="-228600" eaLnBrk="0" hangingPunct="0">
              <a:tabLst>
                <a:tab pos="723900" algn="l"/>
                <a:tab pos="1447800" algn="l"/>
                <a:tab pos="2171700" algn="l"/>
                <a:tab pos="2895600" algn="l"/>
              </a:tabLst>
              <a:defRPr>
                <a:solidFill>
                  <a:schemeClr val="bg1"/>
                </a:solidFill>
                <a:latin typeface="Arial" charset="0"/>
                <a:cs typeface="Arial" charset="0"/>
              </a:defRPr>
            </a:lvl3pPr>
            <a:lvl4pPr marL="1600200" indent="-228600" eaLnBrk="0" hangingPunct="0">
              <a:tabLst>
                <a:tab pos="723900" algn="l"/>
                <a:tab pos="1447800" algn="l"/>
                <a:tab pos="2171700" algn="l"/>
                <a:tab pos="2895600" algn="l"/>
              </a:tabLst>
              <a:defRPr>
                <a:solidFill>
                  <a:schemeClr val="bg1"/>
                </a:solidFill>
                <a:latin typeface="Arial" charset="0"/>
                <a:cs typeface="Arial" charset="0"/>
              </a:defRPr>
            </a:lvl4pPr>
            <a:lvl5pPr marL="2057400" indent="-228600" eaLnBrk="0" hangingPunct="0">
              <a:tabLst>
                <a:tab pos="723900" algn="l"/>
                <a:tab pos="1447800" algn="l"/>
                <a:tab pos="2171700" algn="l"/>
                <a:tab pos="28956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9pPr>
          </a:lstStyle>
          <a:p>
            <a:pPr eaLnBrk="1" hangingPunct="1"/>
            <a:r>
              <a:rPr lang="en-GB" smtClean="0">
                <a:solidFill>
                  <a:srgbClr val="000000"/>
                </a:solidFill>
                <a:latin typeface="Times New Roman" pitchFamily="18" charset="0"/>
              </a:rPr>
              <a:t>04/10/06</a:t>
            </a:r>
          </a:p>
        </p:txBody>
      </p:sp>
      <p:sp>
        <p:nvSpPr>
          <p:cNvPr id="2048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Arial" charset="0"/>
              </a:defRPr>
            </a:lvl1pPr>
            <a:lvl2pPr marL="742950" indent="-285750" eaLnBrk="0" hangingPunct="0">
              <a:tabLst>
                <a:tab pos="723900" algn="l"/>
                <a:tab pos="1447800" algn="l"/>
                <a:tab pos="2171700" algn="l"/>
                <a:tab pos="2895600" algn="l"/>
              </a:tabLst>
              <a:defRPr>
                <a:solidFill>
                  <a:schemeClr val="bg1"/>
                </a:solidFill>
                <a:latin typeface="Arial" charset="0"/>
                <a:cs typeface="Arial" charset="0"/>
              </a:defRPr>
            </a:lvl2pPr>
            <a:lvl3pPr marL="1143000" indent="-228600" eaLnBrk="0" hangingPunct="0">
              <a:tabLst>
                <a:tab pos="723900" algn="l"/>
                <a:tab pos="1447800" algn="l"/>
                <a:tab pos="2171700" algn="l"/>
                <a:tab pos="2895600" algn="l"/>
              </a:tabLst>
              <a:defRPr>
                <a:solidFill>
                  <a:schemeClr val="bg1"/>
                </a:solidFill>
                <a:latin typeface="Arial" charset="0"/>
                <a:cs typeface="Arial" charset="0"/>
              </a:defRPr>
            </a:lvl3pPr>
            <a:lvl4pPr marL="1600200" indent="-228600" eaLnBrk="0" hangingPunct="0">
              <a:tabLst>
                <a:tab pos="723900" algn="l"/>
                <a:tab pos="1447800" algn="l"/>
                <a:tab pos="2171700" algn="l"/>
                <a:tab pos="2895600" algn="l"/>
              </a:tabLst>
              <a:defRPr>
                <a:solidFill>
                  <a:schemeClr val="bg1"/>
                </a:solidFill>
                <a:latin typeface="Arial" charset="0"/>
                <a:cs typeface="Arial" charset="0"/>
              </a:defRPr>
            </a:lvl4pPr>
            <a:lvl5pPr marL="2057400" indent="-228600" eaLnBrk="0" hangingPunct="0">
              <a:tabLst>
                <a:tab pos="723900" algn="l"/>
                <a:tab pos="1447800" algn="l"/>
                <a:tab pos="2171700" algn="l"/>
                <a:tab pos="28956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9pPr>
          </a:lstStyle>
          <a:p>
            <a:pPr eaLnBrk="1" hangingPunct="1"/>
            <a:fld id="{2562771C-2665-4FAA-82BC-329A649FABE5}" type="slidenum">
              <a:rPr lang="he-IL" smtClean="0">
                <a:solidFill>
                  <a:srgbClr val="000000"/>
                </a:solidFill>
                <a:latin typeface="Times New Roman" pitchFamily="18" charset="0"/>
              </a:rPr>
              <a:pPr eaLnBrk="1" hangingPunct="1"/>
              <a:t>1</a:t>
            </a:fld>
            <a:endParaRPr lang="en-GB" smtClean="0">
              <a:solidFill>
                <a:srgbClr val="000000"/>
              </a:solidFill>
              <a:latin typeface="Times New Roman" pitchFamily="18" charset="0"/>
            </a:endParaRPr>
          </a:p>
        </p:txBody>
      </p:sp>
      <p:sp>
        <p:nvSpPr>
          <p:cNvPr id="20484" name="Text Box 1"/>
          <p:cNvSpPr txBox="1">
            <a:spLocks noChangeArrowheads="1"/>
          </p:cNvSpPr>
          <p:nvPr/>
        </p:nvSpPr>
        <p:spPr bwMode="auto">
          <a:xfrm>
            <a:off x="1258888" y="720725"/>
            <a:ext cx="4799012" cy="3598863"/>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endParaRPr lang="he-IL"/>
          </a:p>
        </p:txBody>
      </p:sp>
      <p:sp>
        <p:nvSpPr>
          <p:cNvPr id="20485" name="Rectangle 2"/>
          <p:cNvSpPr>
            <a:spLocks noGrp="1" noChangeArrowheads="1"/>
          </p:cNvSpPr>
          <p:nvPr>
            <p:ph type="body"/>
          </p:nvPr>
        </p:nvSpPr>
        <p:spPr>
          <a:xfrm>
            <a:off x="731838" y="4559300"/>
            <a:ext cx="585152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xfrm>
            <a:off x="4143375" y="0"/>
            <a:ext cx="3170238" cy="479425"/>
          </a:xfrm>
          <a:prstGeom prst="rect">
            <a:avLst/>
          </a:prstGeom>
          <a:ln/>
        </p:spPr>
        <p:txBody>
          <a:bodyPr/>
          <a:lstStyle/>
          <a:p>
            <a:r>
              <a:rPr lang="en-GB"/>
              <a:t>03/02/09</a:t>
            </a:r>
          </a:p>
        </p:txBody>
      </p:sp>
      <p:sp>
        <p:nvSpPr>
          <p:cNvPr id="7" name="Rectangle 7"/>
          <p:cNvSpPr>
            <a:spLocks noGrp="1" noChangeArrowheads="1"/>
          </p:cNvSpPr>
          <p:nvPr>
            <p:ph type="sldNum"/>
          </p:nvPr>
        </p:nvSpPr>
        <p:spPr>
          <a:ln/>
        </p:spPr>
        <p:txBody>
          <a:bodyPr/>
          <a:lstStyle/>
          <a:p>
            <a:fld id="{1D2CD26B-98E7-4E48-BB5E-CEDBFFC0C497}" type="slidenum">
              <a:rPr lang="he-IL"/>
              <a:pPr/>
              <a:t>29</a:t>
            </a:fld>
            <a:endParaRPr lang="en-GB"/>
          </a:p>
        </p:txBody>
      </p:sp>
      <p:sp>
        <p:nvSpPr>
          <p:cNvPr id="142338" name="Rectangle 2"/>
          <p:cNvSpPr txBox="1">
            <a:spLocks noGrp="1" noRot="1" noChangeAspect="1" noChangeArrowheads="1" noTextEdit="1"/>
          </p:cNvSpPr>
          <p:nvPr>
            <p:ph type="sldImg"/>
          </p:nvPr>
        </p:nvSpPr>
        <p:spPr>
          <a:xfrm>
            <a:off x="1257300" y="728663"/>
            <a:ext cx="4800600" cy="3600450"/>
          </a:xfrm>
          <a:ln/>
        </p:spPr>
      </p:sp>
      <p:sp>
        <p:nvSpPr>
          <p:cNvPr id="142339" name="Rectangle 3"/>
          <p:cNvSpPr txBox="1">
            <a:spLocks noGrp="1" noChangeArrowheads="1"/>
          </p:cNvSpPr>
          <p:nvPr>
            <p:ph type="body" idx="1"/>
          </p:nvPr>
        </p:nvSpPr>
        <p:spPr>
          <a:xfrm>
            <a:off x="730250" y="4559300"/>
            <a:ext cx="5851525" cy="4321175"/>
          </a:xfrm>
          <a:noFill/>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A166CB3F-EEDD-4CE3-A8E8-EECF2B67CB3F}" type="slidenum">
              <a:rPr lang="he-IL"/>
              <a:pPr/>
              <a:t>30</a:t>
            </a:fld>
            <a:endParaRPr lang="en-US"/>
          </a:p>
        </p:txBody>
      </p:sp>
      <p:sp>
        <p:nvSpPr>
          <p:cNvPr id="56321"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3C8F70BD-5C97-4FE9-8065-4EFFE8B6C709}" type="slidenum">
              <a:rPr lang="he-IL"/>
              <a:pPr/>
              <a:t>32</a:t>
            </a:fld>
            <a:endParaRPr lang="en-US"/>
          </a:p>
        </p:txBody>
      </p:sp>
      <p:sp>
        <p:nvSpPr>
          <p:cNvPr id="38913"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9064271C-A78E-497A-B0BC-6342360B3023}" type="slidenum">
              <a:rPr lang="he-IL"/>
              <a:pPr/>
              <a:t>33</a:t>
            </a:fld>
            <a:endParaRPr lang="en-US"/>
          </a:p>
        </p:txBody>
      </p:sp>
      <p:sp>
        <p:nvSpPr>
          <p:cNvPr id="40961"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BC83DDD8-741C-4E31-AAAC-5CE3D3BD1F91}" type="slidenum">
              <a:rPr lang="he-IL"/>
              <a:pPr/>
              <a:t>34</a:t>
            </a:fld>
            <a:endParaRPr lang="en-US"/>
          </a:p>
        </p:txBody>
      </p:sp>
      <p:sp>
        <p:nvSpPr>
          <p:cNvPr id="41985" name="Rectangle 1"/>
          <p:cNvSpPr txBox="1">
            <a:spLocks noGrp="1" noRot="1" noChangeAspect="1" noChangeArrowheads="1"/>
          </p:cNvSpPr>
          <p:nvPr>
            <p:ph type="sldImg"/>
          </p:nvPr>
        </p:nvSpPr>
        <p:spPr bwMode="auto">
          <a:xfrm>
            <a:off x="1258888" y="720725"/>
            <a:ext cx="4792662" cy="3594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6D2E07DF-CEC1-4AC6-BC62-46CBC6FA7C4B}" type="slidenum">
              <a:rPr lang="he-IL"/>
              <a:pPr/>
              <a:t>35</a:t>
            </a:fld>
            <a:endParaRPr lang="en-US"/>
          </a:p>
        </p:txBody>
      </p:sp>
      <p:sp>
        <p:nvSpPr>
          <p:cNvPr id="39937"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258888" y="720725"/>
            <a:ext cx="4799012" cy="35988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87" name="Text Box 3"/>
          <p:cNvSpPr txBox="1">
            <a:spLocks noGrp="1" noChangeArrowheads="1"/>
          </p:cNvSpPr>
          <p:nvPr>
            <p:ph type="body"/>
          </p:nvPr>
        </p:nvSpPr>
        <p:spPr>
          <a:xfrm>
            <a:off x="731838" y="4559300"/>
            <a:ext cx="5851525" cy="43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algn="l" defTabSz="449263" rtl="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algn="l" defTabSz="449263" rtl="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algn="l" defTabSz="449263" rtl="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algn="l" defTabSz="449263" rtl="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ts val="450"/>
              </a:spcBef>
              <a:buFont typeface="Arial" charset="0"/>
              <a:buNone/>
            </a:pPr>
            <a:r>
              <a:rPr lang="en-GB" smtClean="0">
                <a:latin typeface="Arial" charset="0"/>
              </a:rPr>
              <a:t>Many of the problems of Internet security are related to the original motivations and circumstances in the early phases of the Internet.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1F83BEBA-ACFF-4BD7-9064-8014D5001705}" type="slidenum">
              <a:rPr lang="he-IL"/>
              <a:pPr/>
              <a:t>41</a:t>
            </a:fld>
            <a:endParaRPr lang="en-US"/>
          </a:p>
        </p:txBody>
      </p:sp>
      <p:sp>
        <p:nvSpPr>
          <p:cNvPr id="36865"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5837" cy="35972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GB" smtClean="0"/>
              <a:t>04/10/06</a:t>
            </a:r>
            <a:endParaRPr lang="en-GB"/>
          </a:p>
        </p:txBody>
      </p:sp>
      <p:sp>
        <p:nvSpPr>
          <p:cNvPr id="5" name="Slide Number Placeholder 4"/>
          <p:cNvSpPr>
            <a:spLocks noGrp="1"/>
          </p:cNvSpPr>
          <p:nvPr>
            <p:ph type="sldNum" idx="11"/>
          </p:nvPr>
        </p:nvSpPr>
        <p:spPr/>
        <p:txBody>
          <a:bodyPr/>
          <a:lstStyle/>
          <a:p>
            <a:pPr>
              <a:defRPr/>
            </a:pPr>
            <a:fld id="{78B4EA5C-1025-4DDF-9136-3B38FD5ECF9E}" type="slidenum">
              <a:rPr lang="he-IL" smtClean="0"/>
              <a:pPr>
                <a:defRPr/>
              </a:pPr>
              <a:t>16</a:t>
            </a:fld>
            <a:endParaRPr lang="en-GB"/>
          </a:p>
        </p:txBody>
      </p:sp>
    </p:spTree>
    <p:extLst>
      <p:ext uri="{BB962C8B-B14F-4D97-AF65-F5344CB8AC3E}">
        <p14:creationId xmlns:p14="http://schemas.microsoft.com/office/powerpoint/2010/main" val="82240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5837" cy="3597275"/>
          </a:xfrm>
        </p:spPr>
      </p:sp>
      <p:sp>
        <p:nvSpPr>
          <p:cNvPr id="3" name="Notes Placeholder 2"/>
          <p:cNvSpPr>
            <a:spLocks noGrp="1"/>
          </p:cNvSpPr>
          <p:nvPr>
            <p:ph type="body" idx="1"/>
          </p:nvPr>
        </p:nvSpPr>
        <p:spPr/>
        <p:txBody>
          <a:bodyPr/>
          <a:lstStyle/>
          <a:p>
            <a:r>
              <a:rPr lang="en-US" dirty="0" smtClean="0"/>
              <a:t>NAT assigns an external port</a:t>
            </a:r>
            <a:r>
              <a:rPr lang="en-US" baseline="0" dirty="0" smtClean="0"/>
              <a:t> to </a:t>
            </a:r>
            <a:r>
              <a:rPr lang="en-US" baseline="0" dirty="0" err="1" smtClean="0"/>
              <a:t>src,dst</a:t>
            </a:r>
            <a:r>
              <a:rPr lang="en-US" baseline="0" dirty="0" smtClean="0"/>
              <a:t> pair. How can mal identify </a:t>
            </a:r>
            <a:r>
              <a:rPr lang="en-US" dirty="0" smtClean="0"/>
              <a:t>Zombie’s external for Alice port?</a:t>
            </a:r>
          </a:p>
          <a:p>
            <a:r>
              <a:rPr lang="en-US" dirty="0" smtClean="0"/>
              <a:t>All-But-First fragment interception attack</a:t>
            </a:r>
          </a:p>
          <a:p>
            <a:r>
              <a:rPr lang="en-US" dirty="0" smtClean="0"/>
              <a:t>There is also</a:t>
            </a:r>
            <a:r>
              <a:rPr lang="en-US" baseline="0" dirty="0" smtClean="0"/>
              <a:t> an All-But-Last variant..</a:t>
            </a:r>
            <a:endParaRPr lang="en-US" dirty="0" smtClean="0"/>
          </a:p>
        </p:txBody>
      </p:sp>
      <p:sp>
        <p:nvSpPr>
          <p:cNvPr id="4" name="Date Placeholder 3"/>
          <p:cNvSpPr>
            <a:spLocks noGrp="1"/>
          </p:cNvSpPr>
          <p:nvPr>
            <p:ph type="dt" idx="10"/>
          </p:nvPr>
        </p:nvSpPr>
        <p:spPr>
          <a:xfrm>
            <a:off x="4143189" y="0"/>
            <a:ext cx="3170518" cy="480364"/>
          </a:xfrm>
          <a:prstGeom prst="rect">
            <a:avLst/>
          </a:prstGeom>
        </p:spPr>
        <p:txBody>
          <a:bodyPr lIns="86749" tIns="43375" rIns="86749" bIns="43375"/>
          <a:lstStyle/>
          <a:p>
            <a:pPr>
              <a:defRPr/>
            </a:pPr>
            <a:r>
              <a:rPr lang="en-GB" smtClean="0"/>
              <a:t>04/10/06</a:t>
            </a:r>
            <a:endParaRPr lang="en-GB"/>
          </a:p>
        </p:txBody>
      </p:sp>
      <p:sp>
        <p:nvSpPr>
          <p:cNvPr id="5" name="Slide Number Placeholder 4"/>
          <p:cNvSpPr>
            <a:spLocks noGrp="1"/>
          </p:cNvSpPr>
          <p:nvPr>
            <p:ph type="sldNum" idx="11"/>
          </p:nvPr>
        </p:nvSpPr>
        <p:spPr/>
        <p:txBody>
          <a:bodyPr/>
          <a:lstStyle/>
          <a:p>
            <a:pPr>
              <a:defRPr/>
            </a:pPr>
            <a:fld id="{F3BBB961-79BC-4F78-854C-AAF1B329ADED}" type="slidenum">
              <a:rPr lang="he-IL" smtClean="0"/>
              <a:pPr>
                <a:defRPr/>
              </a:pPr>
              <a:t>18</a:t>
            </a:fld>
            <a:endParaRPr lang="en-GB"/>
          </a:p>
        </p:txBody>
      </p:sp>
    </p:spTree>
    <p:extLst>
      <p:ext uri="{BB962C8B-B14F-4D97-AF65-F5344CB8AC3E}">
        <p14:creationId xmlns:p14="http://schemas.microsoft.com/office/powerpoint/2010/main" val="390557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DB6A587B-AC59-4608-BEF9-694B23697646}" type="slidenum">
              <a:rPr lang="he-IL"/>
              <a:pPr/>
              <a:t>22</a:t>
            </a:fld>
            <a:endParaRPr lang="en-US"/>
          </a:p>
        </p:txBody>
      </p:sp>
      <p:sp>
        <p:nvSpPr>
          <p:cNvPr id="34817"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3"/>
          <p:cNvSpPr>
            <a:spLocks noGrp="1" noChangeArrowheads="1"/>
          </p:cNvSpPr>
          <p:nvPr>
            <p:ph type="dt"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charset="0"/>
              </a:defRPr>
            </a:lvl1pPr>
            <a:lvl2pPr marL="742950" indent="-285750" eaLnBrk="0" hangingPunct="0">
              <a:tabLst>
                <a:tab pos="723900" algn="l"/>
                <a:tab pos="1447800" algn="l"/>
                <a:tab pos="2171700" algn="l"/>
                <a:tab pos="2895600" algn="l"/>
              </a:tabLst>
              <a:defRPr>
                <a:solidFill>
                  <a:schemeClr val="bg1"/>
                </a:solidFill>
                <a:latin typeface="Arial" charset="0"/>
                <a:cs typeface="Arial" charset="0"/>
              </a:defRPr>
            </a:lvl2pPr>
            <a:lvl3pPr marL="1143000" indent="-228600" eaLnBrk="0" hangingPunct="0">
              <a:tabLst>
                <a:tab pos="723900" algn="l"/>
                <a:tab pos="1447800" algn="l"/>
                <a:tab pos="2171700" algn="l"/>
                <a:tab pos="2895600" algn="l"/>
              </a:tabLst>
              <a:defRPr>
                <a:solidFill>
                  <a:schemeClr val="bg1"/>
                </a:solidFill>
                <a:latin typeface="Arial" charset="0"/>
                <a:cs typeface="Arial" charset="0"/>
              </a:defRPr>
            </a:lvl3pPr>
            <a:lvl4pPr marL="1600200" indent="-228600" eaLnBrk="0" hangingPunct="0">
              <a:tabLst>
                <a:tab pos="723900" algn="l"/>
                <a:tab pos="1447800" algn="l"/>
                <a:tab pos="2171700" algn="l"/>
                <a:tab pos="2895600" algn="l"/>
              </a:tabLst>
              <a:defRPr>
                <a:solidFill>
                  <a:schemeClr val="bg1"/>
                </a:solidFill>
                <a:latin typeface="Arial" charset="0"/>
                <a:cs typeface="Arial" charset="0"/>
              </a:defRPr>
            </a:lvl4pPr>
            <a:lvl5pPr marL="2057400" indent="-228600" eaLnBrk="0" hangingPunct="0">
              <a:tabLst>
                <a:tab pos="723900" algn="l"/>
                <a:tab pos="1447800" algn="l"/>
                <a:tab pos="2171700" algn="l"/>
                <a:tab pos="28956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9pPr>
          </a:lstStyle>
          <a:p>
            <a:pPr eaLnBrk="1" hangingPunct="1"/>
            <a:r>
              <a:rPr lang="en-GB">
                <a:solidFill>
                  <a:srgbClr val="000000"/>
                </a:solidFill>
                <a:latin typeface="Times New Roman" pitchFamily="18" charset="0"/>
                <a:cs typeface="Tahoma" pitchFamily="34" charset="0"/>
              </a:rPr>
              <a:t>03/02/09</a:t>
            </a:r>
          </a:p>
        </p:txBody>
      </p:sp>
      <p:sp>
        <p:nvSpPr>
          <p:cNvPr id="99331"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charset="0"/>
              </a:defRPr>
            </a:lvl1pPr>
            <a:lvl2pPr marL="742950" indent="-285750" eaLnBrk="0" hangingPunct="0">
              <a:tabLst>
                <a:tab pos="723900" algn="l"/>
                <a:tab pos="1447800" algn="l"/>
                <a:tab pos="2171700" algn="l"/>
                <a:tab pos="2895600" algn="l"/>
              </a:tabLst>
              <a:defRPr>
                <a:solidFill>
                  <a:schemeClr val="bg1"/>
                </a:solidFill>
                <a:latin typeface="Arial" charset="0"/>
                <a:cs typeface="Arial" charset="0"/>
              </a:defRPr>
            </a:lvl2pPr>
            <a:lvl3pPr marL="1143000" indent="-228600" eaLnBrk="0" hangingPunct="0">
              <a:tabLst>
                <a:tab pos="723900" algn="l"/>
                <a:tab pos="1447800" algn="l"/>
                <a:tab pos="2171700" algn="l"/>
                <a:tab pos="2895600" algn="l"/>
              </a:tabLst>
              <a:defRPr>
                <a:solidFill>
                  <a:schemeClr val="bg1"/>
                </a:solidFill>
                <a:latin typeface="Arial" charset="0"/>
                <a:cs typeface="Arial" charset="0"/>
              </a:defRPr>
            </a:lvl3pPr>
            <a:lvl4pPr marL="1600200" indent="-228600" eaLnBrk="0" hangingPunct="0">
              <a:tabLst>
                <a:tab pos="723900" algn="l"/>
                <a:tab pos="1447800" algn="l"/>
                <a:tab pos="2171700" algn="l"/>
                <a:tab pos="2895600" algn="l"/>
              </a:tabLst>
              <a:defRPr>
                <a:solidFill>
                  <a:schemeClr val="bg1"/>
                </a:solidFill>
                <a:latin typeface="Arial" charset="0"/>
                <a:cs typeface="Arial" charset="0"/>
              </a:defRPr>
            </a:lvl4pPr>
            <a:lvl5pPr marL="2057400" indent="-228600" eaLnBrk="0" hangingPunct="0">
              <a:tabLst>
                <a:tab pos="723900" algn="l"/>
                <a:tab pos="1447800" algn="l"/>
                <a:tab pos="2171700" algn="l"/>
                <a:tab pos="28956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9pPr>
          </a:lstStyle>
          <a:p>
            <a:pPr eaLnBrk="1" hangingPunct="1"/>
            <a:fld id="{4BD04C5A-B29B-4859-860E-92DC1A7E47D5}" type="slidenum">
              <a:rPr lang="he-IL">
                <a:solidFill>
                  <a:srgbClr val="000000"/>
                </a:solidFill>
                <a:latin typeface="Times New Roman" pitchFamily="18" charset="0"/>
                <a:cs typeface="Tahoma" pitchFamily="34" charset="0"/>
              </a:rPr>
              <a:pPr eaLnBrk="1" hangingPunct="1"/>
              <a:t>23</a:t>
            </a:fld>
            <a:endParaRPr lang="en-GB">
              <a:solidFill>
                <a:srgbClr val="000000"/>
              </a:solidFill>
              <a:latin typeface="Times New Roman" pitchFamily="18" charset="0"/>
              <a:cs typeface="Tahoma" pitchFamily="34" charset="0"/>
            </a:endParaRPr>
          </a:p>
        </p:txBody>
      </p:sp>
      <p:sp>
        <p:nvSpPr>
          <p:cNvPr id="99332" name="Text Box 1"/>
          <p:cNvSpPr txBox="1">
            <a:spLocks noChangeArrowheads="1"/>
          </p:cNvSpPr>
          <p:nvPr/>
        </p:nvSpPr>
        <p:spPr bwMode="auto">
          <a:xfrm>
            <a:off x="1258888" y="720725"/>
            <a:ext cx="4797425" cy="35988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endParaRPr lang="en-US"/>
          </a:p>
        </p:txBody>
      </p:sp>
      <p:sp>
        <p:nvSpPr>
          <p:cNvPr id="99333" name="Text Box 2"/>
          <p:cNvSpPr txBox="1">
            <a:spLocks noGrp="1" noChangeArrowheads="1"/>
          </p:cNvSpPr>
          <p:nvPr>
            <p:ph type="body"/>
          </p:nvPr>
        </p:nvSpPr>
        <p:spPr>
          <a:xfrm>
            <a:off x="731838" y="4559300"/>
            <a:ext cx="5851525" cy="4321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ts val="450"/>
              </a:spcBef>
              <a:buFont typeface="Arial" charset="0"/>
              <a:buNone/>
            </a:pPr>
            <a:r>
              <a:rPr lang="en-GB" b="1" smtClean="0">
                <a:latin typeface="Arial" charset="0"/>
                <a:cs typeface="Arial" charset="0"/>
              </a:rPr>
              <a:t>DNS (Cache) Poisoning Attacks: </a:t>
            </a:r>
            <a:r>
              <a:rPr lang="en-GB" smtClean="0">
                <a:latin typeface="Arial" charset="0"/>
                <a:cs typeface="Arial" charset="0"/>
              </a:rPr>
              <a:t>attacks injecting false information into the DNS, e.g. causing resolution of one IP address, e.g. www.paypal.com, to an IP address controlled by the attacker. If this is then used to trick user into believing a fake site, this is called a </a:t>
            </a:r>
            <a:r>
              <a:rPr lang="en-GB" b="1" smtClean="0">
                <a:latin typeface="Arial" charset="0"/>
                <a:cs typeface="Arial" charset="0"/>
              </a:rPr>
              <a:t>pharming attack.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3"/>
          <p:cNvSpPr>
            <a:spLocks noGrp="1" noChangeArrowheads="1"/>
          </p:cNvSpPr>
          <p:nvPr>
            <p:ph type="dt"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charset="0"/>
              </a:defRPr>
            </a:lvl1pPr>
            <a:lvl2pPr marL="742950" indent="-285750" eaLnBrk="0" hangingPunct="0">
              <a:tabLst>
                <a:tab pos="723900" algn="l"/>
                <a:tab pos="1447800" algn="l"/>
                <a:tab pos="2171700" algn="l"/>
                <a:tab pos="2895600" algn="l"/>
              </a:tabLst>
              <a:defRPr>
                <a:solidFill>
                  <a:schemeClr val="bg1"/>
                </a:solidFill>
                <a:latin typeface="Arial" charset="0"/>
                <a:cs typeface="Arial" charset="0"/>
              </a:defRPr>
            </a:lvl2pPr>
            <a:lvl3pPr marL="1143000" indent="-228600" eaLnBrk="0" hangingPunct="0">
              <a:tabLst>
                <a:tab pos="723900" algn="l"/>
                <a:tab pos="1447800" algn="l"/>
                <a:tab pos="2171700" algn="l"/>
                <a:tab pos="2895600" algn="l"/>
              </a:tabLst>
              <a:defRPr>
                <a:solidFill>
                  <a:schemeClr val="bg1"/>
                </a:solidFill>
                <a:latin typeface="Arial" charset="0"/>
                <a:cs typeface="Arial" charset="0"/>
              </a:defRPr>
            </a:lvl3pPr>
            <a:lvl4pPr marL="1600200" indent="-228600" eaLnBrk="0" hangingPunct="0">
              <a:tabLst>
                <a:tab pos="723900" algn="l"/>
                <a:tab pos="1447800" algn="l"/>
                <a:tab pos="2171700" algn="l"/>
                <a:tab pos="2895600" algn="l"/>
              </a:tabLst>
              <a:defRPr>
                <a:solidFill>
                  <a:schemeClr val="bg1"/>
                </a:solidFill>
                <a:latin typeface="Arial" charset="0"/>
                <a:cs typeface="Arial" charset="0"/>
              </a:defRPr>
            </a:lvl4pPr>
            <a:lvl5pPr marL="2057400" indent="-228600" eaLnBrk="0" hangingPunct="0">
              <a:tabLst>
                <a:tab pos="723900" algn="l"/>
                <a:tab pos="1447800" algn="l"/>
                <a:tab pos="2171700" algn="l"/>
                <a:tab pos="28956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9pPr>
          </a:lstStyle>
          <a:p>
            <a:pPr eaLnBrk="1" hangingPunct="1"/>
            <a:r>
              <a:rPr lang="en-GB">
                <a:solidFill>
                  <a:srgbClr val="000000"/>
                </a:solidFill>
                <a:latin typeface="Times New Roman" pitchFamily="18" charset="0"/>
                <a:cs typeface="Tahoma" pitchFamily="34" charset="0"/>
              </a:rPr>
              <a:t>03/02/09</a:t>
            </a:r>
          </a:p>
        </p:txBody>
      </p:sp>
      <p:sp>
        <p:nvSpPr>
          <p:cNvPr id="99331"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cs typeface="Arial" charset="0"/>
              </a:defRPr>
            </a:lvl1pPr>
            <a:lvl2pPr marL="742950" indent="-285750" eaLnBrk="0" hangingPunct="0">
              <a:tabLst>
                <a:tab pos="723900" algn="l"/>
                <a:tab pos="1447800" algn="l"/>
                <a:tab pos="2171700" algn="l"/>
                <a:tab pos="2895600" algn="l"/>
              </a:tabLst>
              <a:defRPr>
                <a:solidFill>
                  <a:schemeClr val="bg1"/>
                </a:solidFill>
                <a:latin typeface="Arial" charset="0"/>
                <a:cs typeface="Arial" charset="0"/>
              </a:defRPr>
            </a:lvl2pPr>
            <a:lvl3pPr marL="1143000" indent="-228600" eaLnBrk="0" hangingPunct="0">
              <a:tabLst>
                <a:tab pos="723900" algn="l"/>
                <a:tab pos="1447800" algn="l"/>
                <a:tab pos="2171700" algn="l"/>
                <a:tab pos="2895600" algn="l"/>
              </a:tabLst>
              <a:defRPr>
                <a:solidFill>
                  <a:schemeClr val="bg1"/>
                </a:solidFill>
                <a:latin typeface="Arial" charset="0"/>
                <a:cs typeface="Arial" charset="0"/>
              </a:defRPr>
            </a:lvl3pPr>
            <a:lvl4pPr marL="1600200" indent="-228600" eaLnBrk="0" hangingPunct="0">
              <a:tabLst>
                <a:tab pos="723900" algn="l"/>
                <a:tab pos="1447800" algn="l"/>
                <a:tab pos="2171700" algn="l"/>
                <a:tab pos="2895600" algn="l"/>
              </a:tabLst>
              <a:defRPr>
                <a:solidFill>
                  <a:schemeClr val="bg1"/>
                </a:solidFill>
                <a:latin typeface="Arial" charset="0"/>
                <a:cs typeface="Arial" charset="0"/>
              </a:defRPr>
            </a:lvl4pPr>
            <a:lvl5pPr marL="2057400" indent="-228600" eaLnBrk="0" hangingPunct="0">
              <a:tabLst>
                <a:tab pos="723900" algn="l"/>
                <a:tab pos="1447800" algn="l"/>
                <a:tab pos="2171700" algn="l"/>
                <a:tab pos="28956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cs typeface="Arial" charset="0"/>
              </a:defRPr>
            </a:lvl9pPr>
          </a:lstStyle>
          <a:p>
            <a:pPr eaLnBrk="1" hangingPunct="1"/>
            <a:fld id="{4BD04C5A-B29B-4859-860E-92DC1A7E47D5}" type="slidenum">
              <a:rPr lang="he-IL">
                <a:solidFill>
                  <a:srgbClr val="000000"/>
                </a:solidFill>
                <a:latin typeface="Times New Roman" pitchFamily="18" charset="0"/>
                <a:cs typeface="Tahoma" pitchFamily="34" charset="0"/>
              </a:rPr>
              <a:pPr eaLnBrk="1" hangingPunct="1"/>
              <a:t>24</a:t>
            </a:fld>
            <a:endParaRPr lang="en-GB">
              <a:solidFill>
                <a:srgbClr val="000000"/>
              </a:solidFill>
              <a:latin typeface="Times New Roman" pitchFamily="18" charset="0"/>
              <a:cs typeface="Tahoma" pitchFamily="34" charset="0"/>
            </a:endParaRPr>
          </a:p>
        </p:txBody>
      </p:sp>
      <p:sp>
        <p:nvSpPr>
          <p:cNvPr id="99332" name="Text Box 1"/>
          <p:cNvSpPr txBox="1">
            <a:spLocks noChangeArrowheads="1"/>
          </p:cNvSpPr>
          <p:nvPr/>
        </p:nvSpPr>
        <p:spPr bwMode="auto">
          <a:xfrm>
            <a:off x="1258888" y="720725"/>
            <a:ext cx="4797425" cy="35988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endParaRPr lang="en-US"/>
          </a:p>
        </p:txBody>
      </p:sp>
      <p:sp>
        <p:nvSpPr>
          <p:cNvPr id="99333" name="Text Box 2"/>
          <p:cNvSpPr txBox="1">
            <a:spLocks noGrp="1" noChangeArrowheads="1"/>
          </p:cNvSpPr>
          <p:nvPr>
            <p:ph type="body"/>
          </p:nvPr>
        </p:nvSpPr>
        <p:spPr>
          <a:xfrm>
            <a:off x="731838" y="4559300"/>
            <a:ext cx="5851525" cy="4321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ts val="450"/>
              </a:spcBef>
              <a:buFont typeface="Arial" charset="0"/>
              <a:buNone/>
            </a:pPr>
            <a:r>
              <a:rPr lang="en-GB" b="1" smtClean="0">
                <a:latin typeface="Arial" charset="0"/>
                <a:cs typeface="Arial" charset="0"/>
              </a:rPr>
              <a:t>DNS (Cache) Poisoning Attacks: </a:t>
            </a:r>
            <a:r>
              <a:rPr lang="en-GB" smtClean="0">
                <a:latin typeface="Arial" charset="0"/>
                <a:cs typeface="Arial" charset="0"/>
              </a:rPr>
              <a:t>attacks injecting false information into the DNS, e.g. causing resolution of one IP address, e.g. www.paypal.com, to an IP address controlled by the attacker. If this is then used to trick user into believing a fake site, this is called a </a:t>
            </a:r>
            <a:r>
              <a:rPr lang="en-GB" b="1" smtClean="0">
                <a:latin typeface="Arial" charset="0"/>
                <a:cs typeface="Arial" charset="0"/>
              </a:rPr>
              <a:t>pharming attack.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xfrm>
            <a:off x="4143375" y="0"/>
            <a:ext cx="3170238" cy="479425"/>
          </a:xfrm>
          <a:prstGeom prst="rect">
            <a:avLst/>
          </a:prstGeom>
          <a:ln/>
        </p:spPr>
        <p:txBody>
          <a:bodyPr/>
          <a:lstStyle/>
          <a:p>
            <a:r>
              <a:rPr lang="en-GB"/>
              <a:t>03/02/09</a:t>
            </a:r>
          </a:p>
        </p:txBody>
      </p:sp>
      <p:sp>
        <p:nvSpPr>
          <p:cNvPr id="7" name="Rectangle 7"/>
          <p:cNvSpPr>
            <a:spLocks noGrp="1" noChangeArrowheads="1"/>
          </p:cNvSpPr>
          <p:nvPr>
            <p:ph type="sldNum"/>
          </p:nvPr>
        </p:nvSpPr>
        <p:spPr>
          <a:ln/>
        </p:spPr>
        <p:txBody>
          <a:bodyPr/>
          <a:lstStyle/>
          <a:p>
            <a:fld id="{1D2CD26B-98E7-4E48-BB5E-CEDBFFC0C497}" type="slidenum">
              <a:rPr lang="he-IL"/>
              <a:pPr/>
              <a:t>25</a:t>
            </a:fld>
            <a:endParaRPr lang="en-GB"/>
          </a:p>
        </p:txBody>
      </p:sp>
      <p:sp>
        <p:nvSpPr>
          <p:cNvPr id="142338" name="Rectangle 2"/>
          <p:cNvSpPr txBox="1">
            <a:spLocks noGrp="1" noRot="1" noChangeAspect="1" noChangeArrowheads="1" noTextEdit="1"/>
          </p:cNvSpPr>
          <p:nvPr>
            <p:ph type="sldImg"/>
          </p:nvPr>
        </p:nvSpPr>
        <p:spPr>
          <a:xfrm>
            <a:off x="1257300" y="728663"/>
            <a:ext cx="4800600" cy="3600450"/>
          </a:xfrm>
          <a:ln/>
        </p:spPr>
      </p:sp>
      <p:sp>
        <p:nvSpPr>
          <p:cNvPr id="142339" name="Rectangle 3"/>
          <p:cNvSpPr txBox="1">
            <a:spLocks noGrp="1" noChangeArrowheads="1"/>
          </p:cNvSpPr>
          <p:nvPr>
            <p:ph type="body" idx="1"/>
          </p:nvPr>
        </p:nvSpPr>
        <p:spPr>
          <a:xfrm>
            <a:off x="730250" y="4559300"/>
            <a:ext cx="5851525" cy="4321175"/>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1F83BEBA-ACFF-4BD7-9064-8014D5001705}" type="slidenum">
              <a:rPr lang="he-IL"/>
              <a:pPr/>
              <a:t>26</a:t>
            </a:fld>
            <a:endParaRPr lang="en-US"/>
          </a:p>
        </p:txBody>
      </p:sp>
      <p:sp>
        <p:nvSpPr>
          <p:cNvPr id="36865"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D47254EE-40CF-40BC-B59E-7E6734134B04}" type="slidenum">
              <a:rPr lang="he-IL"/>
              <a:pPr/>
              <a:t>27</a:t>
            </a:fld>
            <a:endParaRPr lang="en-US"/>
          </a:p>
        </p:txBody>
      </p:sp>
      <p:sp>
        <p:nvSpPr>
          <p:cNvPr id="55297" name="Rectangle 1"/>
          <p:cNvSpPr txBox="1">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31838" y="4559300"/>
            <a:ext cx="5842000" cy="4311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
          <p:cNvSpPr>
            <a:spLocks noGrp="1" noChangeArrowheads="1"/>
          </p:cNvSpPr>
          <p:nvPr>
            <p:ph type="dt" idx="10"/>
          </p:nvPr>
        </p:nvSpPr>
        <p:spPr>
          <a:ln/>
        </p:spPr>
        <p:txBody>
          <a:bodyPr/>
          <a:lstStyle>
            <a:lvl1pPr>
              <a:defRPr/>
            </a:lvl1pPr>
          </a:lstStyle>
          <a:p>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2BD90205-5EE5-4545-AD56-08D4A0AC97D2}" type="slidenum">
              <a:rPr lang="he-IL"/>
              <a:pPr>
                <a:defRPr/>
              </a:pPr>
              <a:t>‹#›</a:t>
            </a:fld>
            <a:endParaRPr lang="en-GB"/>
          </a:p>
        </p:txBody>
      </p:sp>
    </p:spTree>
    <p:extLst>
      <p:ext uri="{BB962C8B-B14F-4D97-AF65-F5344CB8AC3E}">
        <p14:creationId xmlns:p14="http://schemas.microsoft.com/office/powerpoint/2010/main" val="351657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dt" idx="10"/>
          </p:nvPr>
        </p:nvSpPr>
        <p:spPr>
          <a:ln/>
        </p:spPr>
        <p:txBody>
          <a:bodyPr/>
          <a:lstStyle>
            <a:lvl1pPr>
              <a:defRPr/>
            </a:lvl1pPr>
          </a:lstStyle>
          <a:p>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2CF60017-1B27-40D3-9275-D5FB6761CCE0}" type="slidenum">
              <a:rPr lang="he-IL"/>
              <a:pPr>
                <a:defRPr/>
              </a:pPr>
              <a:t>‹#›</a:t>
            </a:fld>
            <a:endParaRPr lang="en-GB"/>
          </a:p>
        </p:txBody>
      </p:sp>
    </p:spTree>
    <p:extLst>
      <p:ext uri="{BB962C8B-B14F-4D97-AF65-F5344CB8AC3E}">
        <p14:creationId xmlns:p14="http://schemas.microsoft.com/office/powerpoint/2010/main" val="23981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33375"/>
            <a:ext cx="2055812" cy="56038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11188" y="333375"/>
            <a:ext cx="6019800" cy="560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dt" idx="10"/>
          </p:nvPr>
        </p:nvSpPr>
        <p:spPr>
          <a:ln/>
        </p:spPr>
        <p:txBody>
          <a:bodyPr/>
          <a:lstStyle>
            <a:lvl1pPr>
              <a:defRPr/>
            </a:lvl1pPr>
          </a:lstStyle>
          <a:p>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7A57E579-6CDB-412F-B2D3-368E5A20178F}" type="slidenum">
              <a:rPr lang="he-IL"/>
              <a:pPr>
                <a:defRPr/>
              </a:pPr>
              <a:t>‹#›</a:t>
            </a:fld>
            <a:endParaRPr lang="en-GB"/>
          </a:p>
        </p:txBody>
      </p:sp>
    </p:spTree>
    <p:extLst>
      <p:ext uri="{BB962C8B-B14F-4D97-AF65-F5344CB8AC3E}">
        <p14:creationId xmlns:p14="http://schemas.microsoft.com/office/powerpoint/2010/main" val="276943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188" y="333375"/>
            <a:ext cx="7621587" cy="863600"/>
          </a:xfrm>
        </p:spPr>
        <p:txBody>
          <a:bodyPr/>
          <a:lstStyle/>
          <a:p>
            <a:r>
              <a:rPr lang="en-US" smtClean="0"/>
              <a:t>Click to edit Master title style</a:t>
            </a:r>
            <a:endParaRPr lang="he-IL"/>
          </a:p>
        </p:txBody>
      </p:sp>
      <p:sp>
        <p:nvSpPr>
          <p:cNvPr id="3" name="Rectangle 2"/>
          <p:cNvSpPr>
            <a:spLocks noGrp="1" noChangeArrowheads="1"/>
          </p:cNvSpPr>
          <p:nvPr>
            <p:ph type="dt" idx="10"/>
          </p:nvPr>
        </p:nvSpPr>
        <p:spPr>
          <a:ln/>
        </p:spPr>
        <p:txBody>
          <a:bodyPr/>
          <a:lstStyle>
            <a:lvl1pPr>
              <a:defRPr/>
            </a:lvl1pPr>
          </a:lstStyle>
          <a:p>
            <a:endParaRPr lang="en-US"/>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3AD4A405-8976-46DC-92F5-B560A8E22F68}" type="slidenum">
              <a:rPr lang="he-IL"/>
              <a:pPr>
                <a:defRPr/>
              </a:pPr>
              <a:t>‹#›</a:t>
            </a:fld>
            <a:endParaRPr lang="en-GB"/>
          </a:p>
        </p:txBody>
      </p:sp>
    </p:spTree>
    <p:extLst>
      <p:ext uri="{BB962C8B-B14F-4D97-AF65-F5344CB8AC3E}">
        <p14:creationId xmlns:p14="http://schemas.microsoft.com/office/powerpoint/2010/main" val="171341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88914"/>
            <a:ext cx="7621587"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1" y="105251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9163" y="105251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DA88D174-3598-4325-B23A-74D4174A1BD9}" type="slidenum">
              <a:rPr lang="he-IL"/>
              <a:pPr>
                <a:defRPr/>
              </a:pPr>
              <a:t>‹#›</a:t>
            </a:fld>
            <a:endParaRPr lang="en-GB"/>
          </a:p>
        </p:txBody>
      </p:sp>
    </p:spTree>
    <p:extLst>
      <p:ext uri="{BB962C8B-B14F-4D97-AF65-F5344CB8AC3E}">
        <p14:creationId xmlns:p14="http://schemas.microsoft.com/office/powerpoint/2010/main" val="351905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he-I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dt" idx="10"/>
          </p:nvPr>
        </p:nvSpPr>
        <p:spPr>
          <a:ln/>
        </p:spPr>
        <p:txBody>
          <a:bodyPr/>
          <a:lstStyle>
            <a:lvl1pPr>
              <a:defRPr/>
            </a:lvl1pPr>
          </a:lstStyle>
          <a:p>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905F08CA-B5D6-4E70-B31E-88BA5794FC81}" type="slidenum">
              <a:rPr lang="he-IL"/>
              <a:pPr>
                <a:defRPr/>
              </a:pPr>
              <a:t>‹#›</a:t>
            </a:fld>
            <a:endParaRPr lang="en-GB"/>
          </a:p>
        </p:txBody>
      </p:sp>
    </p:spTree>
    <p:extLst>
      <p:ext uri="{BB962C8B-B14F-4D97-AF65-F5344CB8AC3E}">
        <p14:creationId xmlns:p14="http://schemas.microsoft.com/office/powerpoint/2010/main" val="425685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idx="10"/>
          </p:nvPr>
        </p:nvSpPr>
        <p:spPr>
          <a:ln/>
        </p:spPr>
        <p:txBody>
          <a:bodyPr/>
          <a:lstStyle>
            <a:lvl1pPr>
              <a:defRPr/>
            </a:lvl1pPr>
          </a:lstStyle>
          <a:p>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96BAA5A7-BD3B-4557-9176-09B65B9FE620}" type="slidenum">
              <a:rPr lang="he-IL"/>
              <a:pPr>
                <a:defRPr/>
              </a:pPr>
              <a:t>‹#›</a:t>
            </a:fld>
            <a:endParaRPr lang="en-GB"/>
          </a:p>
        </p:txBody>
      </p:sp>
    </p:spTree>
    <p:extLst>
      <p:ext uri="{BB962C8B-B14F-4D97-AF65-F5344CB8AC3E}">
        <p14:creationId xmlns:p14="http://schemas.microsoft.com/office/powerpoint/2010/main" val="279207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11188" y="1412875"/>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800600" y="1412875"/>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
          <p:cNvSpPr>
            <a:spLocks noGrp="1" noChangeArrowheads="1"/>
          </p:cNvSpPr>
          <p:nvPr>
            <p:ph type="dt" idx="10"/>
          </p:nvPr>
        </p:nvSpPr>
        <p:spPr>
          <a:ln/>
        </p:spPr>
        <p:txBody>
          <a:bodyPr/>
          <a:lstStyle>
            <a:lvl1pPr>
              <a:defRPr/>
            </a:lvl1pPr>
          </a:lstStyle>
          <a:p>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1B39E25D-5FF1-4DCF-9FB0-A91F531318B6}" type="slidenum">
              <a:rPr lang="he-IL"/>
              <a:pPr>
                <a:defRPr/>
              </a:pPr>
              <a:t>‹#›</a:t>
            </a:fld>
            <a:endParaRPr lang="en-GB"/>
          </a:p>
        </p:txBody>
      </p:sp>
    </p:spTree>
    <p:extLst>
      <p:ext uri="{BB962C8B-B14F-4D97-AF65-F5344CB8AC3E}">
        <p14:creationId xmlns:p14="http://schemas.microsoft.com/office/powerpoint/2010/main" val="156288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
          <p:cNvSpPr>
            <a:spLocks noGrp="1" noChangeArrowheads="1"/>
          </p:cNvSpPr>
          <p:nvPr>
            <p:ph type="dt" idx="10"/>
          </p:nvPr>
        </p:nvSpPr>
        <p:spPr>
          <a:ln/>
        </p:spPr>
        <p:txBody>
          <a:bodyPr/>
          <a:lstStyle>
            <a:lvl1pPr>
              <a:defRPr/>
            </a:lvl1pPr>
          </a:lstStyle>
          <a:p>
            <a:endParaRPr lang="en-US"/>
          </a:p>
        </p:txBody>
      </p:sp>
      <p:sp>
        <p:nvSpPr>
          <p:cNvPr id="8" name="Rectangle 3"/>
          <p:cNvSpPr>
            <a:spLocks noGrp="1" noChangeArrowheads="1"/>
          </p:cNvSpPr>
          <p:nvPr>
            <p:ph type="ftr" idx="11"/>
          </p:nvPr>
        </p:nvSpPr>
        <p:spPr>
          <a:ln/>
        </p:spPr>
        <p:txBody>
          <a:bodyPr/>
          <a:lstStyle>
            <a:lvl1pPr>
              <a:defRPr/>
            </a:lvl1pPr>
          </a:lstStyle>
          <a:p>
            <a:pPr>
              <a:defRPr/>
            </a:pPr>
            <a:endParaRPr lang="en-GB"/>
          </a:p>
        </p:txBody>
      </p:sp>
      <p:sp>
        <p:nvSpPr>
          <p:cNvPr id="9" name="Rectangle 4"/>
          <p:cNvSpPr>
            <a:spLocks noGrp="1" noChangeArrowheads="1"/>
          </p:cNvSpPr>
          <p:nvPr>
            <p:ph type="sldNum" idx="12"/>
          </p:nvPr>
        </p:nvSpPr>
        <p:spPr>
          <a:ln/>
        </p:spPr>
        <p:txBody>
          <a:bodyPr/>
          <a:lstStyle>
            <a:lvl1pPr>
              <a:defRPr/>
            </a:lvl1pPr>
          </a:lstStyle>
          <a:p>
            <a:pPr>
              <a:defRPr/>
            </a:pPr>
            <a:fld id="{08AB2B29-387D-40D9-B8DA-C3B0EE93195D}" type="slidenum">
              <a:rPr lang="he-IL"/>
              <a:pPr>
                <a:defRPr/>
              </a:pPr>
              <a:t>‹#›</a:t>
            </a:fld>
            <a:endParaRPr lang="en-GB"/>
          </a:p>
        </p:txBody>
      </p:sp>
    </p:spTree>
    <p:extLst>
      <p:ext uri="{BB962C8B-B14F-4D97-AF65-F5344CB8AC3E}">
        <p14:creationId xmlns:p14="http://schemas.microsoft.com/office/powerpoint/2010/main" val="73048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
          <p:cNvSpPr>
            <a:spLocks noGrp="1" noChangeArrowheads="1"/>
          </p:cNvSpPr>
          <p:nvPr>
            <p:ph type="dt" idx="10"/>
          </p:nvPr>
        </p:nvSpPr>
        <p:spPr>
          <a:ln/>
        </p:spPr>
        <p:txBody>
          <a:bodyPr/>
          <a:lstStyle>
            <a:lvl1pPr>
              <a:defRPr/>
            </a:lvl1pPr>
          </a:lstStyle>
          <a:p>
            <a:endParaRPr lang="en-US"/>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5F39FCE4-9881-46B9-B564-65A19D51B25C}" type="slidenum">
              <a:rPr lang="he-IL"/>
              <a:pPr>
                <a:defRPr/>
              </a:pPr>
              <a:t>‹#›</a:t>
            </a:fld>
            <a:endParaRPr lang="en-GB"/>
          </a:p>
        </p:txBody>
      </p:sp>
    </p:spTree>
    <p:extLst>
      <p:ext uri="{BB962C8B-B14F-4D97-AF65-F5344CB8AC3E}">
        <p14:creationId xmlns:p14="http://schemas.microsoft.com/office/powerpoint/2010/main" val="1725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endParaRPr lang="en-US"/>
          </a:p>
        </p:txBody>
      </p:sp>
      <p:sp>
        <p:nvSpPr>
          <p:cNvPr id="3" name="Rectangle 3"/>
          <p:cNvSpPr>
            <a:spLocks noGrp="1" noChangeArrowheads="1"/>
          </p:cNvSpPr>
          <p:nvPr>
            <p:ph type="ftr" idx="11"/>
          </p:nvPr>
        </p:nvSpPr>
        <p:spPr>
          <a:ln/>
        </p:spPr>
        <p:txBody>
          <a:bodyPr/>
          <a:lstStyle>
            <a:lvl1pPr>
              <a:defRPr/>
            </a:lvl1pPr>
          </a:lstStyle>
          <a:p>
            <a:pPr>
              <a:defRPr/>
            </a:pPr>
            <a:endParaRPr lang="en-GB"/>
          </a:p>
        </p:txBody>
      </p:sp>
      <p:sp>
        <p:nvSpPr>
          <p:cNvPr id="4" name="Rectangle 4"/>
          <p:cNvSpPr>
            <a:spLocks noGrp="1" noChangeArrowheads="1"/>
          </p:cNvSpPr>
          <p:nvPr>
            <p:ph type="sldNum" idx="12"/>
          </p:nvPr>
        </p:nvSpPr>
        <p:spPr>
          <a:ln/>
        </p:spPr>
        <p:txBody>
          <a:bodyPr/>
          <a:lstStyle>
            <a:lvl1pPr>
              <a:defRPr/>
            </a:lvl1pPr>
          </a:lstStyle>
          <a:p>
            <a:pPr>
              <a:defRPr/>
            </a:pPr>
            <a:fld id="{C46D8EFB-A9D1-4C68-8D18-49BC452EDDCE}" type="slidenum">
              <a:rPr lang="he-IL"/>
              <a:pPr>
                <a:defRPr/>
              </a:pPr>
              <a:t>‹#›</a:t>
            </a:fld>
            <a:endParaRPr lang="en-GB"/>
          </a:p>
        </p:txBody>
      </p:sp>
    </p:spTree>
    <p:extLst>
      <p:ext uri="{BB962C8B-B14F-4D97-AF65-F5344CB8AC3E}">
        <p14:creationId xmlns:p14="http://schemas.microsoft.com/office/powerpoint/2010/main" val="219724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08294FFE-E7F2-4583-B9E0-8D39180480B3}" type="slidenum">
              <a:rPr lang="he-IL"/>
              <a:pPr>
                <a:defRPr/>
              </a:pPr>
              <a:t>‹#›</a:t>
            </a:fld>
            <a:endParaRPr lang="en-GB"/>
          </a:p>
        </p:txBody>
      </p:sp>
    </p:spTree>
    <p:extLst>
      <p:ext uri="{BB962C8B-B14F-4D97-AF65-F5344CB8AC3E}">
        <p14:creationId xmlns:p14="http://schemas.microsoft.com/office/powerpoint/2010/main" val="369776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DB236230-833C-4EE3-A409-B4F7C047BB56}" type="slidenum">
              <a:rPr lang="he-IL"/>
              <a:pPr>
                <a:defRPr/>
              </a:pPr>
              <a:t>‹#›</a:t>
            </a:fld>
            <a:endParaRPr lang="en-GB"/>
          </a:p>
        </p:txBody>
      </p:sp>
    </p:spTree>
    <p:extLst>
      <p:ext uri="{BB962C8B-B14F-4D97-AF65-F5344CB8AC3E}">
        <p14:creationId xmlns:p14="http://schemas.microsoft.com/office/powerpoint/2010/main" val="283256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11188" y="188913"/>
            <a:ext cx="7621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dt"/>
          </p:nvPr>
        </p:nvSpPr>
        <p:spPr bwMode="auto">
          <a:xfrm>
            <a:off x="457200" y="6243638"/>
            <a:ext cx="2132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rtl="1">
              <a:lnSpc>
                <a:spcPct val="100000"/>
              </a:lnSpc>
              <a:buFont typeface="Garamond" pitchFamily="18" charset="0"/>
              <a:buNone/>
              <a:defRPr sz="1200">
                <a:solidFill>
                  <a:srgbClr val="000000"/>
                </a:solidFill>
                <a:latin typeface="Garamond" pitchFamily="18" charset="0"/>
              </a:defRPr>
            </a:lvl1pPr>
          </a:lstStyle>
          <a:p>
            <a:endParaRPr lang="en-US"/>
          </a:p>
        </p:txBody>
      </p:sp>
      <p:sp>
        <p:nvSpPr>
          <p:cNvPr id="2051" name="Rectangle 3"/>
          <p:cNvSpPr>
            <a:spLocks noGrp="1" noChangeArrowheads="1"/>
          </p:cNvSpPr>
          <p:nvPr>
            <p:ph type="ftr"/>
          </p:nvPr>
        </p:nvSpPr>
        <p:spPr bwMode="auto">
          <a:xfrm>
            <a:off x="3124200" y="6243638"/>
            <a:ext cx="2894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rtl="1">
              <a:lnSpc>
                <a:spcPct val="100000"/>
              </a:lnSpc>
              <a:buFont typeface="Garamond" pitchFamily="18" charset="0"/>
              <a:buNone/>
              <a:tabLst>
                <a:tab pos="723900" algn="l"/>
                <a:tab pos="1447800" algn="l"/>
                <a:tab pos="2171700" algn="l"/>
                <a:tab pos="2895600" algn="l"/>
              </a:tabLst>
              <a:defRPr sz="1200">
                <a:solidFill>
                  <a:srgbClr val="000000"/>
                </a:solidFill>
                <a:latin typeface="+mj-lt"/>
                <a:cs typeface="Arial" pitchFamily="34" charset="0"/>
              </a:defRPr>
            </a:lvl1pPr>
          </a:lstStyle>
          <a:p>
            <a:pPr>
              <a:defRPr/>
            </a:pPr>
            <a:endParaRPr lang="en-GB"/>
          </a:p>
        </p:txBody>
      </p:sp>
      <p:sp>
        <p:nvSpPr>
          <p:cNvPr id="2052" name="Rectangle 4"/>
          <p:cNvSpPr>
            <a:spLocks noGrp="1" noChangeArrowheads="1"/>
          </p:cNvSpPr>
          <p:nvPr>
            <p:ph type="sldNum"/>
          </p:nvPr>
        </p:nvSpPr>
        <p:spPr bwMode="auto">
          <a:xfrm>
            <a:off x="6553200" y="6243638"/>
            <a:ext cx="2132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rtl="1">
              <a:lnSpc>
                <a:spcPct val="100000"/>
              </a:lnSpc>
              <a:buFont typeface="Garamond" pitchFamily="18" charset="0"/>
              <a:buNone/>
              <a:tabLst>
                <a:tab pos="723900" algn="l"/>
                <a:tab pos="1447800" algn="l"/>
              </a:tabLst>
              <a:defRPr sz="1200">
                <a:solidFill>
                  <a:srgbClr val="000000"/>
                </a:solidFill>
                <a:latin typeface="+mj-lt"/>
                <a:cs typeface="Arial" pitchFamily="34" charset="0"/>
              </a:defRPr>
            </a:lvl1pPr>
          </a:lstStyle>
          <a:p>
            <a:pPr>
              <a:defRPr/>
            </a:pPr>
            <a:fld id="{47378AA6-787F-4ADA-B02E-3DF5CCD84B5A}" type="slidenum">
              <a:rPr lang="he-IL"/>
              <a:pPr>
                <a:defRPr/>
              </a:pPr>
              <a:t>‹#›</a:t>
            </a:fld>
            <a:endParaRPr lang="en-GB"/>
          </a:p>
        </p:txBody>
      </p:sp>
      <p:sp>
        <p:nvSpPr>
          <p:cNvPr id="2053" name="Freeform 5"/>
          <p:cNvSpPr>
            <a:spLocks noChangeArrowheads="1"/>
          </p:cNvSpPr>
          <p:nvPr/>
        </p:nvSpPr>
        <p:spPr bwMode="auto">
          <a:xfrm>
            <a:off x="468313" y="90805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560">
            <a:solidFill>
              <a:srgbClr val="CC9900"/>
            </a:solidFill>
            <a:miter lim="800000"/>
            <a:headEnd/>
            <a:tailEnd/>
          </a:ln>
          <a:effectLst/>
        </p:spPr>
        <p:txBody>
          <a:bodyPr wrap="none" anchor="ctr"/>
          <a:lstStyle/>
          <a:p>
            <a:pPr>
              <a:buFont typeface="Arial" pitchFamily="34" charset="0"/>
              <a:buNone/>
              <a:defRPr/>
            </a:pPr>
            <a:endParaRPr lang="he-IL">
              <a:latin typeface="Arial" pitchFamily="34" charset="0"/>
              <a:cs typeface="Arial" pitchFamily="34" charset="0"/>
            </a:endParaRPr>
          </a:p>
        </p:txBody>
      </p:sp>
      <p:sp>
        <p:nvSpPr>
          <p:cNvPr id="4103" name="Rectangle 7"/>
          <p:cNvSpPr>
            <a:spLocks noGrp="1" noChangeArrowheads="1"/>
          </p:cNvSpPr>
          <p:nvPr>
            <p:ph type="body" idx="1"/>
          </p:nvPr>
        </p:nvSpPr>
        <p:spPr bwMode="auto">
          <a:xfrm>
            <a:off x="539750" y="105251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62" r:id="rId13"/>
  </p:sldLayoutIdLst>
  <p:hf sldNum="0" hdr="0" ftr="0"/>
  <p:txStyles>
    <p:titleStyle>
      <a:lvl1pPr algn="l" defTabSz="449263" rtl="0" eaLnBrk="0" fontAlgn="base" hangingPunct="0">
        <a:lnSpc>
          <a:spcPct val="95000"/>
        </a:lnSpc>
        <a:spcBef>
          <a:spcPct val="0"/>
        </a:spcBef>
        <a:spcAft>
          <a:spcPct val="0"/>
        </a:spcAft>
        <a:buClr>
          <a:srgbClr val="006633"/>
        </a:buClr>
        <a:buSzPct val="100000"/>
        <a:buFont typeface="Garamond" pitchFamily="18" charset="0"/>
        <a:defRPr sz="4200">
          <a:solidFill>
            <a:srgbClr val="006633"/>
          </a:solidFill>
          <a:latin typeface="+mj-lt"/>
          <a:ea typeface="+mj-ea"/>
          <a:cs typeface="+mj-cs"/>
        </a:defRPr>
      </a:lvl1pPr>
      <a:lvl2pPr algn="l" defTabSz="449263" rtl="0" eaLnBrk="0" fontAlgn="base" hangingPunct="0">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2pPr>
      <a:lvl3pPr algn="l" defTabSz="449263" rtl="0" eaLnBrk="0" fontAlgn="base" hangingPunct="0">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3pPr>
      <a:lvl4pPr algn="l" defTabSz="449263" rtl="0" eaLnBrk="0" fontAlgn="base" hangingPunct="0">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4pPr>
      <a:lvl5pPr algn="l" defTabSz="449263" rtl="0" eaLnBrk="0" fontAlgn="base" hangingPunct="0">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5pPr>
      <a:lvl6pPr marL="457200" algn="l" defTabSz="449263" rtl="0" fontAlgn="base">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6pPr>
      <a:lvl7pPr marL="914400" algn="l" defTabSz="449263" rtl="0" fontAlgn="base">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7pPr>
      <a:lvl8pPr marL="1371600" algn="l" defTabSz="449263" rtl="0" fontAlgn="base">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8pPr>
      <a:lvl9pPr marL="1828800" algn="l" defTabSz="449263" rtl="0" fontAlgn="base">
        <a:lnSpc>
          <a:spcPct val="95000"/>
        </a:lnSpc>
        <a:spcBef>
          <a:spcPct val="0"/>
        </a:spcBef>
        <a:spcAft>
          <a:spcPct val="0"/>
        </a:spcAft>
        <a:buClr>
          <a:srgbClr val="006633"/>
        </a:buClr>
        <a:buSzPct val="100000"/>
        <a:buFont typeface="Garamond" pitchFamily="18" charset="0"/>
        <a:defRPr sz="4200">
          <a:solidFill>
            <a:srgbClr val="006633"/>
          </a:solidFill>
          <a:latin typeface="Garamond" pitchFamily="18" charset="0"/>
          <a:cs typeface="Arial" pitchFamily="34" charset="0"/>
        </a:defRPr>
      </a:lvl9pPr>
    </p:titleStyle>
    <p:bodyStyle>
      <a:lvl1pPr marL="341313" indent="-341313" algn="l" defTabSz="449263" rtl="0" eaLnBrk="0" fontAlgn="base" hangingPunct="0">
        <a:lnSpc>
          <a:spcPct val="93000"/>
        </a:lnSpc>
        <a:spcBef>
          <a:spcPts val="750"/>
        </a:spcBef>
        <a:spcAft>
          <a:spcPct val="0"/>
        </a:spcAft>
        <a:buClr>
          <a:srgbClr val="CC9900"/>
        </a:buClr>
        <a:buSzPct val="65000"/>
        <a:buFont typeface="Wingdings" pitchFamily="2" charset="2"/>
        <a:buChar char=""/>
        <a:defRPr sz="3000">
          <a:solidFill>
            <a:srgbClr val="000000"/>
          </a:solidFill>
          <a:latin typeface="+mn-lt"/>
          <a:ea typeface="+mn-ea"/>
          <a:cs typeface="+mn-cs"/>
        </a:defRPr>
      </a:lvl1pPr>
      <a:lvl2pPr marL="668338" indent="-325438" algn="l" defTabSz="449263" rtl="0" eaLnBrk="0" fontAlgn="base" hangingPunct="0">
        <a:lnSpc>
          <a:spcPct val="93000"/>
        </a:lnSpc>
        <a:spcBef>
          <a:spcPts val="650"/>
        </a:spcBef>
        <a:spcAft>
          <a:spcPct val="0"/>
        </a:spcAft>
        <a:buClr>
          <a:srgbClr val="3B812F"/>
        </a:buClr>
        <a:buSzPct val="60000"/>
        <a:buFont typeface="Wingdings" pitchFamily="2" charset="2"/>
        <a:buChar char=""/>
        <a:defRPr sz="2600">
          <a:solidFill>
            <a:srgbClr val="000000"/>
          </a:solidFill>
          <a:latin typeface="+mn-lt"/>
          <a:cs typeface="+mn-cs"/>
        </a:defRPr>
      </a:lvl2pPr>
      <a:lvl3pPr marL="1020763" indent="-349250" algn="l" defTabSz="449263" rtl="0" eaLnBrk="0" fontAlgn="base" hangingPunct="0">
        <a:lnSpc>
          <a:spcPct val="93000"/>
        </a:lnSpc>
        <a:spcBef>
          <a:spcPts val="550"/>
        </a:spcBef>
        <a:spcAft>
          <a:spcPct val="0"/>
        </a:spcAft>
        <a:buClr>
          <a:srgbClr val="CC9900"/>
        </a:buClr>
        <a:buSzPct val="65000"/>
        <a:buFont typeface="Wingdings" pitchFamily="2" charset="2"/>
        <a:buChar char=""/>
        <a:defRPr sz="2200">
          <a:solidFill>
            <a:srgbClr val="000000"/>
          </a:solidFill>
          <a:latin typeface="+mn-lt"/>
          <a:cs typeface="+mn-cs"/>
        </a:defRPr>
      </a:lvl3pPr>
      <a:lvl4pPr marL="1338263" indent="-314325" algn="l" defTabSz="449263" rtl="0" eaLnBrk="0" fontAlgn="base" hangingPunct="0">
        <a:lnSpc>
          <a:spcPct val="93000"/>
        </a:lnSpc>
        <a:spcBef>
          <a:spcPts val="500"/>
        </a:spcBef>
        <a:spcAft>
          <a:spcPct val="0"/>
        </a:spcAft>
        <a:buClr>
          <a:srgbClr val="3B812F"/>
        </a:buClr>
        <a:buSzPct val="70000"/>
        <a:buFont typeface="Wingdings" pitchFamily="2" charset="2"/>
        <a:buChar char=""/>
        <a:defRPr sz="2000">
          <a:solidFill>
            <a:srgbClr val="000000"/>
          </a:solidFill>
          <a:latin typeface="+mn-lt"/>
          <a:cs typeface="+mn-cs"/>
        </a:defRPr>
      </a:lvl4pPr>
      <a:lvl5pPr marL="1679575" indent="-338138" algn="l" defTabSz="449263" rtl="0" eaLnBrk="0" fontAlgn="base" hangingPunct="0">
        <a:lnSpc>
          <a:spcPct val="93000"/>
        </a:lnSpc>
        <a:spcBef>
          <a:spcPts val="500"/>
        </a:spcBef>
        <a:spcAft>
          <a:spcPct val="0"/>
        </a:spcAft>
        <a:buClr>
          <a:srgbClr val="3B812F"/>
        </a:buClr>
        <a:buSzPct val="75000"/>
        <a:buFont typeface="Wingdings" pitchFamily="2" charset="2"/>
        <a:buChar char=""/>
        <a:defRPr sz="2000">
          <a:solidFill>
            <a:srgbClr val="000000"/>
          </a:solidFill>
          <a:latin typeface="+mn-lt"/>
          <a:cs typeface="+mn-cs"/>
        </a:defRPr>
      </a:lvl5pPr>
      <a:lvl6pPr marL="2136775" indent="-338138" algn="l" defTabSz="449263" rtl="0" fontAlgn="base">
        <a:lnSpc>
          <a:spcPct val="93000"/>
        </a:lnSpc>
        <a:spcBef>
          <a:spcPts val="500"/>
        </a:spcBef>
        <a:spcAft>
          <a:spcPct val="0"/>
        </a:spcAft>
        <a:buClr>
          <a:srgbClr val="3B812F"/>
        </a:buClr>
        <a:buSzPct val="75000"/>
        <a:buFont typeface="Wingdings" pitchFamily="2" charset="2"/>
        <a:buChar char=""/>
        <a:defRPr sz="2000">
          <a:solidFill>
            <a:srgbClr val="000000"/>
          </a:solidFill>
          <a:latin typeface="+mn-lt"/>
          <a:cs typeface="+mn-cs"/>
        </a:defRPr>
      </a:lvl6pPr>
      <a:lvl7pPr marL="2593975" indent="-338138" algn="l" defTabSz="449263" rtl="0" fontAlgn="base">
        <a:lnSpc>
          <a:spcPct val="93000"/>
        </a:lnSpc>
        <a:spcBef>
          <a:spcPts val="500"/>
        </a:spcBef>
        <a:spcAft>
          <a:spcPct val="0"/>
        </a:spcAft>
        <a:buClr>
          <a:srgbClr val="3B812F"/>
        </a:buClr>
        <a:buSzPct val="75000"/>
        <a:buFont typeface="Wingdings" pitchFamily="2" charset="2"/>
        <a:buChar char=""/>
        <a:defRPr sz="2000">
          <a:solidFill>
            <a:srgbClr val="000000"/>
          </a:solidFill>
          <a:latin typeface="+mn-lt"/>
          <a:cs typeface="+mn-cs"/>
        </a:defRPr>
      </a:lvl7pPr>
      <a:lvl8pPr marL="3051175" indent="-338138" algn="l" defTabSz="449263" rtl="0" fontAlgn="base">
        <a:lnSpc>
          <a:spcPct val="93000"/>
        </a:lnSpc>
        <a:spcBef>
          <a:spcPts val="500"/>
        </a:spcBef>
        <a:spcAft>
          <a:spcPct val="0"/>
        </a:spcAft>
        <a:buClr>
          <a:srgbClr val="3B812F"/>
        </a:buClr>
        <a:buSzPct val="75000"/>
        <a:buFont typeface="Wingdings" pitchFamily="2" charset="2"/>
        <a:buChar char=""/>
        <a:defRPr sz="2000">
          <a:solidFill>
            <a:srgbClr val="000000"/>
          </a:solidFill>
          <a:latin typeface="+mn-lt"/>
          <a:cs typeface="+mn-cs"/>
        </a:defRPr>
      </a:lvl8pPr>
      <a:lvl9pPr marL="3508375" indent="-338138" algn="l" defTabSz="449263" rtl="0" fontAlgn="base">
        <a:lnSpc>
          <a:spcPct val="93000"/>
        </a:lnSpc>
        <a:spcBef>
          <a:spcPts val="500"/>
        </a:spcBef>
        <a:spcAft>
          <a:spcPct val="0"/>
        </a:spcAft>
        <a:buClr>
          <a:srgbClr val="3B812F"/>
        </a:buClr>
        <a:buSzPct val="75000"/>
        <a:buFont typeface="Wingdings" pitchFamily="2" charset="2"/>
        <a:buChar char=""/>
        <a:defRPr sz="2000">
          <a:solidFill>
            <a:srgbClr val="000000"/>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2.png"/><Relationship Id="rId5" Type="http://schemas.openxmlformats.org/officeDocument/2006/relationships/image" Target="../media/image10.wmf"/><Relationship Id="rId10" Type="http://schemas.openxmlformats.org/officeDocument/2006/relationships/image" Target="../media/image13.png"/><Relationship Id="rId4" Type="http://schemas.openxmlformats.org/officeDocument/2006/relationships/image" Target="../media/image9.wm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bob.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lvl1pPr eaLnBrk="0" hangingPunct="0">
              <a:tabLst>
                <a:tab pos="723900" algn="l"/>
                <a:tab pos="1447800" algn="l"/>
              </a:tabLst>
              <a:defRPr>
                <a:solidFill>
                  <a:schemeClr val="bg1"/>
                </a:solidFill>
                <a:latin typeface="Arial" charset="0"/>
                <a:cs typeface="Arial" charset="0"/>
              </a:defRPr>
            </a:lvl1pPr>
            <a:lvl2pPr marL="742950" indent="-285750" eaLnBrk="0" hangingPunct="0">
              <a:tabLst>
                <a:tab pos="723900" algn="l"/>
                <a:tab pos="1447800" algn="l"/>
              </a:tabLst>
              <a:defRPr>
                <a:solidFill>
                  <a:schemeClr val="bg1"/>
                </a:solidFill>
                <a:latin typeface="Arial" charset="0"/>
                <a:cs typeface="Arial" charset="0"/>
              </a:defRPr>
            </a:lvl2pPr>
            <a:lvl3pPr marL="1143000" indent="-228600" eaLnBrk="0" hangingPunct="0">
              <a:tabLst>
                <a:tab pos="723900" algn="l"/>
                <a:tab pos="1447800" algn="l"/>
              </a:tabLst>
              <a:defRPr>
                <a:solidFill>
                  <a:schemeClr val="bg1"/>
                </a:solidFill>
                <a:latin typeface="Arial" charset="0"/>
                <a:cs typeface="Arial" charset="0"/>
              </a:defRPr>
            </a:lvl3pPr>
            <a:lvl4pPr marL="1600200" indent="-228600" eaLnBrk="0" hangingPunct="0">
              <a:tabLst>
                <a:tab pos="723900" algn="l"/>
                <a:tab pos="1447800" algn="l"/>
              </a:tabLst>
              <a:defRPr>
                <a:solidFill>
                  <a:schemeClr val="bg1"/>
                </a:solidFill>
                <a:latin typeface="Arial" charset="0"/>
                <a:cs typeface="Arial" charset="0"/>
              </a:defRPr>
            </a:lvl4pPr>
            <a:lvl5pPr marL="2057400" indent="-228600" eaLnBrk="0" hangingPunct="0">
              <a:tabLst>
                <a:tab pos="723900" algn="l"/>
                <a:tab pos="1447800"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cs typeface="Arial" charset="0"/>
              </a:defRPr>
            </a:lvl9pPr>
          </a:lstStyle>
          <a:p>
            <a:pPr eaLnBrk="1" hangingPunct="1"/>
            <a:fld id="{344316FC-5734-41C4-9C92-0BA54B46E014}" type="datetime1">
              <a:rPr lang="en-GB">
                <a:solidFill>
                  <a:srgbClr val="000000"/>
                </a:solidFill>
                <a:latin typeface="Garamond" pitchFamily="18" charset="0"/>
              </a:rPr>
              <a:pPr eaLnBrk="1" hangingPunct="1"/>
              <a:t>03/07/2012</a:t>
            </a:fld>
            <a:endParaRPr lang="en-GB">
              <a:solidFill>
                <a:srgbClr val="000000"/>
              </a:solidFill>
              <a:latin typeface="Garamond" pitchFamily="18" charset="0"/>
            </a:endParaRPr>
          </a:p>
        </p:txBody>
      </p:sp>
      <p:sp>
        <p:nvSpPr>
          <p:cNvPr id="5125" name="Rectangle 1"/>
          <p:cNvSpPr>
            <a:spLocks noGrp="1" noChangeArrowheads="1"/>
          </p:cNvSpPr>
          <p:nvPr>
            <p:ph type="title"/>
          </p:nvPr>
        </p:nvSpPr>
        <p:spPr>
          <a:xfrm>
            <a:off x="611188" y="1052513"/>
            <a:ext cx="7770812" cy="2956836"/>
          </a:xfrm>
        </p:spPr>
        <p:txBody>
          <a:bodyPr>
            <a:spAutoFit/>
          </a:bodyPr>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err="1"/>
              <a:t>CryptoDay</a:t>
            </a:r>
            <a:r>
              <a:rPr lang="en-US" sz="2400" dirty="0"/>
              <a:t> 2012:</a:t>
            </a:r>
            <a:br>
              <a:rPr lang="en-US" sz="2400" dirty="0"/>
            </a:br>
            <a:r>
              <a:rPr lang="en-US" sz="5400" dirty="0"/>
              <a:t>Off-path Interception, Modification and Poisoning Attacks</a:t>
            </a:r>
            <a:endParaRPr lang="en-GB" sz="5400" dirty="0" smtClean="0"/>
          </a:p>
        </p:txBody>
      </p:sp>
      <p:sp>
        <p:nvSpPr>
          <p:cNvPr id="5126" name="Rectangle 2"/>
          <p:cNvSpPr>
            <a:spLocks noGrp="1" noChangeArrowheads="1"/>
          </p:cNvSpPr>
          <p:nvPr>
            <p:ph type="subTitle" idx="4294967295"/>
          </p:nvPr>
        </p:nvSpPr>
        <p:spPr>
          <a:xfrm>
            <a:off x="336550" y="3998913"/>
            <a:ext cx="8388350" cy="1876540"/>
          </a:xfrm>
        </p:spPr>
        <p:txBody>
          <a:bodyPr lIns="90000" tIns="46800" rIns="90000" bIns="46800">
            <a:spAutoFit/>
          </a:bodyPr>
          <a:lstStyle/>
          <a:p>
            <a:pPr marL="0" indent="0" eaLnBrk="1" hangingPunct="1">
              <a:lnSpc>
                <a:spcPct val="9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Amir Herzberg</a:t>
            </a:r>
          </a:p>
          <a:p>
            <a:pPr marL="0" indent="0" eaLnBrk="1" hangingPunct="1">
              <a:lnSpc>
                <a:spcPct val="9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Works with Yossi </a:t>
            </a:r>
            <a:r>
              <a:rPr lang="en-GB" sz="3200" dirty="0" err="1" smtClean="0"/>
              <a:t>Gilad</a:t>
            </a:r>
            <a:r>
              <a:rPr lang="en-GB" sz="3200" dirty="0" smtClean="0"/>
              <a:t>, </a:t>
            </a:r>
            <a:r>
              <a:rPr lang="en-GB" sz="3200" dirty="0" err="1" smtClean="0"/>
              <a:t>Haya</a:t>
            </a:r>
            <a:r>
              <a:rPr lang="en-GB" sz="3200" dirty="0" smtClean="0"/>
              <a:t> Shulman</a:t>
            </a:r>
          </a:p>
          <a:p>
            <a:pPr marL="0" indent="0" eaLnBrk="1" hangingPunct="1">
              <a:lnSpc>
                <a:spcPct val="9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Network Security Group</a:t>
            </a:r>
          </a:p>
          <a:p>
            <a:pPr marL="0" indent="0" eaLnBrk="1" hangingPunct="1">
              <a:lnSpc>
                <a:spcPct val="9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Computer Science Department, Bar </a:t>
            </a:r>
            <a:r>
              <a:rPr lang="en-GB" sz="2400" dirty="0" err="1" smtClean="0"/>
              <a:t>Ilan</a:t>
            </a:r>
            <a:r>
              <a:rPr lang="en-GB" sz="2400" dirty="0" smtClean="0"/>
              <a:t> University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Oscar do?</a:t>
            </a:r>
            <a:endParaRPr lang="en-US" dirty="0"/>
          </a:p>
        </p:txBody>
      </p:sp>
      <p:sp>
        <p:nvSpPr>
          <p:cNvPr id="3" name="Content Placeholder 2"/>
          <p:cNvSpPr>
            <a:spLocks noGrp="1"/>
          </p:cNvSpPr>
          <p:nvPr>
            <p:ph idx="1"/>
          </p:nvPr>
        </p:nvSpPr>
        <p:spPr/>
        <p:txBody>
          <a:bodyPr/>
          <a:lstStyle/>
          <a:p>
            <a:r>
              <a:rPr lang="en-US" dirty="0" smtClean="0"/>
              <a:t>Obtain </a:t>
            </a:r>
            <a:r>
              <a:rPr lang="en-US" dirty="0" err="1" smtClean="0"/>
              <a:t>MitM</a:t>
            </a:r>
            <a:r>
              <a:rPr lang="en-US" dirty="0" smtClean="0"/>
              <a:t> capabilities</a:t>
            </a:r>
          </a:p>
          <a:p>
            <a:pPr lvl="1"/>
            <a:r>
              <a:rPr lang="en-US" dirty="0" smtClean="0"/>
              <a:t>Route via Oscar </a:t>
            </a:r>
          </a:p>
          <a:p>
            <a:pPr lvl="1"/>
            <a:r>
              <a:rPr lang="en-US" dirty="0" smtClean="0">
                <a:solidFill>
                  <a:schemeClr val="tx1"/>
                </a:solidFill>
              </a:rPr>
              <a:t>Map to Oscar: </a:t>
            </a:r>
            <a:r>
              <a:rPr lang="en-US" dirty="0" smtClean="0">
                <a:solidFill>
                  <a:schemeClr val="tx1"/>
                </a:solidFill>
              </a:rPr>
              <a:t>poison </a:t>
            </a:r>
            <a:r>
              <a:rPr lang="en-US" dirty="0" smtClean="0">
                <a:solidFill>
                  <a:schemeClr val="tx1"/>
                </a:solidFill>
              </a:rPr>
              <a:t>DNS [H+Shulman12]</a:t>
            </a:r>
            <a:endParaRPr lang="en-US" dirty="0" smtClean="0"/>
          </a:p>
          <a:p>
            <a:r>
              <a:rPr lang="en-US" dirty="0" smtClean="0"/>
              <a:t>Or, Off-path attacks</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tx1"/>
                </a:solidFill>
              </a:rPr>
              <a:t>Off-path </a:t>
            </a:r>
            <a:r>
              <a:rPr lang="en-GB" dirty="0" smtClean="0">
                <a:solidFill>
                  <a:schemeClr val="tx1"/>
                </a:solidFill>
              </a:rPr>
              <a:t>intercepting and injecting [GiladH11]</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Off-path traffic </a:t>
            </a:r>
            <a:r>
              <a:rPr lang="en-GB" dirty="0" smtClean="0"/>
              <a:t>analysis </a:t>
            </a:r>
            <a:r>
              <a:rPr lang="en-GB" sz="2800" dirty="0" smtClean="0"/>
              <a:t>[GiladH12] </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Off-path covert channels (for Bots) </a:t>
            </a:r>
            <a:endParaRPr lang="en-US" dirty="0" smtClean="0"/>
          </a:p>
          <a:p>
            <a:pPr lvl="1"/>
            <a:r>
              <a:rPr lang="en-US" dirty="0" smtClean="0"/>
              <a:t>`Social’ attacks, e.g., phishing, Nigerian scams</a:t>
            </a:r>
          </a:p>
          <a:p>
            <a:pPr lvl="2"/>
            <a:r>
              <a:rPr lang="en-US" dirty="0" smtClean="0"/>
              <a:t>How can Johnny login safely? [H+Margulis11,12]</a:t>
            </a:r>
          </a:p>
          <a:p>
            <a:pPr lvl="1"/>
            <a:r>
              <a:rPr lang="en-US" dirty="0" smtClean="0"/>
              <a:t>Denial/degradation </a:t>
            </a:r>
            <a:r>
              <a:rPr lang="en-US" dirty="0" smtClean="0"/>
              <a:t>of Service (</a:t>
            </a:r>
            <a:r>
              <a:rPr lang="en-US" dirty="0" err="1" smtClean="0"/>
              <a:t>DoS</a:t>
            </a:r>
            <a:r>
              <a:rPr lang="en-US" dirty="0" smtClean="0"/>
              <a:t>) […]</a:t>
            </a:r>
            <a:endParaRPr lang="en-US" dirty="0" smtClean="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33713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t>
            </a:r>
            <a:r>
              <a:rPr lang="en-US" b="1" dirty="0" smtClean="0">
                <a:solidFill>
                  <a:srgbClr val="FF0000"/>
                </a:solidFill>
              </a:rPr>
              <a:t>today:</a:t>
            </a:r>
            <a:endParaRPr lang="en-US" dirty="0"/>
          </a:p>
        </p:txBody>
      </p:sp>
      <p:sp>
        <p:nvSpPr>
          <p:cNvPr id="3" name="Content Placeholder 2"/>
          <p:cNvSpPr>
            <a:spLocks noGrp="1"/>
          </p:cNvSpPr>
          <p:nvPr>
            <p:ph idx="1"/>
          </p:nvPr>
        </p:nvSpPr>
        <p:spPr/>
        <p:txBody>
          <a:bodyPr/>
          <a:lstStyle/>
          <a:p>
            <a:r>
              <a:rPr lang="en-US" dirty="0" smtClean="0"/>
              <a:t>Obtain </a:t>
            </a:r>
            <a:r>
              <a:rPr lang="en-US" dirty="0" err="1" smtClean="0"/>
              <a:t>MitM</a:t>
            </a:r>
            <a:r>
              <a:rPr lang="en-US" dirty="0" smtClean="0"/>
              <a:t> capabilities</a:t>
            </a:r>
          </a:p>
          <a:p>
            <a:pPr lvl="1"/>
            <a:r>
              <a:rPr lang="en-US" dirty="0" smtClean="0">
                <a:solidFill>
                  <a:schemeClr val="bg2"/>
                </a:solidFill>
              </a:rPr>
              <a:t>Route </a:t>
            </a:r>
            <a:r>
              <a:rPr lang="en-US" dirty="0" smtClean="0">
                <a:solidFill>
                  <a:schemeClr val="bg2"/>
                </a:solidFill>
              </a:rPr>
              <a:t>via </a:t>
            </a:r>
            <a:r>
              <a:rPr lang="en-US" dirty="0" smtClean="0">
                <a:solidFill>
                  <a:schemeClr val="bg2"/>
                </a:solidFill>
              </a:rPr>
              <a:t>Oscar</a:t>
            </a:r>
          </a:p>
          <a:p>
            <a:pPr lvl="1"/>
            <a:r>
              <a:rPr lang="en-US" b="1" dirty="0" smtClean="0">
                <a:solidFill>
                  <a:srgbClr val="FF0000"/>
                </a:solidFill>
              </a:rPr>
              <a:t>Map to Oscar: poison DNS [H+Shulman12]</a:t>
            </a:r>
            <a:endParaRPr lang="en-US" dirty="0" smtClean="0"/>
          </a:p>
          <a:p>
            <a:r>
              <a:rPr lang="en-US" dirty="0" smtClean="0"/>
              <a:t>Off-path attacks</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FF0000"/>
                </a:solidFill>
              </a:rPr>
              <a:t>Off-path intercepting and injecting [GiladH11]</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2"/>
                </a:solidFill>
              </a:rPr>
              <a:t>Off-path traffic analysis (</a:t>
            </a:r>
            <a:r>
              <a:rPr lang="en-GB" dirty="0" err="1" smtClean="0">
                <a:solidFill>
                  <a:schemeClr val="bg2"/>
                </a:solidFill>
              </a:rPr>
              <a:t>darknets</a:t>
            </a:r>
            <a:r>
              <a:rPr lang="en-GB" dirty="0" smtClean="0">
                <a:solidFill>
                  <a:schemeClr val="bg2"/>
                </a:solidFill>
              </a:rPr>
              <a:t>) </a:t>
            </a:r>
            <a:r>
              <a:rPr lang="en-GB" sz="2800" dirty="0" smtClean="0">
                <a:solidFill>
                  <a:schemeClr val="bg2"/>
                </a:solidFill>
              </a:rPr>
              <a:t>[GiladH12] </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bg2"/>
                </a:solidFill>
              </a:rPr>
              <a:t>Off-path covert channels (for Bots) </a:t>
            </a:r>
            <a:endParaRPr lang="en-US" dirty="0" smtClean="0">
              <a:solidFill>
                <a:schemeClr val="bg2"/>
              </a:solidFill>
            </a:endParaRPr>
          </a:p>
          <a:p>
            <a:pPr lvl="1"/>
            <a:r>
              <a:rPr lang="en-US" dirty="0" smtClean="0">
                <a:solidFill>
                  <a:schemeClr val="bg2"/>
                </a:solidFill>
              </a:rPr>
              <a:t>`Social’ attacks, e.g., phishing, Nigerian scams</a:t>
            </a:r>
          </a:p>
          <a:p>
            <a:pPr lvl="1"/>
            <a:r>
              <a:rPr lang="en-US" dirty="0" smtClean="0">
                <a:solidFill>
                  <a:schemeClr val="bg2"/>
                </a:solidFill>
              </a:rPr>
              <a:t>Denial/degradation </a:t>
            </a:r>
            <a:r>
              <a:rPr lang="en-US" dirty="0" smtClean="0">
                <a:solidFill>
                  <a:schemeClr val="bg2"/>
                </a:solidFill>
              </a:rPr>
              <a:t>of Service (</a:t>
            </a:r>
            <a:r>
              <a:rPr lang="en-US" dirty="0" err="1" smtClean="0">
                <a:solidFill>
                  <a:schemeClr val="bg2"/>
                </a:solidFill>
              </a:rPr>
              <a:t>DoS</a:t>
            </a:r>
            <a:r>
              <a:rPr lang="en-US" dirty="0" smtClean="0">
                <a:solidFill>
                  <a:schemeClr val="bg2"/>
                </a:solidFill>
              </a:rPr>
              <a:t>)</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379086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smtClean="0"/>
              <a:t>Off-Path Attacks: Agenda</a:t>
            </a:r>
            <a:endParaRPr lang="he-IL" dirty="0"/>
          </a:p>
        </p:txBody>
      </p:sp>
      <p:sp>
        <p:nvSpPr>
          <p:cNvPr id="5" name="מציין מיקום תוכן 4"/>
          <p:cNvSpPr>
            <a:spLocks noGrp="1"/>
          </p:cNvSpPr>
          <p:nvPr>
            <p:ph idx="1"/>
          </p:nvPr>
        </p:nvSpPr>
        <p:spPr/>
        <p:txBody>
          <a:bodyPr/>
          <a:lstStyle/>
          <a:p>
            <a:pPr algn="l" rtl="0"/>
            <a:r>
              <a:rPr lang="en-US" dirty="0" smtClean="0">
                <a:solidFill>
                  <a:schemeClr val="bg2"/>
                </a:solidFill>
              </a:rPr>
              <a:t>Attackers: Off-path vs. </a:t>
            </a:r>
            <a:r>
              <a:rPr lang="en-US" dirty="0" err="1" smtClean="0">
                <a:solidFill>
                  <a:schemeClr val="bg2"/>
                </a:solidFill>
              </a:rPr>
              <a:t>MitM</a:t>
            </a:r>
            <a:endParaRPr lang="en-US" dirty="0" smtClean="0">
              <a:solidFill>
                <a:schemeClr val="bg2"/>
              </a:solidFill>
            </a:endParaRPr>
          </a:p>
          <a:p>
            <a:pPr algn="l" rtl="0"/>
            <a:r>
              <a:rPr lang="en-US" dirty="0" smtClean="0"/>
              <a:t>Off-path IP Fragments attacks: </a:t>
            </a:r>
            <a:br>
              <a:rPr lang="en-US" dirty="0" smtClean="0"/>
            </a:br>
            <a:r>
              <a:rPr lang="en-US" dirty="0" smtClean="0"/>
              <a:t>killing, intercepting, replacing</a:t>
            </a:r>
          </a:p>
          <a:p>
            <a:pPr algn="l" rtl="0"/>
            <a:r>
              <a:rPr lang="en-US" dirty="0" smtClean="0"/>
              <a:t>Off-path DNS Poisoning:</a:t>
            </a:r>
          </a:p>
          <a:p>
            <a:pPr lvl="1" algn="l" rtl="0"/>
            <a:r>
              <a:rPr lang="en-US" dirty="0" smtClean="0"/>
              <a:t>By fragment attacks</a:t>
            </a:r>
          </a:p>
          <a:p>
            <a:pPr lvl="1" algn="l" rtl="0"/>
            <a:r>
              <a:rPr lang="en-US" dirty="0" smtClean="0"/>
              <a:t>By NAT-</a:t>
            </a:r>
            <a:r>
              <a:rPr lang="en-US" dirty="0" err="1" smtClean="0"/>
              <a:t>derandomization</a:t>
            </a:r>
            <a:endParaRPr lang="en-US" dirty="0" smtClean="0"/>
          </a:p>
          <a:p>
            <a:pPr algn="l" rtl="0"/>
            <a:r>
              <a:rPr lang="en-US" dirty="0" smtClean="0"/>
              <a:t>Other off-path attacks</a:t>
            </a:r>
            <a:endParaRPr lang="he-IL" dirty="0"/>
          </a:p>
        </p:txBody>
      </p:sp>
      <p:sp>
        <p:nvSpPr>
          <p:cNvPr id="2" name="מציין מיקום של תאריך 1"/>
          <p:cNvSpPr>
            <a:spLocks noGrp="1"/>
          </p:cNvSpPr>
          <p:nvPr>
            <p:ph type="dt" sz="half" idx="10"/>
          </p:nvPr>
        </p:nvSpPr>
        <p:spPr/>
        <p:txBody>
          <a:bodyPr/>
          <a:lstStyle/>
          <a:p>
            <a:r>
              <a:rPr lang="en-US" smtClean="0"/>
              <a:t>09/15/11</a:t>
            </a:r>
            <a:endParaRPr lang="en-US"/>
          </a:p>
        </p:txBody>
      </p:sp>
      <p:sp>
        <p:nvSpPr>
          <p:cNvPr id="3" name="מציין מיקום של כותרת תחתונה 2"/>
          <p:cNvSpPr>
            <a:spLocks noGrp="1"/>
          </p:cNvSpPr>
          <p:nvPr>
            <p:ph type="ftr" sz="quarter" idx="11"/>
          </p:nvPr>
        </p:nvSpPr>
        <p:spPr/>
        <p:txBody>
          <a:bodyPr/>
          <a:lstStyle/>
          <a:p>
            <a:r>
              <a:rPr lang="en-US" dirty="0" smtClean="0"/>
              <a:t>Amir Herzberg,</a:t>
            </a:r>
          </a:p>
          <a:p>
            <a:r>
              <a:rPr lang="en-US" dirty="0" smtClean="0"/>
              <a:t>Bar </a:t>
            </a:r>
            <a:r>
              <a:rPr lang="en-US" dirty="0" err="1" smtClean="0"/>
              <a:t>Ilan</a:t>
            </a:r>
            <a:r>
              <a:rPr lang="en-US" dirty="0" smtClean="0"/>
              <a:t> University</a:t>
            </a:r>
            <a:endParaRPr lang="en-US" dirty="0"/>
          </a:p>
        </p:txBody>
      </p:sp>
    </p:spTree>
    <p:extLst>
      <p:ext uri="{BB962C8B-B14F-4D97-AF65-F5344CB8AC3E}">
        <p14:creationId xmlns:p14="http://schemas.microsoft.com/office/powerpoint/2010/main" val="444239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he-IL" dirty="0" smtClean="0"/>
              <a:t>פרוטוקול האינטרנט: פיצול חבילות</a:t>
            </a:r>
            <a:endParaRPr lang="en-US" dirty="0"/>
          </a:p>
        </p:txBody>
      </p:sp>
      <p:sp>
        <p:nvSpPr>
          <p:cNvPr id="5" name="Content Placeholder 4"/>
          <p:cNvSpPr>
            <a:spLocks noGrp="1"/>
          </p:cNvSpPr>
          <p:nvPr>
            <p:ph idx="1"/>
          </p:nvPr>
        </p:nvSpPr>
        <p:spPr>
          <a:xfrm>
            <a:off x="583450" y="1001287"/>
            <a:ext cx="8229600" cy="4713387"/>
          </a:xfrm>
        </p:spPr>
        <p:txBody>
          <a:bodyPr/>
          <a:lstStyle/>
          <a:p>
            <a:pPr algn="r" rtl="1"/>
            <a:r>
              <a:rPr lang="he-IL" dirty="0" smtClean="0"/>
              <a:t>לכל רשת יש מגבלה על גודל חבילה </a:t>
            </a:r>
            <a:r>
              <a:rPr lang="he-IL" dirty="0" err="1" smtClean="0"/>
              <a:t>מירבי</a:t>
            </a:r>
            <a:r>
              <a:rPr lang="he-IL" dirty="0" smtClean="0"/>
              <a:t> (</a:t>
            </a:r>
            <a:r>
              <a:rPr lang="en-US" dirty="0" smtClean="0"/>
              <a:t>MTU</a:t>
            </a:r>
            <a:r>
              <a:rPr lang="he-IL" dirty="0" smtClean="0"/>
              <a:t>)</a:t>
            </a:r>
            <a:r>
              <a:rPr lang="en-US" dirty="0" smtClean="0"/>
              <a:t> </a:t>
            </a:r>
            <a:r>
              <a:rPr lang="he-IL" dirty="0" smtClean="0"/>
              <a:t>, בבתים</a:t>
            </a:r>
          </a:p>
          <a:p>
            <a:pPr algn="r" rtl="1"/>
            <a:r>
              <a:rPr lang="he-IL" dirty="0" smtClean="0"/>
              <a:t>מה אם צריך להעביר חבילה גדולה יותר מהמגבלה?</a:t>
            </a:r>
            <a:r>
              <a:rPr lang="en-US" dirty="0" smtClean="0"/>
              <a:t> </a:t>
            </a:r>
            <a:endParaRPr lang="he-IL" dirty="0" smtClean="0"/>
          </a:p>
          <a:p>
            <a:pPr algn="r" rtl="1"/>
            <a:r>
              <a:rPr lang="he-IL" dirty="0" smtClean="0"/>
              <a:t>נפצל אותה לשתיים</a:t>
            </a:r>
          </a:p>
          <a:p>
            <a:pPr algn="r" rtl="1"/>
            <a:r>
              <a:rPr lang="he-IL" dirty="0" smtClean="0"/>
              <a:t>ונחבר מחדש אצל בוב</a:t>
            </a:r>
            <a:endParaRPr lang="en-US" dirty="0"/>
          </a:p>
        </p:txBody>
      </p:sp>
      <p:pic>
        <p:nvPicPr>
          <p:cNvPr id="10"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9512" y="3332612"/>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p:cNvSpPr>
            <a:spLocks noChangeAspect="1" noEditPoints="1" noChangeArrowheads="1"/>
          </p:cNvSpPr>
          <p:nvPr/>
        </p:nvSpPr>
        <p:spPr bwMode="auto">
          <a:xfrm>
            <a:off x="887670" y="3734845"/>
            <a:ext cx="2122466" cy="14223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2.2.2</a:t>
            </a:r>
            <a:endParaRPr lang="en-US" sz="2800" dirty="0">
              <a:solidFill>
                <a:prstClr val="white"/>
              </a:solidFill>
            </a:endParaRPr>
          </a:p>
        </p:txBody>
      </p:sp>
      <p:sp>
        <p:nvSpPr>
          <p:cNvPr id="16" name="Cloud"/>
          <p:cNvSpPr>
            <a:spLocks noChangeAspect="1" noEditPoints="1" noChangeArrowheads="1"/>
          </p:cNvSpPr>
          <p:nvPr/>
        </p:nvSpPr>
        <p:spPr bwMode="auto">
          <a:xfrm>
            <a:off x="5452556" y="3366738"/>
            <a:ext cx="2177838" cy="14594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3.3.3</a:t>
            </a:r>
            <a:endParaRPr lang="en-US" sz="2800" dirty="0">
              <a:solidFill>
                <a:prstClr val="white"/>
              </a:solidFill>
            </a:endParaRPr>
          </a:p>
        </p:txBody>
      </p:sp>
      <p:sp>
        <p:nvSpPr>
          <p:cNvPr id="20" name="TextBox 19"/>
          <p:cNvSpPr txBox="1"/>
          <p:nvPr/>
        </p:nvSpPr>
        <p:spPr>
          <a:xfrm flipH="1">
            <a:off x="-540568" y="4725144"/>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אליס</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2.2.2.5</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TextBox 36"/>
          <p:cNvSpPr txBox="1"/>
          <p:nvPr/>
        </p:nvSpPr>
        <p:spPr>
          <a:xfrm flipH="1">
            <a:off x="7354023" y="4003144"/>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בוב</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3.3.3.7</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500" y="3854978"/>
            <a:ext cx="813788" cy="104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loud"/>
          <p:cNvSpPr>
            <a:spLocks noChangeAspect="1" noEditPoints="1" noChangeArrowheads="1"/>
          </p:cNvSpPr>
          <p:nvPr/>
        </p:nvSpPr>
        <p:spPr bwMode="auto">
          <a:xfrm>
            <a:off x="3352998" y="3768508"/>
            <a:ext cx="1870326" cy="12533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5.5.5</a:t>
            </a:r>
            <a:endParaRPr lang="en-US" sz="2800" dirty="0">
              <a:solidFill>
                <a:prstClr val="white"/>
              </a:solidFill>
            </a:endParaRPr>
          </a:p>
        </p:txBody>
      </p:sp>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573" y="4071518"/>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12" y="3821061"/>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860274" y="2505041"/>
            <a:ext cx="2016250" cy="12119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MTU</a:t>
            </a:r>
            <a:r>
              <a:rPr lang="en-US" sz="2400" baseline="-25000" dirty="0" smtClean="0"/>
              <a:t>2.2.2</a:t>
            </a:r>
            <a:r>
              <a:rPr lang="en-US" sz="2400" dirty="0" smtClean="0"/>
              <a:t>=</a:t>
            </a:r>
            <a:br>
              <a:rPr lang="en-US" sz="2400" dirty="0" smtClean="0"/>
            </a:br>
            <a:r>
              <a:rPr lang="en-US" sz="2400" dirty="0" smtClean="0"/>
              <a:t>1500B</a:t>
            </a:r>
          </a:p>
        </p:txBody>
      </p:sp>
      <p:sp>
        <p:nvSpPr>
          <p:cNvPr id="29" name="Rounded Rectangle 28"/>
          <p:cNvSpPr/>
          <p:nvPr/>
        </p:nvSpPr>
        <p:spPr>
          <a:xfrm>
            <a:off x="3419872" y="2893735"/>
            <a:ext cx="1723058" cy="8232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MTU</a:t>
            </a:r>
            <a:r>
              <a:rPr lang="he-IL" sz="2400" baseline="-25000" dirty="0" smtClean="0"/>
              <a:t>5.5.5</a:t>
            </a:r>
            <a:r>
              <a:rPr lang="en-US" sz="2400" dirty="0" smtClean="0"/>
              <a:t>=</a:t>
            </a:r>
            <a:r>
              <a:rPr lang="en-US" sz="2400" dirty="0"/>
              <a:t/>
            </a:r>
            <a:br>
              <a:rPr lang="en-US" sz="2400" dirty="0"/>
            </a:br>
            <a:r>
              <a:rPr lang="en-US" sz="2400" dirty="0" smtClean="0"/>
              <a:t>1</a:t>
            </a:r>
            <a:r>
              <a:rPr lang="he-IL" sz="2400" dirty="0" smtClean="0"/>
              <a:t>0</a:t>
            </a:r>
            <a:r>
              <a:rPr lang="en-US" sz="2400" dirty="0" smtClean="0"/>
              <a:t>00B</a:t>
            </a:r>
            <a:endParaRPr lang="en-US" sz="2400" dirty="0"/>
          </a:p>
        </p:txBody>
      </p:sp>
      <p:sp>
        <p:nvSpPr>
          <p:cNvPr id="43" name="Rounded Rectangle 42"/>
          <p:cNvSpPr/>
          <p:nvPr/>
        </p:nvSpPr>
        <p:spPr>
          <a:xfrm>
            <a:off x="1013595" y="5190589"/>
            <a:ext cx="1897575" cy="1080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From: </a:t>
            </a:r>
            <a:r>
              <a:rPr lang="he-IL" sz="1600" dirty="0" smtClean="0"/>
              <a:t>2.2.2.5</a:t>
            </a:r>
            <a:endParaRPr lang="en-US" sz="1600" dirty="0" smtClean="0"/>
          </a:p>
          <a:p>
            <a:pPr algn="ctr"/>
            <a:r>
              <a:rPr lang="en-US" sz="1600" dirty="0" smtClean="0"/>
              <a:t>To : </a:t>
            </a:r>
            <a:r>
              <a:rPr lang="he-IL" sz="1600" dirty="0" smtClean="0"/>
              <a:t>3.3.3.7</a:t>
            </a:r>
            <a:endParaRPr lang="en-US" sz="1600" dirty="0" smtClean="0"/>
          </a:p>
          <a:p>
            <a:pPr algn="ctr"/>
            <a:r>
              <a:rPr lang="he-IL" sz="1600" dirty="0" smtClean="0">
                <a:solidFill>
                  <a:schemeClr val="tx1"/>
                </a:solidFill>
              </a:rPr>
              <a:t>בוב, אני כל כך אוהבת אותך!</a:t>
            </a:r>
            <a:endParaRPr lang="en-US" sz="1600" dirty="0">
              <a:solidFill>
                <a:schemeClr val="tx1"/>
              </a:solidFill>
            </a:endParaRPr>
          </a:p>
        </p:txBody>
      </p:sp>
      <p:sp>
        <p:nvSpPr>
          <p:cNvPr id="44" name="Rounded Rectangle 43"/>
          <p:cNvSpPr/>
          <p:nvPr/>
        </p:nvSpPr>
        <p:spPr>
          <a:xfrm>
            <a:off x="3717478" y="4830549"/>
            <a:ext cx="1723058" cy="8232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a:t>
            </a:r>
            <a:r>
              <a:rPr lang="he-IL" sz="1400" dirty="0"/>
              <a:t>2.2.2.5</a:t>
            </a:r>
            <a:endParaRPr lang="en-US" sz="1400" dirty="0"/>
          </a:p>
          <a:p>
            <a:pPr algn="ctr"/>
            <a:r>
              <a:rPr lang="en-US" sz="1400" dirty="0"/>
              <a:t>To : </a:t>
            </a:r>
            <a:r>
              <a:rPr lang="he-IL" sz="1400" dirty="0"/>
              <a:t>3.3.3.7</a:t>
            </a:r>
            <a:endParaRPr lang="en-US" sz="1400" dirty="0"/>
          </a:p>
          <a:p>
            <a:pPr algn="ctr"/>
            <a:r>
              <a:rPr lang="he-IL" sz="1400" dirty="0" smtClean="0">
                <a:solidFill>
                  <a:schemeClr val="tx1"/>
                </a:solidFill>
              </a:rPr>
              <a:t>בוב, אני כל כך</a:t>
            </a:r>
            <a:r>
              <a:rPr lang="he-IL" sz="1400" dirty="0" smtClean="0"/>
              <a:t>...</a:t>
            </a:r>
            <a:endParaRPr lang="en-US" sz="1400" dirty="0"/>
          </a:p>
        </p:txBody>
      </p:sp>
      <p:sp>
        <p:nvSpPr>
          <p:cNvPr id="45" name="Rounded Rectangle 44"/>
          <p:cNvSpPr/>
          <p:nvPr/>
        </p:nvSpPr>
        <p:spPr>
          <a:xfrm>
            <a:off x="3701347" y="5766653"/>
            <a:ext cx="1723058" cy="8232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a:t>
            </a:r>
            <a:r>
              <a:rPr lang="he-IL" sz="1400" dirty="0"/>
              <a:t>2.2.2.5</a:t>
            </a:r>
            <a:endParaRPr lang="en-US" sz="1400" dirty="0"/>
          </a:p>
          <a:p>
            <a:pPr algn="ctr"/>
            <a:r>
              <a:rPr lang="en-US" sz="1400" dirty="0"/>
              <a:t>To : </a:t>
            </a:r>
            <a:r>
              <a:rPr lang="he-IL" sz="1400" dirty="0"/>
              <a:t>3.3.3.7</a:t>
            </a:r>
            <a:endParaRPr lang="en-US" sz="1400" dirty="0"/>
          </a:p>
          <a:p>
            <a:pPr algn="ctr"/>
            <a:r>
              <a:rPr lang="he-IL" sz="1400" dirty="0" smtClean="0"/>
              <a:t>...</a:t>
            </a:r>
            <a:r>
              <a:rPr lang="he-IL" sz="1400" dirty="0" smtClean="0">
                <a:solidFill>
                  <a:schemeClr val="tx1"/>
                </a:solidFill>
              </a:rPr>
              <a:t>אוהבת אותך!</a:t>
            </a:r>
            <a:endParaRPr lang="en-US" sz="1400" dirty="0">
              <a:solidFill>
                <a:schemeClr val="tx1"/>
              </a:solidFill>
            </a:endParaRPr>
          </a:p>
        </p:txBody>
      </p:sp>
      <p:sp>
        <p:nvSpPr>
          <p:cNvPr id="46" name="Left Brace 45"/>
          <p:cNvSpPr/>
          <p:nvPr/>
        </p:nvSpPr>
        <p:spPr>
          <a:xfrm>
            <a:off x="3482762" y="4902557"/>
            <a:ext cx="220496" cy="1640577"/>
          </a:xfrm>
          <a:prstGeom prst="leftBrace">
            <a:avLst>
              <a:gd name="adj1" fmla="val 6958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p:cNvCxnSpPr>
            <a:stCxn id="43" idx="3"/>
            <a:endCxn id="46" idx="1"/>
          </p:cNvCxnSpPr>
          <p:nvPr/>
        </p:nvCxnSpPr>
        <p:spPr>
          <a:xfrm flipV="1">
            <a:off x="2911170" y="5722846"/>
            <a:ext cx="571592" cy="78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4" idx="3"/>
          </p:cNvCxnSpPr>
          <p:nvPr/>
        </p:nvCxnSpPr>
        <p:spPr>
          <a:xfrm>
            <a:off x="5440536" y="5242198"/>
            <a:ext cx="1782964" cy="137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5" idx="3"/>
          </p:cNvCxnSpPr>
          <p:nvPr/>
        </p:nvCxnSpPr>
        <p:spPr>
          <a:xfrm flipV="1">
            <a:off x="5424405" y="5730649"/>
            <a:ext cx="1799095" cy="4476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683" name="Picture 3" descr="C:\Users\Administrator\AppData\Local\Microsoft\Windows\Temporary Internet Files\Content.IE5\PWKUIPLP\MC90043386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280" y="4462814"/>
            <a:ext cx="2503720" cy="25037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7452320" y="5013176"/>
            <a:ext cx="889987" cy="1200329"/>
          </a:xfrm>
          <a:prstGeom prst="rect">
            <a:avLst/>
          </a:prstGeom>
          <a:noFill/>
        </p:spPr>
        <p:txBody>
          <a:bodyPr wrap="none" rtlCol="0">
            <a:spAutoFit/>
          </a:bodyPr>
          <a:lstStyle/>
          <a:p>
            <a:r>
              <a:rPr lang="he-IL" dirty="0" smtClean="0">
                <a:solidFill>
                  <a:schemeClr val="tx1"/>
                </a:solidFill>
              </a:rPr>
              <a:t>בוב, אני</a:t>
            </a:r>
          </a:p>
          <a:p>
            <a:r>
              <a:rPr lang="he-IL" dirty="0" smtClean="0">
                <a:solidFill>
                  <a:schemeClr val="tx1"/>
                </a:solidFill>
              </a:rPr>
              <a:t>כל כך</a:t>
            </a:r>
          </a:p>
          <a:p>
            <a:r>
              <a:rPr lang="he-IL" dirty="0" smtClean="0">
                <a:solidFill>
                  <a:schemeClr val="tx1"/>
                </a:solidFill>
              </a:rPr>
              <a:t>אוהבת</a:t>
            </a:r>
          </a:p>
          <a:p>
            <a:r>
              <a:rPr lang="he-IL" dirty="0" smtClean="0">
                <a:solidFill>
                  <a:schemeClr val="tx1"/>
                </a:solidFill>
              </a:rPr>
              <a:t>אותך!</a:t>
            </a:r>
          </a:p>
        </p:txBody>
      </p:sp>
    </p:spTree>
    <p:extLst>
      <p:ext uri="{BB962C8B-B14F-4D97-AF65-F5344CB8AC3E}">
        <p14:creationId xmlns:p14="http://schemas.microsoft.com/office/powerpoint/2010/main" val="3332234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95536" y="260648"/>
            <a:ext cx="8260672" cy="716373"/>
          </a:xfrm>
        </p:spPr>
        <p:txBody>
          <a:bodyPr/>
          <a:lstStyle/>
          <a:p>
            <a:r>
              <a:rPr lang="he-IL" dirty="0" smtClean="0"/>
              <a:t>חיבור מחדש: זהירות מטעויות!</a:t>
            </a:r>
            <a:endParaRPr lang="en-US" dirty="0"/>
          </a:p>
        </p:txBody>
      </p:sp>
      <p:sp>
        <p:nvSpPr>
          <p:cNvPr id="5" name="Content Placeholder 4"/>
          <p:cNvSpPr>
            <a:spLocks noGrp="1"/>
          </p:cNvSpPr>
          <p:nvPr>
            <p:ph idx="1"/>
          </p:nvPr>
        </p:nvSpPr>
        <p:spPr>
          <a:xfrm>
            <a:off x="395536" y="980728"/>
            <a:ext cx="8229600" cy="4713387"/>
          </a:xfrm>
        </p:spPr>
        <p:txBody>
          <a:bodyPr/>
          <a:lstStyle/>
          <a:p>
            <a:pPr algn="r" rtl="1"/>
            <a:r>
              <a:rPr lang="he-IL" dirty="0" smtClean="0"/>
              <a:t>בוב מקבל חלקים של חבילות שונות</a:t>
            </a:r>
          </a:p>
          <a:p>
            <a:pPr algn="r" rtl="1"/>
            <a:r>
              <a:rPr lang="he-IL" dirty="0" smtClean="0"/>
              <a:t>איך נרכיב את כולן מחדש בלי לטעות ולערבב?</a:t>
            </a:r>
            <a:r>
              <a:rPr lang="en-US" dirty="0" smtClean="0"/>
              <a:t> </a:t>
            </a:r>
            <a:endParaRPr lang="he-IL" dirty="0" smtClean="0"/>
          </a:p>
          <a:p>
            <a:pPr algn="r" rtl="1"/>
            <a:r>
              <a:rPr lang="he-IL" dirty="0" smtClean="0"/>
              <a:t>נזהה חלקים של אותה חבילה:</a:t>
            </a:r>
          </a:p>
          <a:p>
            <a:pPr lvl="1" algn="r" rtl="1"/>
            <a:r>
              <a:rPr lang="he-IL" dirty="0" smtClean="0"/>
              <a:t>לפי כתובת שולח ומקבל, ואיזה פרוטוקול</a:t>
            </a:r>
          </a:p>
          <a:p>
            <a:pPr lvl="1" algn="r" rtl="1"/>
            <a:r>
              <a:rPr lang="he-IL" dirty="0" smtClean="0"/>
              <a:t>זה לא מספיק! נוסיף גם </a:t>
            </a:r>
            <a:r>
              <a:rPr lang="he-IL" b="1" dirty="0" smtClean="0"/>
              <a:t>מזהה חבילה </a:t>
            </a:r>
            <a:r>
              <a:rPr lang="en-US" b="1" dirty="0" smtClean="0"/>
              <a:t>IP-ID</a:t>
            </a:r>
            <a:endParaRPr lang="en-US" dirty="0"/>
          </a:p>
        </p:txBody>
      </p:sp>
      <p:pic>
        <p:nvPicPr>
          <p:cNvPr id="10"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9512" y="3332612"/>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p:cNvSpPr>
            <a:spLocks noChangeAspect="1" noEditPoints="1" noChangeArrowheads="1"/>
          </p:cNvSpPr>
          <p:nvPr/>
        </p:nvSpPr>
        <p:spPr bwMode="auto">
          <a:xfrm>
            <a:off x="887670" y="3734845"/>
            <a:ext cx="2122466" cy="14223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2.2.2</a:t>
            </a:r>
            <a:endParaRPr lang="en-US" sz="2800" dirty="0">
              <a:solidFill>
                <a:prstClr val="white"/>
              </a:solidFill>
            </a:endParaRPr>
          </a:p>
        </p:txBody>
      </p:sp>
      <p:sp>
        <p:nvSpPr>
          <p:cNvPr id="16" name="Cloud"/>
          <p:cNvSpPr>
            <a:spLocks noChangeAspect="1" noEditPoints="1" noChangeArrowheads="1"/>
          </p:cNvSpPr>
          <p:nvPr/>
        </p:nvSpPr>
        <p:spPr bwMode="auto">
          <a:xfrm>
            <a:off x="5452556" y="3366738"/>
            <a:ext cx="2177838" cy="14594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3.3.3</a:t>
            </a:r>
            <a:endParaRPr lang="en-US" sz="2800" dirty="0">
              <a:solidFill>
                <a:prstClr val="white"/>
              </a:solidFill>
            </a:endParaRPr>
          </a:p>
        </p:txBody>
      </p:sp>
      <p:sp>
        <p:nvSpPr>
          <p:cNvPr id="20" name="TextBox 19"/>
          <p:cNvSpPr txBox="1"/>
          <p:nvPr/>
        </p:nvSpPr>
        <p:spPr>
          <a:xfrm flipH="1">
            <a:off x="-534872" y="4649475"/>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אליס</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2.2.2.5</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TextBox 36"/>
          <p:cNvSpPr txBox="1"/>
          <p:nvPr/>
        </p:nvSpPr>
        <p:spPr>
          <a:xfrm flipH="1">
            <a:off x="7354023" y="4003144"/>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בוב</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3.3.3.7</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500" y="3854978"/>
            <a:ext cx="813788" cy="104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loud"/>
          <p:cNvSpPr>
            <a:spLocks noChangeAspect="1" noEditPoints="1" noChangeArrowheads="1"/>
          </p:cNvSpPr>
          <p:nvPr/>
        </p:nvSpPr>
        <p:spPr bwMode="auto">
          <a:xfrm>
            <a:off x="3352998" y="3768508"/>
            <a:ext cx="1870326" cy="12533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5.5.5</a:t>
            </a:r>
            <a:endParaRPr lang="en-US" sz="2800" dirty="0">
              <a:solidFill>
                <a:prstClr val="white"/>
              </a:solidFill>
            </a:endParaRPr>
          </a:p>
        </p:txBody>
      </p:sp>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573" y="4071518"/>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12" y="3821061"/>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Arrow Connector 52"/>
          <p:cNvCxnSpPr/>
          <p:nvPr/>
        </p:nvCxnSpPr>
        <p:spPr>
          <a:xfrm flipV="1">
            <a:off x="5424405" y="5730649"/>
            <a:ext cx="1799095" cy="4476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683" name="Picture 3" descr="C:\Users\Administrator\AppData\Local\Microsoft\Windows\Temporary Internet Files\Content.IE5\PWKUIPLP\MC90043386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280" y="4446018"/>
            <a:ext cx="2503720" cy="25037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7452320" y="5013176"/>
            <a:ext cx="889987" cy="1200329"/>
          </a:xfrm>
          <a:prstGeom prst="rect">
            <a:avLst/>
          </a:prstGeom>
          <a:noFill/>
        </p:spPr>
        <p:txBody>
          <a:bodyPr wrap="none" rtlCol="0">
            <a:spAutoFit/>
          </a:bodyPr>
          <a:lstStyle/>
          <a:p>
            <a:pPr algn="ctr"/>
            <a:r>
              <a:rPr lang="he-IL" dirty="0" smtClean="0">
                <a:solidFill>
                  <a:schemeClr val="tx1"/>
                </a:solidFill>
              </a:rPr>
              <a:t>בוב, אני</a:t>
            </a:r>
          </a:p>
          <a:p>
            <a:pPr algn="ctr"/>
            <a:r>
              <a:rPr lang="he-IL" dirty="0" smtClean="0">
                <a:solidFill>
                  <a:schemeClr val="tx1"/>
                </a:solidFill>
              </a:rPr>
              <a:t>כל כך</a:t>
            </a:r>
          </a:p>
          <a:p>
            <a:pPr algn="ctr"/>
            <a:r>
              <a:rPr lang="he-IL" dirty="0" smtClean="0">
                <a:solidFill>
                  <a:schemeClr val="tx1"/>
                </a:solidFill>
              </a:rPr>
              <a:t>רוצה</a:t>
            </a:r>
            <a:r>
              <a:rPr lang="en-US" dirty="0" smtClean="0">
                <a:solidFill>
                  <a:schemeClr val="tx1"/>
                </a:solidFill>
              </a:rPr>
              <a:t/>
            </a:r>
            <a:br>
              <a:rPr lang="en-US" dirty="0" smtClean="0">
                <a:solidFill>
                  <a:schemeClr val="tx1"/>
                </a:solidFill>
              </a:rPr>
            </a:br>
            <a:r>
              <a:rPr lang="he-IL" dirty="0" smtClean="0">
                <a:solidFill>
                  <a:schemeClr val="tx1"/>
                </a:solidFill>
              </a:rPr>
              <a:t>מקרר</a:t>
            </a:r>
          </a:p>
        </p:txBody>
      </p:sp>
      <p:pic>
        <p:nvPicPr>
          <p:cNvPr id="72706" name="Picture 2" descr="C:\Users\Administrator\AppData\Local\Microsoft\Windows\Temporary Internet Files\Content.IE5\PWKUIPLP\MC910216992[1].png"/>
          <p:cNvPicPr>
            <a:picLocks noChangeAspect="1" noChangeArrowheads="1"/>
          </p:cNvPicPr>
          <p:nvPr/>
        </p:nvPicPr>
        <p:blipFill rotWithShape="1">
          <a:blip r:embed="rId6">
            <a:extLst>
              <a:ext uri="{28A0092B-C50C-407E-A947-70E740481C1C}">
                <a14:useLocalDpi xmlns:a14="http://schemas.microsoft.com/office/drawing/2010/main" val="0"/>
              </a:ext>
            </a:extLst>
          </a:blip>
          <a:srcRect l="-558" t="75687" r="51058"/>
          <a:stretch/>
        </p:blipFill>
        <p:spPr bwMode="auto">
          <a:xfrm>
            <a:off x="3473319" y="5003262"/>
            <a:ext cx="2642017" cy="794730"/>
          </a:xfrm>
          <a:prstGeom prst="rect">
            <a:avLst/>
          </a:prstGeom>
          <a:noFill/>
          <a:ln w="28575">
            <a:solidFill>
              <a:schemeClr val="tx1"/>
            </a:solid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86082" y="5012275"/>
            <a:ext cx="1024625" cy="646331"/>
          </a:xfrm>
          <a:prstGeom prst="rect">
            <a:avLst/>
          </a:prstGeom>
          <a:noFill/>
          <a:ln w="28575">
            <a:noFill/>
          </a:ln>
        </p:spPr>
        <p:txBody>
          <a:bodyPr wrap="square" rtlCol="0">
            <a:spAutoFit/>
          </a:bodyPr>
          <a:lstStyle/>
          <a:p>
            <a:r>
              <a:rPr lang="he-IL" dirty="0" smtClean="0">
                <a:solidFill>
                  <a:schemeClr val="tx1"/>
                </a:solidFill>
              </a:rPr>
              <a:t>בוב, אני </a:t>
            </a:r>
            <a:r>
              <a:rPr lang="en-US" dirty="0" smtClean="0">
                <a:solidFill>
                  <a:schemeClr val="tx1"/>
                </a:solidFill>
              </a:rPr>
              <a:t/>
            </a:r>
            <a:br>
              <a:rPr lang="en-US" dirty="0" smtClean="0">
                <a:solidFill>
                  <a:schemeClr val="tx1"/>
                </a:solidFill>
              </a:rPr>
            </a:br>
            <a:r>
              <a:rPr lang="he-IL" dirty="0" smtClean="0">
                <a:solidFill>
                  <a:schemeClr val="tx1"/>
                </a:solidFill>
              </a:rPr>
              <a:t>כל כך...</a:t>
            </a:r>
            <a:endParaRPr lang="en-US" dirty="0">
              <a:solidFill>
                <a:schemeClr val="tx1"/>
              </a:solidFill>
            </a:endParaRPr>
          </a:p>
        </p:txBody>
      </p:sp>
      <p:sp>
        <p:nvSpPr>
          <p:cNvPr id="30" name="TextBox 29"/>
          <p:cNvSpPr txBox="1"/>
          <p:nvPr/>
        </p:nvSpPr>
        <p:spPr>
          <a:xfrm>
            <a:off x="5082351" y="5014917"/>
            <a:ext cx="785793" cy="646331"/>
          </a:xfrm>
          <a:prstGeom prst="rect">
            <a:avLst/>
          </a:prstGeom>
          <a:noFill/>
          <a:ln w="28575">
            <a:noFill/>
          </a:ln>
        </p:spPr>
        <p:txBody>
          <a:bodyPr wrap="none" rtlCol="0">
            <a:spAutoFit/>
          </a:bodyPr>
          <a:lstStyle/>
          <a:p>
            <a:r>
              <a:rPr lang="he-IL" dirty="0" smtClean="0">
                <a:solidFill>
                  <a:schemeClr val="tx1"/>
                </a:solidFill>
              </a:rPr>
              <a:t>אוהבת</a:t>
            </a:r>
          </a:p>
          <a:p>
            <a:r>
              <a:rPr lang="he-IL" dirty="0" smtClean="0">
                <a:solidFill>
                  <a:schemeClr val="tx1"/>
                </a:solidFill>
              </a:rPr>
              <a:t>אותך!</a:t>
            </a:r>
            <a:endParaRPr lang="en-US" dirty="0">
              <a:solidFill>
                <a:schemeClr val="tx1"/>
              </a:solidFill>
            </a:endParaRPr>
          </a:p>
        </p:txBody>
      </p:sp>
      <p:sp>
        <p:nvSpPr>
          <p:cNvPr id="4" name="Rectangle 3"/>
          <p:cNvSpPr/>
          <p:nvPr/>
        </p:nvSpPr>
        <p:spPr>
          <a:xfrm>
            <a:off x="971574" y="5157192"/>
            <a:ext cx="2016250" cy="733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dirty="0" smtClean="0"/>
              <a:t>בוב, אני כל כך אוהבת אותך!</a:t>
            </a:r>
            <a:endParaRPr lang="en-US" dirty="0"/>
          </a:p>
        </p:txBody>
      </p:sp>
      <p:sp>
        <p:nvSpPr>
          <p:cNvPr id="31" name="Rectangle 30"/>
          <p:cNvSpPr/>
          <p:nvPr/>
        </p:nvSpPr>
        <p:spPr>
          <a:xfrm>
            <a:off x="971600" y="6021288"/>
            <a:ext cx="2016250" cy="733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dirty="0" smtClean="0"/>
              <a:t>החלטתי שאני לא רוצה מקרר</a:t>
            </a:r>
            <a:endParaRPr lang="en-US" dirty="0"/>
          </a:p>
        </p:txBody>
      </p:sp>
      <p:pic>
        <p:nvPicPr>
          <p:cNvPr id="72707" name="Picture 3" descr="C:\Users\Administrator\AppData\Local\Microsoft\Windows\Temporary Internet Files\Content.IE5\PWKUIPLP\MC910216992[1].png"/>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77778"/>
          <a:stretch/>
        </p:blipFill>
        <p:spPr bwMode="auto">
          <a:xfrm>
            <a:off x="3509169" y="5964656"/>
            <a:ext cx="2642020" cy="80232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595162" y="6042651"/>
            <a:ext cx="1111729" cy="646331"/>
          </a:xfrm>
          <a:prstGeom prst="rect">
            <a:avLst/>
          </a:prstGeom>
          <a:noFill/>
          <a:ln w="28575">
            <a:noFill/>
          </a:ln>
        </p:spPr>
        <p:txBody>
          <a:bodyPr wrap="square" rtlCol="0">
            <a:spAutoFit/>
          </a:bodyPr>
          <a:lstStyle/>
          <a:p>
            <a:r>
              <a:rPr lang="he-IL" dirty="0" smtClean="0">
                <a:solidFill>
                  <a:schemeClr val="tx1"/>
                </a:solidFill>
              </a:rPr>
              <a:t>החלטתי שאני לא...</a:t>
            </a:r>
            <a:endParaRPr lang="en-US" dirty="0">
              <a:solidFill>
                <a:schemeClr val="tx1"/>
              </a:solidFill>
            </a:endParaRPr>
          </a:p>
        </p:txBody>
      </p:sp>
      <p:sp>
        <p:nvSpPr>
          <p:cNvPr id="34" name="TextBox 33"/>
          <p:cNvSpPr txBox="1"/>
          <p:nvPr/>
        </p:nvSpPr>
        <p:spPr>
          <a:xfrm>
            <a:off x="4945227" y="6007127"/>
            <a:ext cx="1111729" cy="646331"/>
          </a:xfrm>
          <a:prstGeom prst="rect">
            <a:avLst/>
          </a:prstGeom>
          <a:noFill/>
          <a:ln w="28575">
            <a:noFill/>
          </a:ln>
        </p:spPr>
        <p:txBody>
          <a:bodyPr wrap="square" rtlCol="0">
            <a:spAutoFit/>
          </a:bodyPr>
          <a:lstStyle/>
          <a:p>
            <a:pPr algn="ctr"/>
            <a:r>
              <a:rPr lang="he-IL" dirty="0" smtClean="0">
                <a:solidFill>
                  <a:schemeClr val="tx1"/>
                </a:solidFill>
              </a:rPr>
              <a:t>... רוצה</a:t>
            </a:r>
            <a:r>
              <a:rPr lang="en-US" dirty="0" smtClean="0">
                <a:solidFill>
                  <a:schemeClr val="tx1"/>
                </a:solidFill>
              </a:rPr>
              <a:t/>
            </a:r>
            <a:br>
              <a:rPr lang="en-US" dirty="0" smtClean="0">
                <a:solidFill>
                  <a:schemeClr val="tx1"/>
                </a:solidFill>
              </a:rPr>
            </a:br>
            <a:r>
              <a:rPr lang="he-IL" dirty="0" smtClean="0">
                <a:solidFill>
                  <a:schemeClr val="tx1"/>
                </a:solidFill>
              </a:rPr>
              <a:t>מקרר</a:t>
            </a:r>
            <a:endParaRPr lang="en-US" dirty="0">
              <a:solidFill>
                <a:schemeClr val="tx1"/>
              </a:solidFill>
            </a:endParaRPr>
          </a:p>
        </p:txBody>
      </p:sp>
      <p:cxnSp>
        <p:nvCxnSpPr>
          <p:cNvPr id="35" name="Straight Arrow Connector 34"/>
          <p:cNvCxnSpPr>
            <a:stCxn id="72706" idx="3"/>
          </p:cNvCxnSpPr>
          <p:nvPr/>
        </p:nvCxnSpPr>
        <p:spPr>
          <a:xfrm>
            <a:off x="6115336" y="5400627"/>
            <a:ext cx="1142300" cy="34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46678" y="6385034"/>
            <a:ext cx="441146" cy="369332"/>
          </a:xfrm>
          <a:prstGeom prst="rect">
            <a:avLst/>
          </a:prstGeom>
          <a:noFill/>
        </p:spPr>
        <p:txBody>
          <a:bodyPr wrap="none" rtlCol="0">
            <a:spAutoFit/>
          </a:bodyPr>
          <a:lstStyle/>
          <a:p>
            <a:r>
              <a:rPr lang="en-US" dirty="0" smtClean="0">
                <a:solidFill>
                  <a:srgbClr val="7030A0"/>
                </a:solidFill>
              </a:rPr>
              <a:t>35</a:t>
            </a:r>
            <a:endParaRPr lang="en-US" dirty="0">
              <a:solidFill>
                <a:srgbClr val="7030A0"/>
              </a:solidFill>
            </a:endParaRPr>
          </a:p>
        </p:txBody>
      </p:sp>
      <p:sp>
        <p:nvSpPr>
          <p:cNvPr id="33" name="TextBox 32"/>
          <p:cNvSpPr txBox="1"/>
          <p:nvPr/>
        </p:nvSpPr>
        <p:spPr>
          <a:xfrm>
            <a:off x="4389033" y="5951683"/>
            <a:ext cx="441146" cy="369332"/>
          </a:xfrm>
          <a:prstGeom prst="rect">
            <a:avLst/>
          </a:prstGeom>
          <a:noFill/>
        </p:spPr>
        <p:txBody>
          <a:bodyPr wrap="none" rtlCol="0">
            <a:spAutoFit/>
          </a:bodyPr>
          <a:lstStyle/>
          <a:p>
            <a:r>
              <a:rPr lang="en-US" dirty="0" smtClean="0">
                <a:solidFill>
                  <a:srgbClr val="7030A0"/>
                </a:solidFill>
              </a:rPr>
              <a:t>35</a:t>
            </a:r>
            <a:endParaRPr lang="en-US" dirty="0">
              <a:solidFill>
                <a:srgbClr val="7030A0"/>
              </a:solidFill>
            </a:endParaRPr>
          </a:p>
        </p:txBody>
      </p:sp>
      <p:sp>
        <p:nvSpPr>
          <p:cNvPr id="36" name="TextBox 35"/>
          <p:cNvSpPr txBox="1"/>
          <p:nvPr/>
        </p:nvSpPr>
        <p:spPr>
          <a:xfrm>
            <a:off x="4778926" y="5939988"/>
            <a:ext cx="441146" cy="369332"/>
          </a:xfrm>
          <a:prstGeom prst="rect">
            <a:avLst/>
          </a:prstGeom>
          <a:noFill/>
        </p:spPr>
        <p:txBody>
          <a:bodyPr wrap="none" rtlCol="0">
            <a:spAutoFit/>
          </a:bodyPr>
          <a:lstStyle/>
          <a:p>
            <a:r>
              <a:rPr lang="en-US" dirty="0" smtClean="0">
                <a:solidFill>
                  <a:srgbClr val="7030A0"/>
                </a:solidFill>
              </a:rPr>
              <a:t>35</a:t>
            </a:r>
            <a:endParaRPr lang="en-US" dirty="0">
              <a:solidFill>
                <a:srgbClr val="7030A0"/>
              </a:solidFill>
            </a:endParaRPr>
          </a:p>
        </p:txBody>
      </p:sp>
      <p:sp>
        <p:nvSpPr>
          <p:cNvPr id="38" name="TextBox 37"/>
          <p:cNvSpPr txBox="1"/>
          <p:nvPr/>
        </p:nvSpPr>
        <p:spPr>
          <a:xfrm>
            <a:off x="2561573" y="5513212"/>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sp>
        <p:nvSpPr>
          <p:cNvPr id="39" name="TextBox 38"/>
          <p:cNvSpPr txBox="1"/>
          <p:nvPr/>
        </p:nvSpPr>
        <p:spPr>
          <a:xfrm>
            <a:off x="4389033" y="4941168"/>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sp>
        <p:nvSpPr>
          <p:cNvPr id="40" name="TextBox 39"/>
          <p:cNvSpPr txBox="1"/>
          <p:nvPr/>
        </p:nvSpPr>
        <p:spPr>
          <a:xfrm>
            <a:off x="4788024" y="4941168"/>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sp>
        <p:nvSpPr>
          <p:cNvPr id="41" name="TextBox 40"/>
          <p:cNvSpPr txBox="1"/>
          <p:nvPr/>
        </p:nvSpPr>
        <p:spPr>
          <a:xfrm>
            <a:off x="7452320" y="5021886"/>
            <a:ext cx="889987" cy="1200329"/>
          </a:xfrm>
          <a:prstGeom prst="rect">
            <a:avLst/>
          </a:prstGeom>
          <a:noFill/>
        </p:spPr>
        <p:txBody>
          <a:bodyPr wrap="none" rtlCol="0">
            <a:spAutoFit/>
          </a:bodyPr>
          <a:lstStyle/>
          <a:p>
            <a:pPr algn="ctr"/>
            <a:r>
              <a:rPr lang="he-IL" dirty="0" smtClean="0">
                <a:solidFill>
                  <a:schemeClr val="tx1"/>
                </a:solidFill>
              </a:rPr>
              <a:t>בוב, אני</a:t>
            </a:r>
          </a:p>
          <a:p>
            <a:pPr algn="ctr"/>
            <a:r>
              <a:rPr lang="he-IL" dirty="0" smtClean="0">
                <a:solidFill>
                  <a:schemeClr val="tx1"/>
                </a:solidFill>
              </a:rPr>
              <a:t>כל כך</a:t>
            </a:r>
          </a:p>
          <a:p>
            <a:pPr algn="ctr"/>
            <a:r>
              <a:rPr lang="he-IL" dirty="0" smtClean="0">
                <a:solidFill>
                  <a:schemeClr val="tx1"/>
                </a:solidFill>
              </a:rPr>
              <a:t>אוהבת</a:t>
            </a:r>
          </a:p>
          <a:p>
            <a:pPr algn="ctr"/>
            <a:r>
              <a:rPr lang="he-IL" dirty="0" smtClean="0">
                <a:solidFill>
                  <a:schemeClr val="tx1"/>
                </a:solidFill>
              </a:rPr>
              <a:t>אותך!</a:t>
            </a:r>
          </a:p>
        </p:txBody>
      </p:sp>
    </p:spTree>
    <p:extLst>
      <p:ext uri="{BB962C8B-B14F-4D97-AF65-F5344CB8AC3E}">
        <p14:creationId xmlns:p14="http://schemas.microsoft.com/office/powerpoint/2010/main" val="1492375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gtEl>
                                        <p:attrNameLst>
                                          <p:attrName>style.visibility</p:attrName>
                                        </p:attrNameLst>
                                      </p:cBhvr>
                                      <p:to>
                                        <p:strVal val="visible"/>
                                      </p:to>
                                    </p:set>
                                    <p:anim calcmode="lin" valueType="num">
                                      <p:cBhvr additive="base">
                                        <p:cTn id="11" dur="500" fill="hold"/>
                                        <p:tgtEl>
                                          <p:spTgt spid="72707"/>
                                        </p:tgtEl>
                                        <p:attrNameLst>
                                          <p:attrName>ppt_x</p:attrName>
                                        </p:attrNameLst>
                                      </p:cBhvr>
                                      <p:tavLst>
                                        <p:tav tm="0">
                                          <p:val>
                                            <p:strVal val="#ppt_x"/>
                                          </p:val>
                                        </p:tav>
                                        <p:tav tm="100000">
                                          <p:val>
                                            <p:strVal val="#ppt_x"/>
                                          </p:val>
                                        </p:tav>
                                      </p:tavLst>
                                    </p:anim>
                                    <p:anim calcmode="lin" valueType="num">
                                      <p:cBhvr additive="base">
                                        <p:cTn id="12" dur="500" fill="hold"/>
                                        <p:tgtEl>
                                          <p:spTgt spid="727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80">
                                          <p:stCondLst>
                                            <p:cond delay="0"/>
                                          </p:stCondLst>
                                        </p:cTn>
                                        <p:tgtEl>
                                          <p:spTgt spid="51"/>
                                        </p:tgtEl>
                                      </p:cBhvr>
                                    </p:animEffect>
                                    <p:anim calcmode="lin" valueType="num">
                                      <p:cBhvr>
                                        <p:cTn id="3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5" dur="26">
                                          <p:stCondLst>
                                            <p:cond delay="650"/>
                                          </p:stCondLst>
                                        </p:cTn>
                                        <p:tgtEl>
                                          <p:spTgt spid="51"/>
                                        </p:tgtEl>
                                      </p:cBhvr>
                                      <p:to x="100000" y="60000"/>
                                    </p:animScale>
                                    <p:animScale>
                                      <p:cBhvr>
                                        <p:cTn id="36" dur="166" decel="50000">
                                          <p:stCondLst>
                                            <p:cond delay="676"/>
                                          </p:stCondLst>
                                        </p:cTn>
                                        <p:tgtEl>
                                          <p:spTgt spid="51"/>
                                        </p:tgtEl>
                                      </p:cBhvr>
                                      <p:to x="100000" y="100000"/>
                                    </p:animScale>
                                    <p:animScale>
                                      <p:cBhvr>
                                        <p:cTn id="37" dur="26">
                                          <p:stCondLst>
                                            <p:cond delay="1312"/>
                                          </p:stCondLst>
                                        </p:cTn>
                                        <p:tgtEl>
                                          <p:spTgt spid="51"/>
                                        </p:tgtEl>
                                      </p:cBhvr>
                                      <p:to x="100000" y="80000"/>
                                    </p:animScale>
                                    <p:animScale>
                                      <p:cBhvr>
                                        <p:cTn id="38" dur="166" decel="50000">
                                          <p:stCondLst>
                                            <p:cond delay="1338"/>
                                          </p:stCondLst>
                                        </p:cTn>
                                        <p:tgtEl>
                                          <p:spTgt spid="51"/>
                                        </p:tgtEl>
                                      </p:cBhvr>
                                      <p:to x="100000" y="100000"/>
                                    </p:animScale>
                                    <p:animScale>
                                      <p:cBhvr>
                                        <p:cTn id="39" dur="26">
                                          <p:stCondLst>
                                            <p:cond delay="1642"/>
                                          </p:stCondLst>
                                        </p:cTn>
                                        <p:tgtEl>
                                          <p:spTgt spid="51"/>
                                        </p:tgtEl>
                                      </p:cBhvr>
                                      <p:to x="100000" y="90000"/>
                                    </p:animScale>
                                    <p:animScale>
                                      <p:cBhvr>
                                        <p:cTn id="40" dur="166" decel="50000">
                                          <p:stCondLst>
                                            <p:cond delay="1668"/>
                                          </p:stCondLst>
                                        </p:cTn>
                                        <p:tgtEl>
                                          <p:spTgt spid="51"/>
                                        </p:tgtEl>
                                      </p:cBhvr>
                                      <p:to x="100000" y="100000"/>
                                    </p:animScale>
                                    <p:animScale>
                                      <p:cBhvr>
                                        <p:cTn id="41" dur="26">
                                          <p:stCondLst>
                                            <p:cond delay="1808"/>
                                          </p:stCondLst>
                                        </p:cTn>
                                        <p:tgtEl>
                                          <p:spTgt spid="51"/>
                                        </p:tgtEl>
                                      </p:cBhvr>
                                      <p:to x="100000" y="95000"/>
                                    </p:animScale>
                                    <p:animScale>
                                      <p:cBhvr>
                                        <p:cTn id="42" dur="166" decel="50000">
                                          <p:stCondLst>
                                            <p:cond delay="1834"/>
                                          </p:stCondLst>
                                        </p:cTn>
                                        <p:tgtEl>
                                          <p:spTgt spid="51"/>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wipe(down)">
                                      <p:cBhvr>
                                        <p:cTn id="47" dur="580">
                                          <p:stCondLst>
                                            <p:cond delay="0"/>
                                          </p:stCondLst>
                                        </p:cTn>
                                        <p:tgtEl>
                                          <p:spTgt spid="5">
                                            <p:txEl>
                                              <p:pRg st="4" end="4"/>
                                            </p:txEl>
                                          </p:spTgt>
                                        </p:tgtEl>
                                      </p:cBhvr>
                                    </p:animEffect>
                                    <p:anim calcmode="lin" valueType="num">
                                      <p:cBhvr>
                                        <p:cTn id="4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xEl>
                                              <p:pRg st="4" end="4"/>
                                            </p:txEl>
                                          </p:spTgt>
                                        </p:tgtEl>
                                      </p:cBhvr>
                                      <p:to x="100000" y="60000"/>
                                    </p:animScale>
                                    <p:animScale>
                                      <p:cBhvr>
                                        <p:cTn id="54" dur="166" decel="50000">
                                          <p:stCondLst>
                                            <p:cond delay="676"/>
                                          </p:stCondLst>
                                        </p:cTn>
                                        <p:tgtEl>
                                          <p:spTgt spid="5">
                                            <p:txEl>
                                              <p:pRg st="4" end="4"/>
                                            </p:txEl>
                                          </p:spTgt>
                                        </p:tgtEl>
                                      </p:cBhvr>
                                      <p:to x="100000" y="100000"/>
                                    </p:animScale>
                                    <p:animScale>
                                      <p:cBhvr>
                                        <p:cTn id="55" dur="26">
                                          <p:stCondLst>
                                            <p:cond delay="1312"/>
                                          </p:stCondLst>
                                        </p:cTn>
                                        <p:tgtEl>
                                          <p:spTgt spid="5">
                                            <p:txEl>
                                              <p:pRg st="4" end="4"/>
                                            </p:txEl>
                                          </p:spTgt>
                                        </p:tgtEl>
                                      </p:cBhvr>
                                      <p:to x="100000" y="80000"/>
                                    </p:animScale>
                                    <p:animScale>
                                      <p:cBhvr>
                                        <p:cTn id="56" dur="166" decel="50000">
                                          <p:stCondLst>
                                            <p:cond delay="1338"/>
                                          </p:stCondLst>
                                        </p:cTn>
                                        <p:tgtEl>
                                          <p:spTgt spid="5">
                                            <p:txEl>
                                              <p:pRg st="4" end="4"/>
                                            </p:txEl>
                                          </p:spTgt>
                                        </p:tgtEl>
                                      </p:cBhvr>
                                      <p:to x="100000" y="100000"/>
                                    </p:animScale>
                                    <p:animScale>
                                      <p:cBhvr>
                                        <p:cTn id="57" dur="26">
                                          <p:stCondLst>
                                            <p:cond delay="1642"/>
                                          </p:stCondLst>
                                        </p:cTn>
                                        <p:tgtEl>
                                          <p:spTgt spid="5">
                                            <p:txEl>
                                              <p:pRg st="4" end="4"/>
                                            </p:txEl>
                                          </p:spTgt>
                                        </p:tgtEl>
                                      </p:cBhvr>
                                      <p:to x="100000" y="90000"/>
                                    </p:animScale>
                                    <p:animScale>
                                      <p:cBhvr>
                                        <p:cTn id="58" dur="166" decel="50000">
                                          <p:stCondLst>
                                            <p:cond delay="1668"/>
                                          </p:stCondLst>
                                        </p:cTn>
                                        <p:tgtEl>
                                          <p:spTgt spid="5">
                                            <p:txEl>
                                              <p:pRg st="4" end="4"/>
                                            </p:txEl>
                                          </p:spTgt>
                                        </p:tgtEl>
                                      </p:cBhvr>
                                      <p:to x="100000" y="100000"/>
                                    </p:animScale>
                                    <p:animScale>
                                      <p:cBhvr>
                                        <p:cTn id="59" dur="26">
                                          <p:stCondLst>
                                            <p:cond delay="1808"/>
                                          </p:stCondLst>
                                        </p:cTn>
                                        <p:tgtEl>
                                          <p:spTgt spid="5">
                                            <p:txEl>
                                              <p:pRg st="4" end="4"/>
                                            </p:txEl>
                                          </p:spTgt>
                                        </p:tgtEl>
                                      </p:cBhvr>
                                      <p:to x="100000" y="95000"/>
                                    </p:animScale>
                                    <p:animScale>
                                      <p:cBhvr>
                                        <p:cTn id="60" dur="166" decel="50000">
                                          <p:stCondLst>
                                            <p:cond delay="1834"/>
                                          </p:stCondLst>
                                        </p:cTn>
                                        <p:tgtEl>
                                          <p:spTgt spid="5">
                                            <p:txEl>
                                              <p:pRg st="4" end="4"/>
                                            </p:txEl>
                                          </p:spTgt>
                                        </p:tgtEl>
                                      </p:cBhvr>
                                      <p:to x="100000" y="100000"/>
                                    </p:animScale>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1000"/>
                                        <p:tgtEl>
                                          <p:spTgt spid="38"/>
                                        </p:tgtEl>
                                      </p:cBhvr>
                                    </p:animEffect>
                                    <p:anim calcmode="lin" valueType="num">
                                      <p:cBhvr>
                                        <p:cTn id="69" dur="1000" fill="hold"/>
                                        <p:tgtEl>
                                          <p:spTgt spid="38"/>
                                        </p:tgtEl>
                                        <p:attrNameLst>
                                          <p:attrName>ppt_x</p:attrName>
                                        </p:attrNameLst>
                                      </p:cBhvr>
                                      <p:tavLst>
                                        <p:tav tm="0">
                                          <p:val>
                                            <p:strVal val="#ppt_x"/>
                                          </p:val>
                                        </p:tav>
                                        <p:tav tm="100000">
                                          <p:val>
                                            <p:strVal val="#ppt_x"/>
                                          </p:val>
                                        </p:tav>
                                      </p:tavLst>
                                    </p:anim>
                                    <p:anim calcmode="lin" valueType="num">
                                      <p:cBhvr>
                                        <p:cTn id="70" dur="1000" fill="hold"/>
                                        <p:tgtEl>
                                          <p:spTgt spid="3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1" presetClass="exit" presetSubtype="0" fill="hold" grpId="1" nodeType="clickEffect">
                                  <p:stCondLst>
                                    <p:cond delay="0"/>
                                  </p:stCondLst>
                                  <p:childTnLst>
                                    <p:anim calcmode="lin" valueType="num">
                                      <p:cBhvr>
                                        <p:cTn id="94" dur="1000"/>
                                        <p:tgtEl>
                                          <p:spTgt spid="51"/>
                                        </p:tgtEl>
                                        <p:attrNameLst>
                                          <p:attrName>ppt_w</p:attrName>
                                        </p:attrNameLst>
                                      </p:cBhvr>
                                      <p:tavLst>
                                        <p:tav tm="0">
                                          <p:val>
                                            <p:strVal val="ppt_w"/>
                                          </p:val>
                                        </p:tav>
                                        <p:tav tm="100000">
                                          <p:val>
                                            <p:fltVal val="0"/>
                                          </p:val>
                                        </p:tav>
                                      </p:tavLst>
                                    </p:anim>
                                    <p:anim calcmode="lin" valueType="num">
                                      <p:cBhvr>
                                        <p:cTn id="95" dur="1000"/>
                                        <p:tgtEl>
                                          <p:spTgt spid="51"/>
                                        </p:tgtEl>
                                        <p:attrNameLst>
                                          <p:attrName>ppt_h</p:attrName>
                                        </p:attrNameLst>
                                      </p:cBhvr>
                                      <p:tavLst>
                                        <p:tav tm="0">
                                          <p:val>
                                            <p:strVal val="ppt_h"/>
                                          </p:val>
                                        </p:tav>
                                        <p:tav tm="100000">
                                          <p:val>
                                            <p:fltVal val="0"/>
                                          </p:val>
                                        </p:tav>
                                      </p:tavLst>
                                    </p:anim>
                                    <p:anim calcmode="lin" valueType="num">
                                      <p:cBhvr>
                                        <p:cTn id="96" dur="1000"/>
                                        <p:tgtEl>
                                          <p:spTgt spid="51"/>
                                        </p:tgtEl>
                                        <p:attrNameLst>
                                          <p:attrName>style.rotation</p:attrName>
                                        </p:attrNameLst>
                                      </p:cBhvr>
                                      <p:tavLst>
                                        <p:tav tm="0">
                                          <p:val>
                                            <p:fltVal val="0"/>
                                          </p:val>
                                        </p:tav>
                                        <p:tav tm="100000">
                                          <p:val>
                                            <p:fltVal val="90"/>
                                          </p:val>
                                        </p:tav>
                                      </p:tavLst>
                                    </p:anim>
                                    <p:animEffect transition="out" filter="fade">
                                      <p:cBhvr>
                                        <p:cTn id="97" dur="1000"/>
                                        <p:tgtEl>
                                          <p:spTgt spid="51"/>
                                        </p:tgtEl>
                                      </p:cBhvr>
                                    </p:animEffect>
                                    <p:set>
                                      <p:cBhvr>
                                        <p:cTn id="98" dur="1" fill="hold">
                                          <p:stCondLst>
                                            <p:cond delay="999"/>
                                          </p:stCondLst>
                                        </p:cTn>
                                        <p:tgtEl>
                                          <p:spTgt spid="5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580">
                                          <p:stCondLst>
                                            <p:cond delay="0"/>
                                          </p:stCondLst>
                                        </p:cTn>
                                        <p:tgtEl>
                                          <p:spTgt spid="41"/>
                                        </p:tgtEl>
                                      </p:cBhvr>
                                    </p:animEffect>
                                    <p:anim calcmode="lin" valueType="num">
                                      <p:cBhvr>
                                        <p:cTn id="10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9" dur="26">
                                          <p:stCondLst>
                                            <p:cond delay="650"/>
                                          </p:stCondLst>
                                        </p:cTn>
                                        <p:tgtEl>
                                          <p:spTgt spid="41"/>
                                        </p:tgtEl>
                                      </p:cBhvr>
                                      <p:to x="100000" y="60000"/>
                                    </p:animScale>
                                    <p:animScale>
                                      <p:cBhvr>
                                        <p:cTn id="110" dur="166" decel="50000">
                                          <p:stCondLst>
                                            <p:cond delay="676"/>
                                          </p:stCondLst>
                                        </p:cTn>
                                        <p:tgtEl>
                                          <p:spTgt spid="41"/>
                                        </p:tgtEl>
                                      </p:cBhvr>
                                      <p:to x="100000" y="100000"/>
                                    </p:animScale>
                                    <p:animScale>
                                      <p:cBhvr>
                                        <p:cTn id="111" dur="26">
                                          <p:stCondLst>
                                            <p:cond delay="1312"/>
                                          </p:stCondLst>
                                        </p:cTn>
                                        <p:tgtEl>
                                          <p:spTgt spid="41"/>
                                        </p:tgtEl>
                                      </p:cBhvr>
                                      <p:to x="100000" y="80000"/>
                                    </p:animScale>
                                    <p:animScale>
                                      <p:cBhvr>
                                        <p:cTn id="112" dur="166" decel="50000">
                                          <p:stCondLst>
                                            <p:cond delay="1338"/>
                                          </p:stCondLst>
                                        </p:cTn>
                                        <p:tgtEl>
                                          <p:spTgt spid="41"/>
                                        </p:tgtEl>
                                      </p:cBhvr>
                                      <p:to x="100000" y="100000"/>
                                    </p:animScale>
                                    <p:animScale>
                                      <p:cBhvr>
                                        <p:cTn id="113" dur="26">
                                          <p:stCondLst>
                                            <p:cond delay="1642"/>
                                          </p:stCondLst>
                                        </p:cTn>
                                        <p:tgtEl>
                                          <p:spTgt spid="41"/>
                                        </p:tgtEl>
                                      </p:cBhvr>
                                      <p:to x="100000" y="90000"/>
                                    </p:animScale>
                                    <p:animScale>
                                      <p:cBhvr>
                                        <p:cTn id="114" dur="166" decel="50000">
                                          <p:stCondLst>
                                            <p:cond delay="1668"/>
                                          </p:stCondLst>
                                        </p:cTn>
                                        <p:tgtEl>
                                          <p:spTgt spid="41"/>
                                        </p:tgtEl>
                                      </p:cBhvr>
                                      <p:to x="100000" y="100000"/>
                                    </p:animScale>
                                    <p:animScale>
                                      <p:cBhvr>
                                        <p:cTn id="115" dur="26">
                                          <p:stCondLst>
                                            <p:cond delay="1808"/>
                                          </p:stCondLst>
                                        </p:cTn>
                                        <p:tgtEl>
                                          <p:spTgt spid="41"/>
                                        </p:tgtEl>
                                      </p:cBhvr>
                                      <p:to x="100000" y="95000"/>
                                    </p:animScale>
                                    <p:animScale>
                                      <p:cBhvr>
                                        <p:cTn id="116" dur="166" decel="50000">
                                          <p:stCondLst>
                                            <p:cond delay="1834"/>
                                          </p:stCondLst>
                                        </p:cTn>
                                        <p:tgtEl>
                                          <p:spTgt spid="41"/>
                                        </p:tgtEl>
                                      </p:cBhvr>
                                      <p:to x="100000" y="100000"/>
                                    </p:animScale>
                                  </p:childTnLst>
                                </p:cTn>
                              </p:par>
                              <p:par>
                                <p:cTn id="117" presetID="31" presetClass="entr" presetSubtype="0" fill="hold" grpId="1"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1000" fill="hold"/>
                                        <p:tgtEl>
                                          <p:spTgt spid="41"/>
                                        </p:tgtEl>
                                        <p:attrNameLst>
                                          <p:attrName>ppt_w</p:attrName>
                                        </p:attrNameLst>
                                      </p:cBhvr>
                                      <p:tavLst>
                                        <p:tav tm="0">
                                          <p:val>
                                            <p:fltVal val="0"/>
                                          </p:val>
                                        </p:tav>
                                        <p:tav tm="100000">
                                          <p:val>
                                            <p:strVal val="#ppt_w"/>
                                          </p:val>
                                        </p:tav>
                                      </p:tavLst>
                                    </p:anim>
                                    <p:anim calcmode="lin" valueType="num">
                                      <p:cBhvr>
                                        <p:cTn id="120" dur="1000" fill="hold"/>
                                        <p:tgtEl>
                                          <p:spTgt spid="41"/>
                                        </p:tgtEl>
                                        <p:attrNameLst>
                                          <p:attrName>ppt_h</p:attrName>
                                        </p:attrNameLst>
                                      </p:cBhvr>
                                      <p:tavLst>
                                        <p:tav tm="0">
                                          <p:val>
                                            <p:fltVal val="0"/>
                                          </p:val>
                                        </p:tav>
                                        <p:tav tm="100000">
                                          <p:val>
                                            <p:strVal val="#ppt_h"/>
                                          </p:val>
                                        </p:tav>
                                      </p:tavLst>
                                    </p:anim>
                                    <p:anim calcmode="lin" valueType="num">
                                      <p:cBhvr>
                                        <p:cTn id="121" dur="1000" fill="hold"/>
                                        <p:tgtEl>
                                          <p:spTgt spid="41"/>
                                        </p:tgtEl>
                                        <p:attrNameLst>
                                          <p:attrName>style.rotation</p:attrName>
                                        </p:attrNameLst>
                                      </p:cBhvr>
                                      <p:tavLst>
                                        <p:tav tm="0">
                                          <p:val>
                                            <p:fltVal val="90"/>
                                          </p:val>
                                        </p:tav>
                                        <p:tav tm="100000">
                                          <p:val>
                                            <p:fltVal val="0"/>
                                          </p:val>
                                        </p:tav>
                                      </p:tavLst>
                                    </p:anim>
                                    <p:animEffect transition="in" filter="fade">
                                      <p:cBhvr>
                                        <p:cTn id="12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31" grpId="0" animBg="1"/>
      <p:bldP spid="32" grpId="0"/>
      <p:bldP spid="34" grpId="0"/>
      <p:bldP spid="29" grpId="0"/>
      <p:bldP spid="33" grpId="0"/>
      <p:bldP spid="36" grpId="0"/>
      <p:bldP spid="38" grpId="0"/>
      <p:bldP spid="39" grpId="0"/>
      <p:bldP spid="40" grpId="0"/>
      <p:bldP spid="41" grpId="0"/>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7"/>
          <p:cNvSpPr>
            <a:spLocks noGrp="1"/>
          </p:cNvSpPr>
          <p:nvPr>
            <p:ph type="title"/>
          </p:nvPr>
        </p:nvSpPr>
        <p:spPr>
          <a:xfrm>
            <a:off x="395536" y="260648"/>
            <a:ext cx="8260672" cy="716373"/>
          </a:xfrm>
        </p:spPr>
        <p:txBody>
          <a:bodyPr/>
          <a:lstStyle/>
          <a:p>
            <a:r>
              <a:rPr lang="en-US" dirty="0" smtClean="0"/>
              <a:t>IP Fragmentation and IP-ID</a:t>
            </a:r>
            <a:endParaRPr lang="en-US" dirty="0"/>
          </a:p>
        </p:txBody>
      </p:sp>
      <p:sp>
        <p:nvSpPr>
          <p:cNvPr id="5" name="Content Placeholder 4"/>
          <p:cNvSpPr>
            <a:spLocks noGrp="1"/>
          </p:cNvSpPr>
          <p:nvPr>
            <p:ph idx="1"/>
          </p:nvPr>
        </p:nvSpPr>
        <p:spPr>
          <a:xfrm>
            <a:off x="446856" y="980728"/>
            <a:ext cx="8229600" cy="4713387"/>
          </a:xfrm>
        </p:spPr>
        <p:txBody>
          <a:bodyPr/>
          <a:lstStyle/>
          <a:p>
            <a:pPr algn="l"/>
            <a:r>
              <a:rPr lang="en-US" dirty="0" smtClean="0"/>
              <a:t>Different nets have different </a:t>
            </a:r>
            <a:r>
              <a:rPr lang="en-US" b="1" dirty="0" smtClean="0"/>
              <a:t>max </a:t>
            </a:r>
            <a:r>
              <a:rPr lang="en-US" b="1" dirty="0" err="1" smtClean="0"/>
              <a:t>pkt</a:t>
            </a:r>
            <a:r>
              <a:rPr lang="en-US" b="1" dirty="0" smtClean="0"/>
              <a:t> size</a:t>
            </a:r>
          </a:p>
          <a:p>
            <a:pPr algn="l"/>
            <a:r>
              <a:rPr lang="en-US" dirty="0" smtClean="0"/>
              <a:t>Router may need to </a:t>
            </a:r>
            <a:r>
              <a:rPr lang="en-US" u="sng" dirty="0" smtClean="0"/>
              <a:t>fragment</a:t>
            </a:r>
            <a:r>
              <a:rPr lang="en-US" dirty="0" smtClean="0"/>
              <a:t> packet </a:t>
            </a:r>
          </a:p>
          <a:p>
            <a:pPr algn="l"/>
            <a:r>
              <a:rPr lang="en-US" dirty="0" smtClean="0"/>
              <a:t>Identify frags of same </a:t>
            </a:r>
            <a:r>
              <a:rPr lang="en-US" dirty="0" err="1" smtClean="0"/>
              <a:t>pkt</a:t>
            </a:r>
            <a:r>
              <a:rPr lang="en-US" dirty="0" smtClean="0"/>
              <a:t> using IP-ID</a:t>
            </a:r>
          </a:p>
          <a:p>
            <a:pPr lvl="1"/>
            <a:r>
              <a:rPr lang="en-US" dirty="0" smtClean="0"/>
              <a:t>16 bits</a:t>
            </a:r>
            <a:endParaRPr lang="he-IL" dirty="0" smtClean="0"/>
          </a:p>
          <a:p>
            <a:pPr lvl="1"/>
            <a:r>
              <a:rPr lang="en-US" dirty="0" smtClean="0"/>
              <a:t>In Windows (and other Oss): </a:t>
            </a:r>
            <a:r>
              <a:rPr lang="en-US" b="1" dirty="0" smtClean="0"/>
              <a:t>sequential IP-ID</a:t>
            </a:r>
            <a:endParaRPr lang="en-US" dirty="0"/>
          </a:p>
        </p:txBody>
      </p:sp>
      <p:pic>
        <p:nvPicPr>
          <p:cNvPr id="10"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9512" y="3332612"/>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p:cNvSpPr>
            <a:spLocks noChangeAspect="1" noEditPoints="1" noChangeArrowheads="1"/>
          </p:cNvSpPr>
          <p:nvPr/>
        </p:nvSpPr>
        <p:spPr bwMode="auto">
          <a:xfrm>
            <a:off x="887670" y="3734845"/>
            <a:ext cx="2122466" cy="14223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2.2.2</a:t>
            </a:r>
            <a:endParaRPr lang="en-US" sz="2800" dirty="0">
              <a:solidFill>
                <a:prstClr val="white"/>
              </a:solidFill>
            </a:endParaRPr>
          </a:p>
        </p:txBody>
      </p:sp>
      <p:sp>
        <p:nvSpPr>
          <p:cNvPr id="16" name="Cloud"/>
          <p:cNvSpPr>
            <a:spLocks noChangeAspect="1" noEditPoints="1" noChangeArrowheads="1"/>
          </p:cNvSpPr>
          <p:nvPr/>
        </p:nvSpPr>
        <p:spPr bwMode="auto">
          <a:xfrm>
            <a:off x="5452556" y="3366738"/>
            <a:ext cx="2177838" cy="14594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3.3.3</a:t>
            </a:r>
            <a:endParaRPr lang="en-US" sz="2800" dirty="0">
              <a:solidFill>
                <a:prstClr val="white"/>
              </a:solidFill>
            </a:endParaRPr>
          </a:p>
        </p:txBody>
      </p:sp>
      <p:sp>
        <p:nvSpPr>
          <p:cNvPr id="20" name="TextBox 19"/>
          <p:cNvSpPr txBox="1"/>
          <p:nvPr/>
        </p:nvSpPr>
        <p:spPr>
          <a:xfrm flipH="1">
            <a:off x="-494901" y="4673230"/>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אליס</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2.2.2.5</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TextBox 36"/>
          <p:cNvSpPr txBox="1"/>
          <p:nvPr/>
        </p:nvSpPr>
        <p:spPr>
          <a:xfrm flipH="1">
            <a:off x="7354023" y="4003144"/>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בוב</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3.3.3.7</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500" y="3854978"/>
            <a:ext cx="813788" cy="104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loud"/>
          <p:cNvSpPr>
            <a:spLocks noChangeAspect="1" noEditPoints="1" noChangeArrowheads="1"/>
          </p:cNvSpPr>
          <p:nvPr/>
        </p:nvSpPr>
        <p:spPr bwMode="auto">
          <a:xfrm>
            <a:off x="3352998" y="3768508"/>
            <a:ext cx="1870326" cy="12533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5.5.5</a:t>
            </a:r>
            <a:endParaRPr lang="en-US" sz="2800" dirty="0">
              <a:solidFill>
                <a:prstClr val="white"/>
              </a:solidFill>
            </a:endParaRPr>
          </a:p>
        </p:txBody>
      </p:sp>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573" y="4071518"/>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12" y="3821061"/>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Arrow Connector 52"/>
          <p:cNvCxnSpPr/>
          <p:nvPr/>
        </p:nvCxnSpPr>
        <p:spPr>
          <a:xfrm flipV="1">
            <a:off x="5424405" y="5730649"/>
            <a:ext cx="1799095" cy="4476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683" name="Picture 3" descr="C:\Users\Administrator\AppData\Local\Microsoft\Windows\Temporary Internet Files\Content.IE5\PWKUIPLP\MC90043386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280" y="4446018"/>
            <a:ext cx="2503720" cy="25037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7441100" y="5013176"/>
            <a:ext cx="912429" cy="1200329"/>
          </a:xfrm>
          <a:prstGeom prst="rect">
            <a:avLst/>
          </a:prstGeom>
          <a:noFill/>
        </p:spPr>
        <p:txBody>
          <a:bodyPr wrap="none" rtlCol="0">
            <a:spAutoFit/>
          </a:bodyPr>
          <a:lstStyle/>
          <a:p>
            <a:pPr algn="ctr"/>
            <a:r>
              <a:rPr lang="he-IL" dirty="0" smtClean="0">
                <a:solidFill>
                  <a:schemeClr val="tx1"/>
                </a:solidFill>
              </a:rPr>
              <a:t>החלטתי</a:t>
            </a:r>
          </a:p>
          <a:p>
            <a:pPr algn="ctr"/>
            <a:r>
              <a:rPr lang="he-IL" dirty="0" smtClean="0">
                <a:solidFill>
                  <a:schemeClr val="tx1"/>
                </a:solidFill>
              </a:rPr>
              <a:t>שאני לא</a:t>
            </a:r>
          </a:p>
          <a:p>
            <a:pPr algn="ctr"/>
            <a:r>
              <a:rPr lang="he-IL" dirty="0" smtClean="0">
                <a:solidFill>
                  <a:schemeClr val="tx1"/>
                </a:solidFill>
              </a:rPr>
              <a:t>רוצה</a:t>
            </a:r>
            <a:r>
              <a:rPr lang="en-US" dirty="0" smtClean="0">
                <a:solidFill>
                  <a:schemeClr val="tx1"/>
                </a:solidFill>
              </a:rPr>
              <a:t/>
            </a:r>
            <a:br>
              <a:rPr lang="en-US" dirty="0" smtClean="0">
                <a:solidFill>
                  <a:schemeClr val="tx1"/>
                </a:solidFill>
              </a:rPr>
            </a:br>
            <a:r>
              <a:rPr lang="he-IL" dirty="0" smtClean="0">
                <a:solidFill>
                  <a:schemeClr val="tx1"/>
                </a:solidFill>
              </a:rPr>
              <a:t>מקרר</a:t>
            </a:r>
          </a:p>
        </p:txBody>
      </p:sp>
      <p:pic>
        <p:nvPicPr>
          <p:cNvPr id="72706" name="Picture 2" descr="C:\Users\Administrator\AppData\Local\Microsoft\Windows\Temporary Internet Files\Content.IE5\PWKUIPLP\MC910216992[1].png"/>
          <p:cNvPicPr>
            <a:picLocks noChangeAspect="1" noChangeArrowheads="1"/>
          </p:cNvPicPr>
          <p:nvPr/>
        </p:nvPicPr>
        <p:blipFill rotWithShape="1">
          <a:blip r:embed="rId6">
            <a:extLst>
              <a:ext uri="{28A0092B-C50C-407E-A947-70E740481C1C}">
                <a14:useLocalDpi xmlns:a14="http://schemas.microsoft.com/office/drawing/2010/main" val="0"/>
              </a:ext>
            </a:extLst>
          </a:blip>
          <a:srcRect l="-558" t="75687" r="51058"/>
          <a:stretch/>
        </p:blipFill>
        <p:spPr bwMode="auto">
          <a:xfrm>
            <a:off x="3473319" y="5003262"/>
            <a:ext cx="2642017" cy="794730"/>
          </a:xfrm>
          <a:prstGeom prst="rect">
            <a:avLst/>
          </a:prstGeom>
          <a:noFill/>
          <a:ln w="28575">
            <a:solidFill>
              <a:schemeClr val="tx1"/>
            </a:solid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86082" y="5012275"/>
            <a:ext cx="1024625" cy="646331"/>
          </a:xfrm>
          <a:prstGeom prst="rect">
            <a:avLst/>
          </a:prstGeom>
          <a:noFill/>
          <a:ln w="28575">
            <a:noFill/>
          </a:ln>
        </p:spPr>
        <p:txBody>
          <a:bodyPr wrap="square" rtlCol="0">
            <a:spAutoFit/>
          </a:bodyPr>
          <a:lstStyle/>
          <a:p>
            <a:r>
              <a:rPr lang="he-IL" dirty="0" smtClean="0">
                <a:solidFill>
                  <a:schemeClr val="tx1"/>
                </a:solidFill>
              </a:rPr>
              <a:t>בוב, אני </a:t>
            </a:r>
            <a:r>
              <a:rPr lang="en-US" dirty="0" smtClean="0">
                <a:solidFill>
                  <a:schemeClr val="tx1"/>
                </a:solidFill>
              </a:rPr>
              <a:t/>
            </a:r>
            <a:br>
              <a:rPr lang="en-US" dirty="0" smtClean="0">
                <a:solidFill>
                  <a:schemeClr val="tx1"/>
                </a:solidFill>
              </a:rPr>
            </a:br>
            <a:r>
              <a:rPr lang="he-IL" dirty="0" smtClean="0">
                <a:solidFill>
                  <a:schemeClr val="tx1"/>
                </a:solidFill>
              </a:rPr>
              <a:t>כל כך...</a:t>
            </a:r>
            <a:endParaRPr lang="en-US" dirty="0">
              <a:solidFill>
                <a:schemeClr val="tx1"/>
              </a:solidFill>
            </a:endParaRPr>
          </a:p>
        </p:txBody>
      </p:sp>
      <p:sp>
        <p:nvSpPr>
          <p:cNvPr id="30" name="TextBox 29"/>
          <p:cNvSpPr txBox="1"/>
          <p:nvPr/>
        </p:nvSpPr>
        <p:spPr>
          <a:xfrm>
            <a:off x="5082351" y="5014917"/>
            <a:ext cx="785793" cy="646331"/>
          </a:xfrm>
          <a:prstGeom prst="rect">
            <a:avLst/>
          </a:prstGeom>
          <a:noFill/>
          <a:ln w="28575">
            <a:noFill/>
          </a:ln>
        </p:spPr>
        <p:txBody>
          <a:bodyPr wrap="none" rtlCol="0">
            <a:spAutoFit/>
          </a:bodyPr>
          <a:lstStyle/>
          <a:p>
            <a:r>
              <a:rPr lang="he-IL" dirty="0" smtClean="0">
                <a:solidFill>
                  <a:schemeClr val="tx1"/>
                </a:solidFill>
              </a:rPr>
              <a:t>אוהבת</a:t>
            </a:r>
          </a:p>
          <a:p>
            <a:r>
              <a:rPr lang="he-IL" dirty="0" smtClean="0">
                <a:solidFill>
                  <a:schemeClr val="tx1"/>
                </a:solidFill>
              </a:rPr>
              <a:t>אותך!</a:t>
            </a:r>
            <a:endParaRPr lang="en-US" dirty="0">
              <a:solidFill>
                <a:schemeClr val="tx1"/>
              </a:solidFill>
            </a:endParaRPr>
          </a:p>
        </p:txBody>
      </p:sp>
      <p:sp>
        <p:nvSpPr>
          <p:cNvPr id="4" name="Rectangle 3"/>
          <p:cNvSpPr/>
          <p:nvPr/>
        </p:nvSpPr>
        <p:spPr>
          <a:xfrm>
            <a:off x="971574" y="5157192"/>
            <a:ext cx="2016250" cy="733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dirty="0" smtClean="0"/>
              <a:t>בוב, אני כל כך  אוהבת אותך!</a:t>
            </a:r>
            <a:endParaRPr lang="en-US" dirty="0"/>
          </a:p>
        </p:txBody>
      </p:sp>
      <p:sp>
        <p:nvSpPr>
          <p:cNvPr id="31" name="Rectangle 30"/>
          <p:cNvSpPr/>
          <p:nvPr/>
        </p:nvSpPr>
        <p:spPr>
          <a:xfrm>
            <a:off x="971600" y="6021288"/>
            <a:ext cx="2016250" cy="733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e-IL" dirty="0" smtClean="0"/>
              <a:t>החלטתי שאני לא רוצה מקרר</a:t>
            </a:r>
            <a:endParaRPr lang="en-US" dirty="0"/>
          </a:p>
        </p:txBody>
      </p:sp>
      <p:pic>
        <p:nvPicPr>
          <p:cNvPr id="72707" name="Picture 3" descr="C:\Users\Administrator\AppData\Local\Microsoft\Windows\Temporary Internet Files\Content.IE5\PWKUIPLP\MC910216992[1].png"/>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77778"/>
          <a:stretch/>
        </p:blipFill>
        <p:spPr bwMode="auto">
          <a:xfrm>
            <a:off x="3509169" y="5964656"/>
            <a:ext cx="2642020" cy="80232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595162" y="6042651"/>
            <a:ext cx="1111729" cy="646331"/>
          </a:xfrm>
          <a:prstGeom prst="rect">
            <a:avLst/>
          </a:prstGeom>
          <a:noFill/>
          <a:ln w="28575">
            <a:noFill/>
          </a:ln>
        </p:spPr>
        <p:txBody>
          <a:bodyPr wrap="square" rtlCol="0">
            <a:spAutoFit/>
          </a:bodyPr>
          <a:lstStyle/>
          <a:p>
            <a:r>
              <a:rPr lang="he-IL" dirty="0" smtClean="0">
                <a:solidFill>
                  <a:schemeClr val="tx1"/>
                </a:solidFill>
              </a:rPr>
              <a:t>החלטתי שאני לא...</a:t>
            </a:r>
            <a:endParaRPr lang="en-US" dirty="0">
              <a:solidFill>
                <a:schemeClr val="tx1"/>
              </a:solidFill>
            </a:endParaRPr>
          </a:p>
        </p:txBody>
      </p:sp>
      <p:sp>
        <p:nvSpPr>
          <p:cNvPr id="34" name="TextBox 33"/>
          <p:cNvSpPr txBox="1"/>
          <p:nvPr/>
        </p:nvSpPr>
        <p:spPr>
          <a:xfrm>
            <a:off x="4945227" y="6007127"/>
            <a:ext cx="1111729" cy="646331"/>
          </a:xfrm>
          <a:prstGeom prst="rect">
            <a:avLst/>
          </a:prstGeom>
          <a:noFill/>
          <a:ln w="28575">
            <a:noFill/>
          </a:ln>
        </p:spPr>
        <p:txBody>
          <a:bodyPr wrap="square" rtlCol="0">
            <a:spAutoFit/>
          </a:bodyPr>
          <a:lstStyle/>
          <a:p>
            <a:pPr algn="ctr"/>
            <a:r>
              <a:rPr lang="he-IL" dirty="0" smtClean="0">
                <a:solidFill>
                  <a:schemeClr val="tx1"/>
                </a:solidFill>
              </a:rPr>
              <a:t>... רוצה</a:t>
            </a:r>
            <a:r>
              <a:rPr lang="en-US" dirty="0" smtClean="0">
                <a:solidFill>
                  <a:schemeClr val="tx1"/>
                </a:solidFill>
              </a:rPr>
              <a:t/>
            </a:r>
            <a:br>
              <a:rPr lang="en-US" dirty="0" smtClean="0">
                <a:solidFill>
                  <a:schemeClr val="tx1"/>
                </a:solidFill>
              </a:rPr>
            </a:br>
            <a:r>
              <a:rPr lang="he-IL" dirty="0" smtClean="0">
                <a:solidFill>
                  <a:schemeClr val="tx1"/>
                </a:solidFill>
              </a:rPr>
              <a:t>מקרר</a:t>
            </a:r>
            <a:endParaRPr lang="en-US" dirty="0">
              <a:solidFill>
                <a:schemeClr val="tx1"/>
              </a:solidFill>
            </a:endParaRPr>
          </a:p>
        </p:txBody>
      </p:sp>
      <p:cxnSp>
        <p:nvCxnSpPr>
          <p:cNvPr id="35" name="Straight Arrow Connector 34"/>
          <p:cNvCxnSpPr>
            <a:stCxn id="72706" idx="3"/>
          </p:cNvCxnSpPr>
          <p:nvPr/>
        </p:nvCxnSpPr>
        <p:spPr>
          <a:xfrm>
            <a:off x="6115336" y="5400627"/>
            <a:ext cx="1142300" cy="34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46678" y="6385034"/>
            <a:ext cx="441146" cy="369332"/>
          </a:xfrm>
          <a:prstGeom prst="rect">
            <a:avLst/>
          </a:prstGeom>
          <a:noFill/>
        </p:spPr>
        <p:txBody>
          <a:bodyPr wrap="none" rtlCol="0">
            <a:spAutoFit/>
          </a:bodyPr>
          <a:lstStyle/>
          <a:p>
            <a:r>
              <a:rPr lang="en-US" dirty="0" smtClean="0">
                <a:solidFill>
                  <a:srgbClr val="7030A0"/>
                </a:solidFill>
              </a:rPr>
              <a:t>35</a:t>
            </a:r>
            <a:endParaRPr lang="en-US" dirty="0">
              <a:solidFill>
                <a:srgbClr val="7030A0"/>
              </a:solidFill>
            </a:endParaRPr>
          </a:p>
        </p:txBody>
      </p:sp>
      <p:sp>
        <p:nvSpPr>
          <p:cNvPr id="29" name="TextBox 28"/>
          <p:cNvSpPr txBox="1"/>
          <p:nvPr/>
        </p:nvSpPr>
        <p:spPr>
          <a:xfrm>
            <a:off x="4389033" y="5951683"/>
            <a:ext cx="441146" cy="369332"/>
          </a:xfrm>
          <a:prstGeom prst="rect">
            <a:avLst/>
          </a:prstGeom>
          <a:noFill/>
        </p:spPr>
        <p:txBody>
          <a:bodyPr wrap="none" rtlCol="0">
            <a:spAutoFit/>
          </a:bodyPr>
          <a:lstStyle/>
          <a:p>
            <a:r>
              <a:rPr lang="en-US" dirty="0" smtClean="0">
                <a:solidFill>
                  <a:srgbClr val="7030A0"/>
                </a:solidFill>
              </a:rPr>
              <a:t>35</a:t>
            </a:r>
            <a:endParaRPr lang="en-US" dirty="0">
              <a:solidFill>
                <a:srgbClr val="7030A0"/>
              </a:solidFill>
            </a:endParaRPr>
          </a:p>
        </p:txBody>
      </p:sp>
      <p:sp>
        <p:nvSpPr>
          <p:cNvPr id="33" name="TextBox 32"/>
          <p:cNvSpPr txBox="1"/>
          <p:nvPr/>
        </p:nvSpPr>
        <p:spPr>
          <a:xfrm>
            <a:off x="4778926" y="5939988"/>
            <a:ext cx="441146" cy="369332"/>
          </a:xfrm>
          <a:prstGeom prst="rect">
            <a:avLst/>
          </a:prstGeom>
          <a:noFill/>
        </p:spPr>
        <p:txBody>
          <a:bodyPr wrap="none" rtlCol="0">
            <a:spAutoFit/>
          </a:bodyPr>
          <a:lstStyle/>
          <a:p>
            <a:r>
              <a:rPr lang="en-US" dirty="0" smtClean="0">
                <a:solidFill>
                  <a:srgbClr val="7030A0"/>
                </a:solidFill>
              </a:rPr>
              <a:t>35</a:t>
            </a:r>
            <a:endParaRPr lang="en-US" dirty="0">
              <a:solidFill>
                <a:srgbClr val="7030A0"/>
              </a:solidFill>
            </a:endParaRPr>
          </a:p>
        </p:txBody>
      </p:sp>
      <p:sp>
        <p:nvSpPr>
          <p:cNvPr id="36" name="TextBox 35"/>
          <p:cNvSpPr txBox="1"/>
          <p:nvPr/>
        </p:nvSpPr>
        <p:spPr>
          <a:xfrm>
            <a:off x="2561573" y="5513212"/>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sp>
        <p:nvSpPr>
          <p:cNvPr id="38" name="TextBox 37"/>
          <p:cNvSpPr txBox="1"/>
          <p:nvPr/>
        </p:nvSpPr>
        <p:spPr>
          <a:xfrm>
            <a:off x="4389033" y="4941168"/>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sp>
        <p:nvSpPr>
          <p:cNvPr id="39" name="TextBox 38"/>
          <p:cNvSpPr txBox="1"/>
          <p:nvPr/>
        </p:nvSpPr>
        <p:spPr>
          <a:xfrm>
            <a:off x="4788024" y="4941168"/>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spTree>
    <p:extLst>
      <p:ext uri="{BB962C8B-B14F-4D97-AF65-F5344CB8AC3E}">
        <p14:creationId xmlns:p14="http://schemas.microsoft.com/office/powerpoint/2010/main" val="330391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loud"/>
          <p:cNvSpPr>
            <a:spLocks noChangeAspect="1" noEditPoints="1" noChangeArrowheads="1"/>
          </p:cNvSpPr>
          <p:nvPr/>
        </p:nvSpPr>
        <p:spPr bwMode="auto">
          <a:xfrm>
            <a:off x="962441" y="1747050"/>
            <a:ext cx="6819369" cy="456992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8" name="Title 17"/>
          <p:cNvSpPr>
            <a:spLocks noGrp="1"/>
          </p:cNvSpPr>
          <p:nvPr>
            <p:ph type="title"/>
          </p:nvPr>
        </p:nvSpPr>
        <p:spPr>
          <a:xfrm>
            <a:off x="611188" y="261144"/>
            <a:ext cx="7621587" cy="863600"/>
          </a:xfrm>
        </p:spPr>
        <p:txBody>
          <a:bodyPr/>
          <a:lstStyle/>
          <a:p>
            <a:r>
              <a:rPr lang="en-US" dirty="0" smtClean="0"/>
              <a:t>Replacing 2</a:t>
            </a:r>
            <a:r>
              <a:rPr lang="en-US" baseline="30000" dirty="0" smtClean="0"/>
              <a:t>nd</a:t>
            </a:r>
            <a:r>
              <a:rPr lang="en-US" dirty="0" smtClean="0"/>
              <a:t> </a:t>
            </a:r>
            <a:r>
              <a:rPr lang="en-US" dirty="0" smtClean="0"/>
              <a:t>fragment</a:t>
            </a:r>
            <a:br>
              <a:rPr lang="en-US" dirty="0" smtClean="0"/>
            </a:br>
            <a:r>
              <a:rPr lang="en-US" sz="3200" dirty="0" smtClean="0"/>
              <a:t>(and cookie grabbing)   [GiladH11</a:t>
            </a:r>
            <a:r>
              <a:rPr lang="en-US" sz="3600" dirty="0" smtClean="0"/>
              <a:t>]</a:t>
            </a:r>
            <a:endParaRPr lang="en-US" sz="3600" dirty="0"/>
          </a:p>
        </p:txBody>
      </p:sp>
      <p:pic>
        <p:nvPicPr>
          <p:cNvPr id="10" name="Picture 25" descr="al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6377" y="3927460"/>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p:cNvSpPr>
            <a:spLocks noChangeAspect="1" noEditPoints="1" noChangeArrowheads="1"/>
          </p:cNvSpPr>
          <p:nvPr/>
        </p:nvSpPr>
        <p:spPr bwMode="auto">
          <a:xfrm>
            <a:off x="878511" y="4270935"/>
            <a:ext cx="2122466" cy="14223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2.2.2</a:t>
            </a:r>
            <a:endParaRPr lang="en-US" sz="2800" dirty="0">
              <a:solidFill>
                <a:prstClr val="white"/>
              </a:solidFill>
            </a:endParaRPr>
          </a:p>
        </p:txBody>
      </p:sp>
      <p:sp>
        <p:nvSpPr>
          <p:cNvPr id="16" name="Cloud"/>
          <p:cNvSpPr>
            <a:spLocks noChangeAspect="1" noEditPoints="1" noChangeArrowheads="1"/>
          </p:cNvSpPr>
          <p:nvPr/>
        </p:nvSpPr>
        <p:spPr bwMode="auto">
          <a:xfrm>
            <a:off x="5443397" y="3902828"/>
            <a:ext cx="2177838" cy="14594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3.3.3</a:t>
            </a:r>
            <a:endParaRPr lang="en-US" sz="2800" dirty="0">
              <a:solidFill>
                <a:prstClr val="white"/>
              </a:solidFill>
            </a:endParaRPr>
          </a:p>
        </p:txBody>
      </p:sp>
      <p:sp>
        <p:nvSpPr>
          <p:cNvPr id="17" name="Cloud"/>
          <p:cNvSpPr>
            <a:spLocks noChangeAspect="1" noEditPoints="1" noChangeArrowheads="1"/>
          </p:cNvSpPr>
          <p:nvPr/>
        </p:nvSpPr>
        <p:spPr bwMode="auto">
          <a:xfrm>
            <a:off x="5501005" y="2267110"/>
            <a:ext cx="2062622" cy="13822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he-IL" sz="2800" dirty="0" smtClean="0"/>
              <a:t>רשת 1.1.1</a:t>
            </a:r>
            <a:endParaRPr lang="en-US" sz="2800" dirty="0"/>
          </a:p>
        </p:txBody>
      </p:sp>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834" y="3349054"/>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flipH="1">
            <a:off x="-540568" y="5133167"/>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אליס</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2.2.2.5</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TextBox 36"/>
          <p:cNvSpPr txBox="1"/>
          <p:nvPr/>
        </p:nvSpPr>
        <p:spPr>
          <a:xfrm flipH="1">
            <a:off x="7488880" y="3653470"/>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בוב</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3.3.3.7</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8" name="TextBox 37"/>
          <p:cNvSpPr txBox="1"/>
          <p:nvPr/>
        </p:nvSpPr>
        <p:spPr>
          <a:xfrm flipH="1">
            <a:off x="949525" y="1564622"/>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אוסקר</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6.6.6.6</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99" y="1663318"/>
            <a:ext cx="1061023" cy="151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Cloud"/>
          <p:cNvSpPr>
            <a:spLocks noChangeAspect="1" noEditPoints="1" noChangeArrowheads="1"/>
          </p:cNvSpPr>
          <p:nvPr/>
        </p:nvSpPr>
        <p:spPr bwMode="auto">
          <a:xfrm>
            <a:off x="3295904" y="1587812"/>
            <a:ext cx="2062622" cy="13822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he-IL" sz="2800" dirty="0" smtClean="0"/>
              <a:t>רשת 4.4.4</a:t>
            </a:r>
            <a:endParaRPr lang="en-US" sz="2800" dirty="0"/>
          </a:p>
        </p:txBody>
      </p:sp>
      <p:pic>
        <p:nvPicPr>
          <p:cNvPr id="9"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108" y="3292638"/>
            <a:ext cx="813788" cy="104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loud"/>
          <p:cNvSpPr>
            <a:spLocks noChangeAspect="1" noEditPoints="1" noChangeArrowheads="1"/>
          </p:cNvSpPr>
          <p:nvPr/>
        </p:nvSpPr>
        <p:spPr bwMode="auto">
          <a:xfrm>
            <a:off x="3343839" y="4304598"/>
            <a:ext cx="1870326" cy="12533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5.5.5</a:t>
            </a:r>
            <a:endParaRPr lang="en-US" sz="2800" dirty="0">
              <a:solidFill>
                <a:prstClr val="white"/>
              </a:solidFill>
            </a:endParaRPr>
          </a:p>
        </p:txBody>
      </p:sp>
      <p:sp>
        <p:nvSpPr>
          <p:cNvPr id="4" name="Cloud"/>
          <p:cNvSpPr>
            <a:spLocks noChangeAspect="1" noEditPoints="1" noChangeArrowheads="1"/>
          </p:cNvSpPr>
          <p:nvPr/>
        </p:nvSpPr>
        <p:spPr bwMode="auto">
          <a:xfrm>
            <a:off x="1394490" y="2391506"/>
            <a:ext cx="1800200" cy="156430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6.6.6</a:t>
            </a:r>
            <a:endParaRPr lang="en-US" sz="2800" dirty="0">
              <a:solidFill>
                <a:prstClr val="white"/>
              </a:solidFill>
            </a:endParaRPr>
          </a:p>
        </p:txBody>
      </p:sp>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075" y="2419580"/>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910" y="2514686"/>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555" y="3796313"/>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414" y="4607608"/>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453" y="4357151"/>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932428" y="4910211"/>
            <a:ext cx="1897575" cy="10801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From: </a:t>
            </a:r>
            <a:r>
              <a:rPr lang="he-IL" sz="1600" dirty="0" smtClean="0"/>
              <a:t>2.2.2.5</a:t>
            </a:r>
            <a:endParaRPr lang="en-US" sz="1600" dirty="0" smtClean="0"/>
          </a:p>
          <a:p>
            <a:pPr algn="ctr"/>
            <a:r>
              <a:rPr lang="en-US" sz="1600" dirty="0" smtClean="0"/>
              <a:t>To : </a:t>
            </a:r>
            <a:r>
              <a:rPr lang="he-IL" sz="1600" dirty="0" smtClean="0"/>
              <a:t>3.3.3.7</a:t>
            </a:r>
            <a:endParaRPr lang="en-US" sz="1600" dirty="0" smtClean="0"/>
          </a:p>
          <a:p>
            <a:pPr algn="ctr"/>
            <a:r>
              <a:rPr lang="he-IL" sz="1600" dirty="0" smtClean="0">
                <a:solidFill>
                  <a:schemeClr val="tx1"/>
                </a:solidFill>
              </a:rPr>
              <a:t>בוב, אני כל כך אוהבת אותך!</a:t>
            </a:r>
            <a:endParaRPr lang="en-US" sz="1600" dirty="0">
              <a:solidFill>
                <a:schemeClr val="tx1"/>
              </a:solidFill>
            </a:endParaRPr>
          </a:p>
        </p:txBody>
      </p:sp>
      <p:sp>
        <p:nvSpPr>
          <p:cNvPr id="31" name="Left Brace 30"/>
          <p:cNvSpPr/>
          <p:nvPr/>
        </p:nvSpPr>
        <p:spPr>
          <a:xfrm>
            <a:off x="3401595" y="4622179"/>
            <a:ext cx="220496" cy="1640577"/>
          </a:xfrm>
          <a:prstGeom prst="leftBrace">
            <a:avLst>
              <a:gd name="adj1" fmla="val 6958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a:stCxn id="28" idx="3"/>
            <a:endCxn id="31" idx="1"/>
          </p:cNvCxnSpPr>
          <p:nvPr/>
        </p:nvCxnSpPr>
        <p:spPr>
          <a:xfrm flipV="1">
            <a:off x="2830003" y="5442468"/>
            <a:ext cx="571592" cy="78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3" descr="C:\Users\Administrator\AppData\Local\Microsoft\Windows\Temporary Internet Files\Content.IE5\PWKUIPLP\MC90043386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3081" y="4165640"/>
            <a:ext cx="2872630" cy="250372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480406" y="5232834"/>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grpSp>
        <p:nvGrpSpPr>
          <p:cNvPr id="3" name="Group 2"/>
          <p:cNvGrpSpPr/>
          <p:nvPr/>
        </p:nvGrpSpPr>
        <p:grpSpPr>
          <a:xfrm>
            <a:off x="2439509" y="1455326"/>
            <a:ext cx="1712789" cy="755061"/>
            <a:chOff x="485163" y="6098864"/>
            <a:chExt cx="1712789" cy="755061"/>
          </a:xfrm>
        </p:grpSpPr>
        <p:sp>
          <p:nvSpPr>
            <p:cNvPr id="54" name="Rounded Rectangle 53"/>
            <p:cNvSpPr/>
            <p:nvPr/>
          </p:nvSpPr>
          <p:spPr>
            <a:xfrm>
              <a:off x="485163" y="6098864"/>
              <a:ext cx="1712789" cy="755061"/>
            </a:xfrm>
            <a:prstGeom prst="roundRect">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From: </a:t>
              </a:r>
              <a:r>
                <a:rPr lang="he-IL" sz="1600" dirty="0" smtClean="0">
                  <a:solidFill>
                    <a:schemeClr val="bg1"/>
                  </a:solidFill>
                </a:rPr>
                <a:t>2.2.25</a:t>
              </a:r>
              <a:endParaRPr lang="en-US" sz="1600" dirty="0" smtClean="0">
                <a:solidFill>
                  <a:schemeClr val="bg1"/>
                </a:solidFill>
              </a:endParaRPr>
            </a:p>
            <a:p>
              <a:pPr algn="ctr"/>
              <a:r>
                <a:rPr lang="en-US" sz="1600" dirty="0" smtClean="0">
                  <a:solidFill>
                    <a:schemeClr val="bg1"/>
                  </a:solidFill>
                </a:rPr>
                <a:t>To : </a:t>
              </a:r>
              <a:r>
                <a:rPr lang="he-IL" sz="1600" dirty="0" smtClean="0">
                  <a:solidFill>
                    <a:schemeClr val="bg1"/>
                  </a:solidFill>
                </a:rPr>
                <a:t>3.3.3.7</a:t>
              </a:r>
              <a:endParaRPr lang="en-US" sz="1600" dirty="0" smtClean="0">
                <a:solidFill>
                  <a:schemeClr val="bg1"/>
                </a:solidFill>
              </a:endParaRPr>
            </a:p>
            <a:p>
              <a:pPr algn="ctr"/>
              <a:r>
                <a:rPr lang="he-IL" sz="1600" b="1" dirty="0" smtClean="0">
                  <a:solidFill>
                    <a:schemeClr val="bg1"/>
                  </a:solidFill>
                </a:rPr>
                <a:t>מתה על אוסקר</a:t>
              </a:r>
              <a:r>
                <a:rPr lang="he-IL" sz="1600" dirty="0" smtClean="0">
                  <a:solidFill>
                    <a:schemeClr val="bg1"/>
                  </a:solidFill>
                </a:rPr>
                <a:t>!</a:t>
              </a:r>
              <a:endParaRPr lang="en-US" sz="1600" dirty="0">
                <a:solidFill>
                  <a:schemeClr val="bg1"/>
                </a:solidFill>
              </a:endParaRPr>
            </a:p>
          </p:txBody>
        </p:sp>
        <p:sp>
          <p:nvSpPr>
            <p:cNvPr id="44" name="TextBox 43"/>
            <p:cNvSpPr txBox="1"/>
            <p:nvPr/>
          </p:nvSpPr>
          <p:spPr>
            <a:xfrm>
              <a:off x="1756806" y="6300028"/>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grpSp>
      <p:sp>
        <p:nvSpPr>
          <p:cNvPr id="5" name="TextBox 4"/>
          <p:cNvSpPr txBox="1"/>
          <p:nvPr/>
        </p:nvSpPr>
        <p:spPr>
          <a:xfrm>
            <a:off x="7587177" y="4856168"/>
            <a:ext cx="1176925" cy="923330"/>
          </a:xfrm>
          <a:prstGeom prst="rect">
            <a:avLst/>
          </a:prstGeom>
          <a:noFill/>
        </p:spPr>
        <p:txBody>
          <a:bodyPr wrap="none" rtlCol="0">
            <a:spAutoFit/>
          </a:bodyPr>
          <a:lstStyle/>
          <a:p>
            <a:pPr algn="r"/>
            <a:r>
              <a:rPr lang="he-IL" dirty="0" smtClean="0">
                <a:solidFill>
                  <a:srgbClr val="002060"/>
                </a:solidFill>
              </a:rPr>
              <a:t>בוב, אני כל</a:t>
            </a:r>
          </a:p>
          <a:p>
            <a:pPr algn="r"/>
            <a:r>
              <a:rPr lang="he-IL" dirty="0" smtClean="0">
                <a:solidFill>
                  <a:srgbClr val="002060"/>
                </a:solidFill>
              </a:rPr>
              <a:t>כך </a:t>
            </a:r>
            <a:r>
              <a:rPr lang="he-IL" b="1" dirty="0" smtClean="0">
                <a:solidFill>
                  <a:srgbClr val="FF0000"/>
                </a:solidFill>
              </a:rPr>
              <a:t>מתה</a:t>
            </a:r>
          </a:p>
          <a:p>
            <a:pPr algn="r"/>
            <a:r>
              <a:rPr lang="he-IL" b="1" dirty="0" smtClean="0">
                <a:solidFill>
                  <a:srgbClr val="FF0000"/>
                </a:solidFill>
              </a:rPr>
              <a:t>על אוסקר!</a:t>
            </a:r>
            <a:endParaRPr lang="en-US" b="1" dirty="0">
              <a:solidFill>
                <a:srgbClr val="FF0000"/>
              </a:solidFill>
            </a:endParaRPr>
          </a:p>
        </p:txBody>
      </p:sp>
      <p:pic>
        <p:nvPicPr>
          <p:cNvPr id="71683" name="Picture 3" descr="C:\Users\Administrator\AppData\Local\Microsoft\Windows\Temporary Internet Files\Content.IE5\ID5CQGMO\MC90043777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265" y="5317833"/>
            <a:ext cx="417293" cy="3289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606117" y="4633035"/>
            <a:ext cx="1723058" cy="823297"/>
            <a:chOff x="5501004" y="5990331"/>
            <a:chExt cx="1723058" cy="823297"/>
          </a:xfrm>
        </p:grpSpPr>
        <p:sp>
          <p:nvSpPr>
            <p:cNvPr id="29" name="Rounded Rectangle 28"/>
            <p:cNvSpPr/>
            <p:nvPr/>
          </p:nvSpPr>
          <p:spPr>
            <a:xfrm>
              <a:off x="5501004" y="5990331"/>
              <a:ext cx="1723058" cy="8232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a:t>
              </a:r>
              <a:r>
                <a:rPr lang="he-IL" sz="1400" dirty="0"/>
                <a:t>2.2.2.5</a:t>
              </a:r>
              <a:endParaRPr lang="en-US" sz="1400" dirty="0"/>
            </a:p>
            <a:p>
              <a:pPr algn="ctr"/>
              <a:r>
                <a:rPr lang="en-US" sz="1400" dirty="0"/>
                <a:t>To : </a:t>
              </a:r>
              <a:r>
                <a:rPr lang="he-IL" sz="1400" dirty="0"/>
                <a:t>3.3.3.7</a:t>
              </a:r>
              <a:endParaRPr lang="en-US" sz="1400" dirty="0"/>
            </a:p>
            <a:p>
              <a:pPr algn="ctr"/>
              <a:r>
                <a:rPr lang="he-IL" sz="1400" dirty="0" smtClean="0">
                  <a:solidFill>
                    <a:schemeClr val="tx1"/>
                  </a:solidFill>
                </a:rPr>
                <a:t>בוב, אני כל כך</a:t>
              </a:r>
              <a:r>
                <a:rPr lang="he-IL" sz="1400" dirty="0" smtClean="0"/>
                <a:t>...</a:t>
              </a:r>
              <a:endParaRPr lang="en-US" sz="1400" dirty="0"/>
            </a:p>
          </p:txBody>
        </p:sp>
        <p:sp>
          <p:nvSpPr>
            <p:cNvPr id="36" name="TextBox 35"/>
            <p:cNvSpPr txBox="1"/>
            <p:nvPr/>
          </p:nvSpPr>
          <p:spPr>
            <a:xfrm>
              <a:off x="6782916" y="6185895"/>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pic>
          <p:nvPicPr>
            <p:cNvPr id="43" name="Picture 3" descr="C:\Users\Administrator\AppData\Local\Microsoft\Windows\Temporary Internet Files\Content.IE5\ID5CQGMO\MC90043777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1005" y="6237498"/>
              <a:ext cx="417293" cy="3289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592950" y="5482313"/>
            <a:ext cx="1723058" cy="823297"/>
            <a:chOff x="4458616" y="6058982"/>
            <a:chExt cx="1723058" cy="823297"/>
          </a:xfrm>
        </p:grpSpPr>
        <p:sp>
          <p:nvSpPr>
            <p:cNvPr id="30" name="Rounded Rectangle 29"/>
            <p:cNvSpPr/>
            <p:nvPr/>
          </p:nvSpPr>
          <p:spPr>
            <a:xfrm>
              <a:off x="4458616" y="6058982"/>
              <a:ext cx="1723058" cy="8232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a:t>
              </a:r>
              <a:r>
                <a:rPr lang="he-IL" sz="1400" dirty="0"/>
                <a:t>2.2.2.5</a:t>
              </a:r>
              <a:endParaRPr lang="en-US" sz="1400" dirty="0"/>
            </a:p>
            <a:p>
              <a:pPr algn="ctr"/>
              <a:r>
                <a:rPr lang="en-US" sz="1400" dirty="0"/>
                <a:t>To : </a:t>
              </a:r>
              <a:r>
                <a:rPr lang="he-IL" sz="1400" dirty="0"/>
                <a:t>3.3.3.7</a:t>
              </a:r>
              <a:endParaRPr lang="en-US" sz="1400" dirty="0"/>
            </a:p>
            <a:p>
              <a:pPr algn="ctr"/>
              <a:r>
                <a:rPr lang="he-IL" sz="1400" dirty="0" smtClean="0"/>
                <a:t>...</a:t>
              </a:r>
              <a:r>
                <a:rPr lang="he-IL" sz="1400" dirty="0" smtClean="0">
                  <a:solidFill>
                    <a:schemeClr val="tx1"/>
                  </a:solidFill>
                </a:rPr>
                <a:t>אוהבת אותך!</a:t>
              </a:r>
              <a:endParaRPr lang="en-US" sz="1400" dirty="0">
                <a:solidFill>
                  <a:schemeClr val="tx1"/>
                </a:solidFill>
              </a:endParaRPr>
            </a:p>
          </p:txBody>
        </p:sp>
        <p:sp>
          <p:nvSpPr>
            <p:cNvPr id="46" name="TextBox 45"/>
            <p:cNvSpPr txBox="1"/>
            <p:nvPr/>
          </p:nvSpPr>
          <p:spPr>
            <a:xfrm>
              <a:off x="5740528" y="6256918"/>
              <a:ext cx="441146" cy="369332"/>
            </a:xfrm>
            <a:prstGeom prst="rect">
              <a:avLst/>
            </a:prstGeom>
            <a:noFill/>
          </p:spPr>
          <p:txBody>
            <a:bodyPr wrap="none" rtlCol="0">
              <a:spAutoFit/>
            </a:bodyPr>
            <a:lstStyle/>
            <a:p>
              <a:r>
                <a:rPr lang="en-US" dirty="0" smtClean="0">
                  <a:solidFill>
                    <a:srgbClr val="7030A0"/>
                  </a:solidFill>
                </a:rPr>
                <a:t>34</a:t>
              </a:r>
              <a:endParaRPr lang="en-US" dirty="0">
                <a:solidFill>
                  <a:srgbClr val="7030A0"/>
                </a:solidFill>
              </a:endParaRPr>
            </a:p>
          </p:txBody>
        </p:sp>
      </p:grpSp>
    </p:spTree>
    <p:extLst>
      <p:ext uri="{BB962C8B-B14F-4D97-AF65-F5344CB8AC3E}">
        <p14:creationId xmlns:p14="http://schemas.microsoft.com/office/powerpoint/2010/main" val="21089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7413 0.02477 L 0.26336 -0.05926 C 0.30399 -0.07847 0.34809 -0.0713 0.38402 -0.04259 C 0.425 -0.00833 0.44826 0.03843 0.45347 0.09583 L 0.48402 0.3588 " pathEditMode="relative" rAng="1886630" ptsTypes="FffFF">
                                      <p:cBhvr>
                                        <p:cTn id="6" dur="2000" fill="hold"/>
                                        <p:tgtEl>
                                          <p:spTgt spid="3"/>
                                        </p:tgtEl>
                                        <p:attrNameLst>
                                          <p:attrName>ppt_x</p:attrName>
                                          <p:attrName>ppt_y</p:attrName>
                                        </p:attrNameLst>
                                      </p:cBhvr>
                                      <p:rCtr x="25833" y="5046"/>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9584 -0.01459 L 0.17847 -0.04584 C 0.19601 -0.05162 0.21997 -0.06598 0.24358 -0.08403 C 0.27049 -0.1044 0.2908 -0.12361 0.30347 -0.14074 L 0.36563 -0.22014 " pathEditMode="relative" rAng="-1777892" ptsTypes="FffFF">
                                      <p:cBhvr>
                                        <p:cTn id="10" dur="2000" fill="hold"/>
                                        <p:tgtEl>
                                          <p:spTgt spid="2"/>
                                        </p:tgtEl>
                                        <p:attrNameLst>
                                          <p:attrName>ppt_x</p:attrName>
                                          <p:attrName>ppt_y</p:attrName>
                                        </p:attrNameLst>
                                      </p:cBhvr>
                                      <p:rCtr x="14184" y="-8657"/>
                                    </p:animMotion>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22" presetClass="exit" presetSubtype="4" fill="hold" nodeType="withEffect">
                                  <p:stCondLst>
                                    <p:cond delay="0"/>
                                  </p:stCondLst>
                                  <p:childTnLst>
                                    <p:animEffect transition="out" filter="wipe(down)">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nodeType="clickEffect">
                                  <p:stCondLst>
                                    <p:cond delay="0"/>
                                  </p:stCondLst>
                                  <p:childTnLst>
                                    <p:animMotion origin="layout" path="M 0.06007 -0.00648 L 0.13229 -0.025 C 0.14757 -0.02824 0.16875 -0.03866 0.18941 -0.05232 C 0.21337 -0.06782 0.23125 -0.08333 0.24236 -0.09745 L 0.29775 -0.16273 " pathEditMode="relative" rAng="-1573916" ptsTypes="FffFF">
                                      <p:cBhvr>
                                        <p:cTn id="40" dur="2000" fill="hold"/>
                                        <p:tgtEl>
                                          <p:spTgt spid="6"/>
                                        </p:tgtEl>
                                        <p:attrNameLst>
                                          <p:attrName>ppt_x</p:attrName>
                                          <p:attrName>ppt_y</p:attrName>
                                        </p:attrNameLst>
                                      </p:cBhvr>
                                      <p:rCtr x="12465" y="-6227"/>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188914"/>
            <a:ext cx="8137276" cy="863600"/>
          </a:xfrm>
        </p:spPr>
        <p:txBody>
          <a:bodyPr/>
          <a:lstStyle/>
          <a:p>
            <a:r>
              <a:rPr lang="en-US" dirty="0" smtClean="0"/>
              <a:t>Sometimes, ID Exposing Is </a:t>
            </a:r>
            <a:r>
              <a:rPr lang="en-US" dirty="0" smtClean="0"/>
              <a:t>Easy!</a:t>
            </a:r>
            <a:endParaRPr lang="en-US" dirty="0" smtClean="0"/>
          </a:p>
        </p:txBody>
      </p:sp>
      <p:sp>
        <p:nvSpPr>
          <p:cNvPr id="11267" name="Rectangle 3"/>
          <p:cNvSpPr>
            <a:spLocks noGrp="1" noChangeArrowheads="1"/>
          </p:cNvSpPr>
          <p:nvPr>
            <p:ph type="body" sz="half" idx="1"/>
          </p:nvPr>
        </p:nvSpPr>
        <p:spPr>
          <a:xfrm>
            <a:off x="539750" y="1052513"/>
            <a:ext cx="7920038" cy="4524375"/>
          </a:xfrm>
        </p:spPr>
        <p:txBody>
          <a:bodyPr/>
          <a:lstStyle/>
          <a:p>
            <a:pPr algn="l"/>
            <a:r>
              <a:rPr lang="en-US" sz="2600" dirty="0" smtClean="0"/>
              <a:t>Allowing even to replace 2</a:t>
            </a:r>
            <a:r>
              <a:rPr lang="en-US" sz="2600" baseline="30000" dirty="0" smtClean="0"/>
              <a:t>nd</a:t>
            </a:r>
            <a:r>
              <a:rPr lang="en-US" sz="2600" dirty="0" smtClean="0"/>
              <a:t> fragment! [fix checksum?]</a:t>
            </a:r>
          </a:p>
          <a:p>
            <a:pPr algn="l"/>
            <a:r>
              <a:rPr lang="en-US" sz="2600" dirty="0" smtClean="0"/>
              <a:t>For globally-sequential IP-ID senders</a:t>
            </a:r>
            <a:endParaRPr lang="en-US" sz="2600" dirty="0"/>
          </a:p>
          <a:p>
            <a:pPr lvl="1" algn="l"/>
            <a:r>
              <a:rPr lang="en-US" sz="2200" dirty="0" smtClean="0"/>
              <a:t>Observe </a:t>
            </a:r>
            <a:r>
              <a:rPr lang="en-US" sz="2200" dirty="0"/>
              <a:t>any packet from the sender</a:t>
            </a:r>
          </a:p>
          <a:p>
            <a:pPr algn="l"/>
            <a:r>
              <a:rPr lang="en-US" sz="2600" dirty="0" smtClean="0"/>
              <a:t>For per-</a:t>
            </a:r>
            <a:r>
              <a:rPr lang="en-US" sz="2600" dirty="0" err="1" smtClean="0"/>
              <a:t>dest</a:t>
            </a:r>
            <a:r>
              <a:rPr lang="en-US" sz="2600" dirty="0" smtClean="0"/>
              <a:t>-</a:t>
            </a:r>
            <a:r>
              <a:rPr lang="en-US" sz="2600" dirty="0" err="1" smtClean="0"/>
              <a:t>seq</a:t>
            </a:r>
            <a:r>
              <a:rPr lang="en-US" sz="2600" dirty="0" smtClean="0"/>
              <a:t> IP-ID, with </a:t>
            </a:r>
            <a:r>
              <a:rPr lang="en-US" sz="2600" b="1" dirty="0" smtClean="0"/>
              <a:t>zombie</a:t>
            </a:r>
            <a:r>
              <a:rPr lang="en-US" sz="2600" dirty="0" smtClean="0"/>
              <a:t> </a:t>
            </a:r>
            <a:r>
              <a:rPr lang="en-US" sz="2600" dirty="0"/>
              <a:t>behind </a:t>
            </a:r>
            <a:r>
              <a:rPr lang="en-US" sz="2600" b="1" dirty="0" smtClean="0"/>
              <a:t>NAT</a:t>
            </a:r>
            <a:r>
              <a:rPr lang="en-US" sz="2200" dirty="0" smtClean="0"/>
              <a:t> </a:t>
            </a:r>
            <a:r>
              <a:rPr lang="en-US" sz="2200" dirty="0"/>
              <a:t>also </a:t>
            </a:r>
            <a:r>
              <a:rPr lang="en-US" sz="2200" u="sng" dirty="0"/>
              <a:t>intercept</a:t>
            </a:r>
            <a:r>
              <a:rPr lang="en-US" sz="2200" dirty="0"/>
              <a:t> fragments! </a:t>
            </a:r>
            <a:endParaRPr lang="en-US" dirty="0" smtClean="0"/>
          </a:p>
          <a:p>
            <a:pPr algn="l"/>
            <a:endParaRPr lang="en-US" sz="2600" dirty="0"/>
          </a:p>
        </p:txBody>
      </p:sp>
      <p:graphicFrame>
        <p:nvGraphicFramePr>
          <p:cNvPr id="11268" name="Object 4"/>
          <p:cNvGraphicFramePr>
            <a:graphicFrameLocks noGrp="1" noChangeAspect="1"/>
          </p:cNvGraphicFramePr>
          <p:nvPr>
            <p:ph sz="half" idx="2"/>
            <p:extLst>
              <p:ext uri="{D42A27DB-BD31-4B8C-83A1-F6EECF244321}">
                <p14:modId xmlns:p14="http://schemas.microsoft.com/office/powerpoint/2010/main" val="586617801"/>
              </p:ext>
            </p:extLst>
          </p:nvPr>
        </p:nvGraphicFramePr>
        <p:xfrm>
          <a:off x="4211960" y="3680815"/>
          <a:ext cx="4646138" cy="1853829"/>
        </p:xfrm>
        <a:graphic>
          <a:graphicData uri="http://schemas.openxmlformats.org/presentationml/2006/ole">
            <mc:AlternateContent xmlns:mc="http://schemas.openxmlformats.org/markup-compatibility/2006">
              <mc:Choice xmlns:v="urn:schemas-microsoft-com:vml" Requires="v">
                <p:oleObj spid="_x0000_s1036" name="Acrobat Document" r:id="rId3" imgW="5276850" imgH="2105025" progId="AcroExch.Document.7">
                  <p:embed/>
                </p:oleObj>
              </mc:Choice>
              <mc:Fallback>
                <p:oleObj name="Acrobat Document" r:id="rId3" imgW="5276850" imgH="210502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680815"/>
                        <a:ext cx="4646138" cy="1853829"/>
                      </a:xfrm>
                      <a:prstGeom prst="rect">
                        <a:avLst/>
                      </a:prstGeom>
                      <a:noFill/>
                      <a:ln>
                        <a:noFill/>
                      </a:ln>
                      <a:effectLst/>
                      <a:extLst/>
                    </p:spPr>
                  </p:pic>
                </p:oleObj>
              </mc:Fallback>
            </mc:AlternateContent>
          </a:graphicData>
        </a:graphic>
      </p:graphicFrame>
      <p:graphicFrame>
        <p:nvGraphicFramePr>
          <p:cNvPr id="11269" name="Object 1"/>
          <p:cNvGraphicFramePr>
            <a:graphicFrameLocks noChangeAspect="1"/>
          </p:cNvGraphicFramePr>
          <p:nvPr>
            <p:extLst>
              <p:ext uri="{D42A27DB-BD31-4B8C-83A1-F6EECF244321}">
                <p14:modId xmlns:p14="http://schemas.microsoft.com/office/powerpoint/2010/main" val="3416793483"/>
              </p:ext>
            </p:extLst>
          </p:nvPr>
        </p:nvGraphicFramePr>
        <p:xfrm>
          <a:off x="467838" y="3573016"/>
          <a:ext cx="3312417" cy="2028610"/>
        </p:xfrm>
        <a:graphic>
          <a:graphicData uri="http://schemas.openxmlformats.org/presentationml/2006/ole">
            <mc:AlternateContent xmlns:mc="http://schemas.openxmlformats.org/markup-compatibility/2006">
              <mc:Choice xmlns:v="urn:schemas-microsoft-com:vml" Requires="v">
                <p:oleObj spid="_x0000_s1037" name="Acrobat Document" r:id="rId5" imgW="3219402" imgH="1971580" progId="AcroExch.Document.7">
                  <p:embed/>
                </p:oleObj>
              </mc:Choice>
              <mc:Fallback>
                <p:oleObj name="Acrobat Document" r:id="rId5" imgW="3219402" imgH="197158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38" y="3573016"/>
                        <a:ext cx="3312417" cy="2028610"/>
                      </a:xfrm>
                      <a:prstGeom prst="rect">
                        <a:avLst/>
                      </a:prstGeom>
                      <a:noFill/>
                      <a:ln>
                        <a:noFill/>
                      </a:ln>
                      <a:extLst/>
                    </p:spPr>
                  </p:pic>
                </p:oleObj>
              </mc:Fallback>
            </mc:AlternateContent>
          </a:graphicData>
        </a:graphic>
      </p:graphicFrame>
      <p:sp>
        <p:nvSpPr>
          <p:cNvPr id="2" name="TextBox 1"/>
          <p:cNvSpPr txBox="1"/>
          <p:nvPr/>
        </p:nvSpPr>
        <p:spPr>
          <a:xfrm>
            <a:off x="827584" y="5795972"/>
            <a:ext cx="2736647" cy="369332"/>
          </a:xfrm>
          <a:prstGeom prst="rect">
            <a:avLst/>
          </a:prstGeom>
          <a:noFill/>
        </p:spPr>
        <p:txBody>
          <a:bodyPr wrap="none" rtlCol="0">
            <a:spAutoFit/>
          </a:bodyPr>
          <a:lstStyle/>
          <a:p>
            <a:r>
              <a:rPr lang="en-US" dirty="0" smtClean="0">
                <a:solidFill>
                  <a:schemeClr val="tx1"/>
                </a:solidFill>
              </a:rPr>
              <a:t>Globally-sequential IP-ID</a:t>
            </a:r>
            <a:endParaRPr lang="en-US" dirty="0">
              <a:solidFill>
                <a:schemeClr val="tx1"/>
              </a:solidFill>
            </a:endParaRPr>
          </a:p>
        </p:txBody>
      </p:sp>
      <p:sp>
        <p:nvSpPr>
          <p:cNvPr id="7" name="TextBox 6"/>
          <p:cNvSpPr txBox="1"/>
          <p:nvPr/>
        </p:nvSpPr>
        <p:spPr>
          <a:xfrm>
            <a:off x="5364088" y="5795972"/>
            <a:ext cx="2852063" cy="369332"/>
          </a:xfrm>
          <a:prstGeom prst="rect">
            <a:avLst/>
          </a:prstGeom>
          <a:noFill/>
        </p:spPr>
        <p:txBody>
          <a:bodyPr wrap="none" rtlCol="0">
            <a:spAutoFit/>
          </a:bodyPr>
          <a:lstStyle/>
          <a:p>
            <a:r>
              <a:rPr lang="en-US" dirty="0" smtClean="0">
                <a:solidFill>
                  <a:schemeClr val="tx1"/>
                </a:solidFill>
              </a:rPr>
              <a:t>Per-</a:t>
            </a:r>
            <a:r>
              <a:rPr lang="en-US" dirty="0" err="1" smtClean="0">
                <a:solidFill>
                  <a:schemeClr val="tx1"/>
                </a:solidFill>
              </a:rPr>
              <a:t>dest</a:t>
            </a:r>
            <a:r>
              <a:rPr lang="en-US" dirty="0" smtClean="0">
                <a:solidFill>
                  <a:schemeClr val="tx1"/>
                </a:solidFill>
              </a:rPr>
              <a:t>-sequential IP-ID</a:t>
            </a:r>
            <a:endParaRPr lang="en-US" dirty="0">
              <a:solidFill>
                <a:schemeClr val="tx1"/>
              </a:solidFill>
            </a:endParaRPr>
          </a:p>
        </p:txBody>
      </p:sp>
      <p:sp>
        <p:nvSpPr>
          <p:cNvPr id="3" name="TextBox 2"/>
          <p:cNvSpPr txBox="1"/>
          <p:nvPr/>
        </p:nvSpPr>
        <p:spPr>
          <a:xfrm>
            <a:off x="8032264" y="3352598"/>
            <a:ext cx="1146468" cy="369332"/>
          </a:xfrm>
          <a:prstGeom prst="rect">
            <a:avLst/>
          </a:prstGeom>
          <a:noFill/>
        </p:spPr>
        <p:txBody>
          <a:bodyPr wrap="none" rtlCol="0">
            <a:spAutoFit/>
          </a:bodyPr>
          <a:lstStyle/>
          <a:p>
            <a:r>
              <a:rPr lang="en-US" dirty="0" smtClean="0">
                <a:solidFill>
                  <a:schemeClr val="tx1"/>
                </a:solidFill>
              </a:rPr>
              <a:t>10.0.6.66</a:t>
            </a:r>
            <a:endParaRPr lang="en-US" dirty="0">
              <a:solidFill>
                <a:schemeClr val="tx1"/>
              </a:solidFill>
            </a:endParaRPr>
          </a:p>
        </p:txBody>
      </p:sp>
      <p:sp>
        <p:nvSpPr>
          <p:cNvPr id="9" name="TextBox 8"/>
          <p:cNvSpPr txBox="1"/>
          <p:nvPr/>
        </p:nvSpPr>
        <p:spPr>
          <a:xfrm>
            <a:off x="7997532" y="5187913"/>
            <a:ext cx="1146468" cy="369332"/>
          </a:xfrm>
          <a:prstGeom prst="rect">
            <a:avLst/>
          </a:prstGeom>
          <a:noFill/>
        </p:spPr>
        <p:txBody>
          <a:bodyPr wrap="none" rtlCol="0">
            <a:spAutoFit/>
          </a:bodyPr>
          <a:lstStyle/>
          <a:p>
            <a:r>
              <a:rPr lang="en-US" dirty="0" smtClean="0">
                <a:solidFill>
                  <a:schemeClr val="tx1"/>
                </a:solidFill>
              </a:rPr>
              <a:t>10.0.6.78</a:t>
            </a:r>
            <a:endParaRPr lang="en-US" dirty="0">
              <a:solidFill>
                <a:schemeClr val="tx1"/>
              </a:solidFill>
            </a:endParaRPr>
          </a:p>
        </p:txBody>
      </p:sp>
      <p:sp>
        <p:nvSpPr>
          <p:cNvPr id="10" name="TextBox 9"/>
          <p:cNvSpPr txBox="1"/>
          <p:nvPr/>
        </p:nvSpPr>
        <p:spPr>
          <a:xfrm>
            <a:off x="5643650" y="4077072"/>
            <a:ext cx="889987" cy="369332"/>
          </a:xfrm>
          <a:prstGeom prst="rect">
            <a:avLst/>
          </a:prstGeom>
          <a:noFill/>
        </p:spPr>
        <p:txBody>
          <a:bodyPr wrap="none" rtlCol="0">
            <a:spAutoFit/>
          </a:bodyPr>
          <a:lstStyle/>
          <a:p>
            <a:r>
              <a:rPr lang="en-US" dirty="0" smtClean="0">
                <a:solidFill>
                  <a:schemeClr val="tx1"/>
                </a:solidFill>
              </a:rPr>
              <a:t>1.2.3.4</a:t>
            </a:r>
            <a:endParaRPr lang="en-US" dirty="0">
              <a:solidFill>
                <a:schemeClr val="tx1"/>
              </a:solidFill>
            </a:endParaRPr>
          </a:p>
        </p:txBody>
      </p:sp>
      <p:sp>
        <p:nvSpPr>
          <p:cNvPr id="4" name="TextBox 3"/>
          <p:cNvSpPr txBox="1"/>
          <p:nvPr/>
        </p:nvSpPr>
        <p:spPr>
          <a:xfrm>
            <a:off x="1547664" y="5354051"/>
            <a:ext cx="662361" cy="292709"/>
          </a:xfrm>
          <a:prstGeom prst="rect">
            <a:avLst/>
          </a:prstGeom>
          <a:solidFill>
            <a:schemeClr val="accent1"/>
          </a:solidFill>
        </p:spPr>
        <p:txBody>
          <a:bodyPr wrap="none" rtlCol="0">
            <a:spAutoFit/>
          </a:bodyPr>
          <a:lstStyle/>
          <a:p>
            <a:r>
              <a:rPr lang="en-US" sz="1400" dirty="0" smtClean="0">
                <a:solidFill>
                  <a:schemeClr val="tx1"/>
                </a:solidFill>
              </a:rPr>
              <a:t>Oscar</a:t>
            </a:r>
            <a:endParaRPr lang="en-US" sz="1400" dirty="0">
              <a:solidFill>
                <a:schemeClr val="tx1"/>
              </a:solidFill>
            </a:endParaRPr>
          </a:p>
        </p:txBody>
      </p:sp>
      <p:sp>
        <p:nvSpPr>
          <p:cNvPr id="15" name="TextBox 14"/>
          <p:cNvSpPr txBox="1"/>
          <p:nvPr/>
        </p:nvSpPr>
        <p:spPr>
          <a:xfrm>
            <a:off x="4997395" y="5352562"/>
            <a:ext cx="631904" cy="307777"/>
          </a:xfrm>
          <a:prstGeom prst="rect">
            <a:avLst/>
          </a:prstGeom>
          <a:solidFill>
            <a:schemeClr val="accent1"/>
          </a:solidFill>
        </p:spPr>
        <p:txBody>
          <a:bodyPr wrap="none" rtlCol="0">
            <a:spAutoFit/>
          </a:bodyPr>
          <a:lstStyle/>
          <a:p>
            <a:r>
              <a:rPr lang="en-US" sz="1400" dirty="0" smtClean="0">
                <a:solidFill>
                  <a:schemeClr val="tx1"/>
                </a:solidFill>
              </a:rPr>
              <a:t>Omar</a:t>
            </a:r>
            <a:endParaRPr lang="en-US" sz="1400" dirty="0">
              <a:solidFill>
                <a:schemeClr val="tx1"/>
              </a:solidFill>
            </a:endParaRPr>
          </a:p>
        </p:txBody>
      </p:sp>
      <p:pic>
        <p:nvPicPr>
          <p:cNvPr id="1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736" y="4718566"/>
            <a:ext cx="658486" cy="93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004048" y="5430048"/>
            <a:ext cx="662361" cy="292709"/>
          </a:xfrm>
          <a:prstGeom prst="rect">
            <a:avLst/>
          </a:prstGeom>
          <a:solidFill>
            <a:schemeClr val="accent1"/>
          </a:solidFill>
        </p:spPr>
        <p:txBody>
          <a:bodyPr wrap="none" rtlCol="0">
            <a:spAutoFit/>
          </a:bodyPr>
          <a:lstStyle/>
          <a:p>
            <a:r>
              <a:rPr lang="en-US" sz="1400" dirty="0" smtClean="0">
                <a:solidFill>
                  <a:schemeClr val="tx1"/>
                </a:solidFill>
              </a:rPr>
              <a:t>Oscar</a:t>
            </a:r>
            <a:endParaRPr lang="en-US" sz="1400" dirty="0">
              <a:solidFill>
                <a:schemeClr val="tx1"/>
              </a:solidFill>
            </a:endParaRPr>
          </a:p>
        </p:txBody>
      </p:sp>
      <p:pic>
        <p:nvPicPr>
          <p:cNvPr id="1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4794563"/>
            <a:ext cx="658486" cy="93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871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188914"/>
            <a:ext cx="8676456" cy="863600"/>
          </a:xfrm>
        </p:spPr>
        <p:txBody>
          <a:bodyPr/>
          <a:lstStyle/>
          <a:p>
            <a:pPr eaLnBrk="1" hangingPunct="1"/>
            <a:r>
              <a:rPr lang="en-US" dirty="0" smtClean="0"/>
              <a:t>Intercepting (by replacing 2</a:t>
            </a:r>
            <a:r>
              <a:rPr lang="en-US" baseline="30000" dirty="0" smtClean="0"/>
              <a:t>nd</a:t>
            </a:r>
            <a:r>
              <a:rPr lang="en-US" dirty="0" smtClean="0"/>
              <a:t> frag)</a:t>
            </a:r>
            <a:endParaRPr lang="en-US" dirty="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9460" y="1116236"/>
            <a:ext cx="481012"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760" y="1090836"/>
            <a:ext cx="503237" cy="668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Rectangle 32"/>
          <p:cNvSpPr>
            <a:spLocks noChangeArrowheads="1"/>
          </p:cNvSpPr>
          <p:nvPr/>
        </p:nvSpPr>
        <p:spPr bwMode="auto">
          <a:xfrm>
            <a:off x="3024510" y="4592862"/>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295" name="Rectangle 33"/>
          <p:cNvSpPr>
            <a:spLocks noChangeArrowheads="1"/>
          </p:cNvSpPr>
          <p:nvPr/>
        </p:nvSpPr>
        <p:spPr bwMode="auto">
          <a:xfrm>
            <a:off x="3318198" y="4592862"/>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296" name="Rectangle 34"/>
          <p:cNvSpPr>
            <a:spLocks noChangeArrowheads="1"/>
          </p:cNvSpPr>
          <p:nvPr/>
        </p:nvSpPr>
        <p:spPr bwMode="auto">
          <a:xfrm>
            <a:off x="3024510" y="4873849"/>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297" name="Rectangle 35"/>
          <p:cNvSpPr>
            <a:spLocks noChangeArrowheads="1"/>
          </p:cNvSpPr>
          <p:nvPr/>
        </p:nvSpPr>
        <p:spPr bwMode="auto">
          <a:xfrm>
            <a:off x="2959423" y="4975449"/>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298" name="Rectangle 36"/>
          <p:cNvSpPr>
            <a:spLocks noChangeArrowheads="1"/>
          </p:cNvSpPr>
          <p:nvPr/>
        </p:nvSpPr>
        <p:spPr bwMode="auto">
          <a:xfrm>
            <a:off x="2959423" y="5013549"/>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299" name="Rectangle 37"/>
          <p:cNvSpPr>
            <a:spLocks noChangeArrowheads="1"/>
          </p:cNvSpPr>
          <p:nvPr/>
        </p:nvSpPr>
        <p:spPr bwMode="auto">
          <a:xfrm>
            <a:off x="3381698" y="5013549"/>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300" name="Rectangle 38"/>
          <p:cNvSpPr>
            <a:spLocks noChangeArrowheads="1"/>
          </p:cNvSpPr>
          <p:nvPr/>
        </p:nvSpPr>
        <p:spPr bwMode="auto">
          <a:xfrm>
            <a:off x="3381698" y="4975449"/>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301" name="Rectangle 39"/>
          <p:cNvSpPr>
            <a:spLocks noChangeArrowheads="1"/>
          </p:cNvSpPr>
          <p:nvPr/>
        </p:nvSpPr>
        <p:spPr bwMode="auto">
          <a:xfrm>
            <a:off x="3040385" y="4621436"/>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302" name="Rectangle 40"/>
          <p:cNvSpPr>
            <a:spLocks noChangeArrowheads="1"/>
          </p:cNvSpPr>
          <p:nvPr/>
        </p:nvSpPr>
        <p:spPr bwMode="auto">
          <a:xfrm>
            <a:off x="3303910" y="4621436"/>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303" name="Rectangle 41"/>
          <p:cNvSpPr>
            <a:spLocks noChangeArrowheads="1"/>
          </p:cNvSpPr>
          <p:nvPr/>
        </p:nvSpPr>
        <p:spPr bwMode="auto">
          <a:xfrm>
            <a:off x="3303910" y="4842098"/>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304" name="Rectangle 42"/>
          <p:cNvSpPr>
            <a:spLocks noChangeArrowheads="1"/>
          </p:cNvSpPr>
          <p:nvPr/>
        </p:nvSpPr>
        <p:spPr bwMode="auto">
          <a:xfrm>
            <a:off x="3040385" y="4842098"/>
            <a:ext cx="4762"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en-US"/>
          </a:p>
        </p:txBody>
      </p:sp>
      <p:sp>
        <p:nvSpPr>
          <p:cNvPr id="12305" name="Line 44"/>
          <p:cNvSpPr>
            <a:spLocks noChangeShapeType="1"/>
          </p:cNvSpPr>
          <p:nvPr/>
        </p:nvSpPr>
        <p:spPr bwMode="auto">
          <a:xfrm>
            <a:off x="706760" y="1692498"/>
            <a:ext cx="7991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12306" name="Line 45"/>
          <p:cNvSpPr>
            <a:spLocks noChangeShapeType="1"/>
          </p:cNvSpPr>
          <p:nvPr/>
        </p:nvSpPr>
        <p:spPr bwMode="auto">
          <a:xfrm>
            <a:off x="922660" y="1692498"/>
            <a:ext cx="0" cy="431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12307" name="Line 46"/>
          <p:cNvSpPr>
            <a:spLocks noChangeShapeType="1"/>
          </p:cNvSpPr>
          <p:nvPr/>
        </p:nvSpPr>
        <p:spPr bwMode="auto">
          <a:xfrm>
            <a:off x="2722885" y="1692498"/>
            <a:ext cx="0" cy="431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12308" name="Line 47"/>
          <p:cNvSpPr>
            <a:spLocks noChangeShapeType="1"/>
          </p:cNvSpPr>
          <p:nvPr/>
        </p:nvSpPr>
        <p:spPr bwMode="auto">
          <a:xfrm>
            <a:off x="5602610" y="1692498"/>
            <a:ext cx="0" cy="431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12309" name="Line 48"/>
          <p:cNvSpPr>
            <a:spLocks noChangeShapeType="1"/>
          </p:cNvSpPr>
          <p:nvPr/>
        </p:nvSpPr>
        <p:spPr bwMode="auto">
          <a:xfrm>
            <a:off x="7331397" y="1692498"/>
            <a:ext cx="0" cy="431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42033" name="Line 49"/>
          <p:cNvSpPr>
            <a:spLocks noChangeShapeType="1"/>
          </p:cNvSpPr>
          <p:nvPr/>
        </p:nvSpPr>
        <p:spPr bwMode="auto">
          <a:xfrm>
            <a:off x="922660" y="2987898"/>
            <a:ext cx="4679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grpSp>
        <p:nvGrpSpPr>
          <p:cNvPr id="12311" name="Group 68"/>
          <p:cNvGrpSpPr>
            <a:grpSpLocks/>
          </p:cNvGrpSpPr>
          <p:nvPr/>
        </p:nvGrpSpPr>
        <p:grpSpPr bwMode="auto">
          <a:xfrm>
            <a:off x="2722885" y="1692501"/>
            <a:ext cx="3324225" cy="646114"/>
            <a:chOff x="1565" y="1344"/>
            <a:chExt cx="2094" cy="407"/>
          </a:xfrm>
        </p:grpSpPr>
        <p:sp>
          <p:nvSpPr>
            <p:cNvPr id="12333" name="Line 58"/>
            <p:cNvSpPr>
              <a:spLocks noChangeShapeType="1"/>
            </p:cNvSpPr>
            <p:nvPr/>
          </p:nvSpPr>
          <p:spPr bwMode="auto">
            <a:xfrm>
              <a:off x="1565" y="1706"/>
              <a:ext cx="1769"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4" name="Text Box 59"/>
            <p:cNvSpPr txBox="1">
              <a:spLocks noChangeArrowheads="1"/>
            </p:cNvSpPr>
            <p:nvPr/>
          </p:nvSpPr>
          <p:spPr bwMode="auto">
            <a:xfrm>
              <a:off x="1784" y="1344"/>
              <a:ext cx="1875" cy="4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a:solidFill>
                    <a:srgbClr val="FF3300"/>
                  </a:solidFill>
                </a:rPr>
                <a:t>SrcIP=Alice, DstIP=NAT, </a:t>
              </a:r>
              <a:br>
                <a:rPr lang="en-US">
                  <a:solidFill>
                    <a:srgbClr val="FF3300"/>
                  </a:solidFill>
                </a:rPr>
              </a:br>
              <a:r>
                <a:rPr lang="en-US">
                  <a:solidFill>
                    <a:srgbClr val="FF3300"/>
                  </a:solidFill>
                </a:rPr>
                <a:t>ID=i+1, Offset=1480, MF=0</a:t>
              </a:r>
            </a:p>
          </p:txBody>
        </p:sp>
      </p:grpSp>
      <p:pic>
        <p:nvPicPr>
          <p:cNvPr id="123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985" y="1187673"/>
            <a:ext cx="1111250" cy="433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Line 49"/>
          <p:cNvSpPr>
            <a:spLocks noChangeShapeType="1"/>
          </p:cNvSpPr>
          <p:nvPr/>
        </p:nvSpPr>
        <p:spPr bwMode="auto">
          <a:xfrm>
            <a:off x="922660" y="3851498"/>
            <a:ext cx="4679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73" name="Text Box 59"/>
          <p:cNvSpPr txBox="1">
            <a:spLocks noChangeArrowheads="1"/>
          </p:cNvSpPr>
          <p:nvPr/>
        </p:nvSpPr>
        <p:spPr bwMode="auto">
          <a:xfrm>
            <a:off x="944886" y="2411636"/>
            <a:ext cx="4562475" cy="64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a:solidFill>
                  <a:schemeClr val="tx1"/>
                </a:solidFill>
              </a:rPr>
              <a:t>A. Src-IP=Alice, Dst-IP=NAT, </a:t>
            </a:r>
          </a:p>
          <a:p>
            <a:pPr eaLnBrk="1" hangingPunct="1"/>
            <a:r>
              <a:rPr lang="en-US">
                <a:solidFill>
                  <a:schemeClr val="tx1"/>
                </a:solidFill>
              </a:rPr>
              <a:t>ID=i+1, Offset=0, MF=1, Dst-port: Bob’s</a:t>
            </a:r>
          </a:p>
        </p:txBody>
      </p:sp>
      <p:sp>
        <p:nvSpPr>
          <p:cNvPr id="74" name="Text Box 59"/>
          <p:cNvSpPr txBox="1">
            <a:spLocks noChangeArrowheads="1"/>
          </p:cNvSpPr>
          <p:nvPr/>
        </p:nvSpPr>
        <p:spPr bwMode="auto">
          <a:xfrm>
            <a:off x="968698" y="3275236"/>
            <a:ext cx="4562475" cy="64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a:solidFill>
                  <a:schemeClr val="tx1"/>
                </a:solidFill>
              </a:rPr>
              <a:t>B. SrcIP=Alice, DstIP=NAT, </a:t>
            </a:r>
          </a:p>
          <a:p>
            <a:pPr eaLnBrk="1" hangingPunct="1"/>
            <a:r>
              <a:rPr lang="en-US">
                <a:solidFill>
                  <a:schemeClr val="tx1"/>
                </a:solidFill>
              </a:rPr>
              <a:t>ID=i+1, Offset=1480, MF=0</a:t>
            </a:r>
          </a:p>
        </p:txBody>
      </p:sp>
      <p:sp>
        <p:nvSpPr>
          <p:cNvPr id="75" name="Text Box 59"/>
          <p:cNvSpPr txBox="1">
            <a:spLocks noChangeArrowheads="1"/>
          </p:cNvSpPr>
          <p:nvPr/>
        </p:nvSpPr>
        <p:spPr bwMode="auto">
          <a:xfrm>
            <a:off x="7660052" y="3057957"/>
            <a:ext cx="1184920" cy="3693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dirty="0">
                <a:solidFill>
                  <a:srgbClr val="0070C0"/>
                </a:solidFill>
              </a:rPr>
              <a:t>discarded</a:t>
            </a:r>
          </a:p>
        </p:txBody>
      </p:sp>
      <p:sp>
        <p:nvSpPr>
          <p:cNvPr id="76" name="Text Box 59"/>
          <p:cNvSpPr txBox="1">
            <a:spLocks noChangeArrowheads="1"/>
          </p:cNvSpPr>
          <p:nvPr/>
        </p:nvSpPr>
        <p:spPr bwMode="auto">
          <a:xfrm>
            <a:off x="3177425" y="4140423"/>
            <a:ext cx="5075087" cy="64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a:solidFill>
                  <a:srgbClr val="FF0000"/>
                </a:solidFill>
              </a:rPr>
              <a:t>SrcIP=Alice, DstIP=NAT, ID=i+1, </a:t>
            </a:r>
          </a:p>
          <a:p>
            <a:pPr eaLnBrk="1" hangingPunct="1"/>
            <a:r>
              <a:rPr lang="en-US">
                <a:solidFill>
                  <a:srgbClr val="FF0000"/>
                </a:solidFill>
              </a:rPr>
              <a:t>Offset=0, MF=1, Dst-port: Zombie’s, No chksum</a:t>
            </a:r>
          </a:p>
        </p:txBody>
      </p:sp>
      <p:sp>
        <p:nvSpPr>
          <p:cNvPr id="12319" name="Line 48"/>
          <p:cNvSpPr>
            <a:spLocks noChangeShapeType="1"/>
          </p:cNvSpPr>
          <p:nvPr/>
        </p:nvSpPr>
        <p:spPr bwMode="auto">
          <a:xfrm>
            <a:off x="8626797" y="1692498"/>
            <a:ext cx="0" cy="431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pic>
        <p:nvPicPr>
          <p:cNvPr id="1232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598" y="1187674"/>
            <a:ext cx="1116013" cy="379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Line 58"/>
          <p:cNvSpPr>
            <a:spLocks noChangeShapeType="1"/>
          </p:cNvSpPr>
          <p:nvPr/>
        </p:nvSpPr>
        <p:spPr bwMode="auto">
          <a:xfrm>
            <a:off x="2722886" y="4716686"/>
            <a:ext cx="2808287"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12322" name="Line 49"/>
          <p:cNvSpPr>
            <a:spLocks noChangeShapeType="1"/>
          </p:cNvSpPr>
          <p:nvPr/>
        </p:nvSpPr>
        <p:spPr bwMode="auto">
          <a:xfrm>
            <a:off x="5602611" y="6012086"/>
            <a:ext cx="1728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81" name="Text Box 59"/>
          <p:cNvSpPr txBox="1">
            <a:spLocks noChangeArrowheads="1"/>
          </p:cNvSpPr>
          <p:nvPr/>
        </p:nvSpPr>
        <p:spPr bwMode="auto">
          <a:xfrm>
            <a:off x="5575115" y="5435824"/>
            <a:ext cx="2044129" cy="64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algn="ctr" eaLnBrk="1" hangingPunct="1"/>
            <a:r>
              <a:rPr lang="en-US">
                <a:solidFill>
                  <a:schemeClr val="tx1"/>
                </a:solidFill>
              </a:rPr>
              <a:t>Defrag &amp; </a:t>
            </a:r>
          </a:p>
          <a:p>
            <a:pPr algn="ctr" eaLnBrk="1" hangingPunct="1"/>
            <a:r>
              <a:rPr lang="en-US">
                <a:solidFill>
                  <a:schemeClr val="tx1"/>
                </a:solidFill>
              </a:rPr>
              <a:t>forward to Zombie</a:t>
            </a:r>
          </a:p>
        </p:txBody>
      </p:sp>
      <p:sp>
        <p:nvSpPr>
          <p:cNvPr id="82" name="Text Box 59"/>
          <p:cNvSpPr txBox="1">
            <a:spLocks noChangeArrowheads="1"/>
          </p:cNvSpPr>
          <p:nvPr/>
        </p:nvSpPr>
        <p:spPr bwMode="auto">
          <a:xfrm>
            <a:off x="4850274" y="4797648"/>
            <a:ext cx="1890305" cy="64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a:solidFill>
                  <a:srgbClr val="0070C0"/>
                </a:solidFill>
              </a:rPr>
              <a:t>mis-associated </a:t>
            </a:r>
          </a:p>
          <a:p>
            <a:pPr eaLnBrk="1" hangingPunct="1"/>
            <a:r>
              <a:rPr lang="en-US">
                <a:solidFill>
                  <a:srgbClr val="0070C0"/>
                </a:solidFill>
              </a:rPr>
              <a:t>with Alice frag. B</a:t>
            </a:r>
          </a:p>
        </p:txBody>
      </p:sp>
      <p:graphicFrame>
        <p:nvGraphicFramePr>
          <p:cNvPr id="12325" name="Object 1"/>
          <p:cNvGraphicFramePr>
            <a:graphicFrameLocks noChangeAspect="1"/>
          </p:cNvGraphicFramePr>
          <p:nvPr>
            <p:extLst>
              <p:ext uri="{D42A27DB-BD31-4B8C-83A1-F6EECF244321}">
                <p14:modId xmlns:p14="http://schemas.microsoft.com/office/powerpoint/2010/main" val="1161507899"/>
              </p:ext>
            </p:extLst>
          </p:nvPr>
        </p:nvGraphicFramePr>
        <p:xfrm>
          <a:off x="346397" y="4845274"/>
          <a:ext cx="3827463" cy="1527175"/>
        </p:xfrm>
        <a:graphic>
          <a:graphicData uri="http://schemas.openxmlformats.org/presentationml/2006/ole">
            <mc:AlternateContent xmlns:mc="http://schemas.openxmlformats.org/markup-compatibility/2006">
              <mc:Choice xmlns:v="urn:schemas-microsoft-com:vml" Requires="v">
                <p:oleObj spid="_x0000_s2055" name="Acrobat Document" r:id="rId8" imgW="5276850" imgH="2105025" progId="AcroExch.Document.7">
                  <p:embed/>
                </p:oleObj>
              </mc:Choice>
              <mc:Fallback>
                <p:oleObj name="Acrobat Document" r:id="rId8" imgW="5276850" imgH="2105025" progId="AcroExch.Document.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397" y="4845274"/>
                        <a:ext cx="382746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Text Box 59"/>
          <p:cNvSpPr txBox="1">
            <a:spLocks noChangeArrowheads="1"/>
          </p:cNvSpPr>
          <p:nvPr/>
        </p:nvSpPr>
        <p:spPr bwMode="auto">
          <a:xfrm>
            <a:off x="5248106" y="3789587"/>
            <a:ext cx="928439" cy="3693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cs typeface="Arial" charset="0"/>
              </a:defRPr>
            </a:lvl9pPr>
          </a:lstStyle>
          <a:p>
            <a:pPr eaLnBrk="1" hangingPunct="1"/>
            <a:r>
              <a:rPr lang="en-US">
                <a:solidFill>
                  <a:srgbClr val="0070C0"/>
                </a:solidFill>
              </a:rPr>
              <a:t>cached</a:t>
            </a:r>
          </a:p>
        </p:txBody>
      </p:sp>
      <p:sp>
        <p:nvSpPr>
          <p:cNvPr id="41" name="Flowchart: Document 40"/>
          <p:cNvSpPr/>
          <p:nvPr/>
        </p:nvSpPr>
        <p:spPr>
          <a:xfrm rot="16200000">
            <a:off x="5783585" y="2524348"/>
            <a:ext cx="342900" cy="584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2" name="Flowchart: Document 41"/>
          <p:cNvSpPr/>
          <p:nvPr/>
        </p:nvSpPr>
        <p:spPr>
          <a:xfrm rot="5400000">
            <a:off x="6280472" y="2498948"/>
            <a:ext cx="342900" cy="5842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3" name="Flowchart: Document 42"/>
          <p:cNvSpPr/>
          <p:nvPr/>
        </p:nvSpPr>
        <p:spPr>
          <a:xfrm rot="5400000">
            <a:off x="5892129" y="3391981"/>
            <a:ext cx="342900" cy="585788"/>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4" name="Flowchart: Document 43"/>
          <p:cNvSpPr/>
          <p:nvPr/>
        </p:nvSpPr>
        <p:spPr>
          <a:xfrm rot="16200000">
            <a:off x="7226622" y="5285011"/>
            <a:ext cx="342900" cy="5842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5" name="Flowchart: Document 44"/>
          <p:cNvSpPr/>
          <p:nvPr/>
        </p:nvSpPr>
        <p:spPr>
          <a:xfrm rot="5400000">
            <a:off x="7739385" y="5285011"/>
            <a:ext cx="342900" cy="584200"/>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6" name="Flowchart: Document 45"/>
          <p:cNvSpPr/>
          <p:nvPr/>
        </p:nvSpPr>
        <p:spPr>
          <a:xfrm rot="5400000">
            <a:off x="5931222" y="1714723"/>
            <a:ext cx="342900" cy="5842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cxnSp>
        <p:nvCxnSpPr>
          <p:cNvPr id="3" name="Straight Arrow Connector 2"/>
          <p:cNvCxnSpPr/>
          <p:nvPr/>
        </p:nvCxnSpPr>
        <p:spPr bwMode="auto">
          <a:xfrm>
            <a:off x="5602610" y="3057957"/>
            <a:ext cx="2977356"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Flowchart: Document 47"/>
          <p:cNvSpPr/>
          <p:nvPr/>
        </p:nvSpPr>
        <p:spPr>
          <a:xfrm rot="16200000">
            <a:off x="2762573" y="4131693"/>
            <a:ext cx="342900" cy="5842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pic>
        <p:nvPicPr>
          <p:cNvPr id="5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0266" y="799757"/>
            <a:ext cx="658486" cy="93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7624" y="5874683"/>
            <a:ext cx="658486" cy="93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72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3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nimBg="1"/>
      <p:bldP spid="72" grpId="0" animBg="1"/>
      <p:bldP spid="73" grpId="0"/>
      <p:bldP spid="74" grpId="0"/>
      <p:bldP spid="75" grpId="0"/>
      <p:bldP spid="76" grpId="0"/>
      <p:bldP spid="79" grpId="0" animBg="1"/>
      <p:bldP spid="12322" grpId="0" animBg="1"/>
      <p:bldP spid="81" grpId="0"/>
      <p:bldP spid="82" grpId="0"/>
      <p:bldP spid="84" grpId="0"/>
      <p:bldP spid="41" grpId="0" animBg="1"/>
      <p:bldP spid="42" grpId="0" animBg="1"/>
      <p:bldP spid="43" grpId="0" animBg="1"/>
      <p:bldP spid="44" grpId="0" animBg="1"/>
      <p:bldP spid="45" grpId="0" animBg="1"/>
      <p:bldP spid="46"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1188" y="188914"/>
            <a:ext cx="8281292" cy="863600"/>
          </a:xfrm>
        </p:spPr>
        <p:txBody>
          <a:bodyPr/>
          <a:lstStyle/>
          <a:p>
            <a:r>
              <a:rPr lang="en-US" dirty="0" smtClean="0"/>
              <a:t>Fragment </a:t>
            </a:r>
            <a:r>
              <a:rPr lang="en-US" b="1" dirty="0" smtClean="0"/>
              <a:t>Interception</a:t>
            </a:r>
            <a:r>
              <a:rPr lang="en-US" dirty="0" smtClean="0"/>
              <a:t>: Results</a:t>
            </a:r>
          </a:p>
        </p:txBody>
      </p:sp>
      <p:sp>
        <p:nvSpPr>
          <p:cNvPr id="13315" name="Rectangle 3"/>
          <p:cNvSpPr>
            <a:spLocks noGrp="1" noChangeArrowheads="1"/>
          </p:cNvSpPr>
          <p:nvPr>
            <p:ph type="body" sz="half" idx="1"/>
          </p:nvPr>
        </p:nvSpPr>
        <p:spPr>
          <a:xfrm>
            <a:off x="447391" y="986792"/>
            <a:ext cx="7920038" cy="4524375"/>
          </a:xfrm>
        </p:spPr>
        <p:txBody>
          <a:bodyPr/>
          <a:lstStyle/>
          <a:p>
            <a:r>
              <a:rPr lang="en-US" sz="2600"/>
              <a:t>Results for IP tables based NAT</a:t>
            </a:r>
          </a:p>
          <a:p>
            <a:endParaRPr lang="en-US" sz="2600"/>
          </a:p>
        </p:txBody>
      </p:sp>
      <p:graphicFrame>
        <p:nvGraphicFramePr>
          <p:cNvPr id="13317" name="Object 1"/>
          <p:cNvGraphicFramePr>
            <a:graphicFrameLocks noChangeAspect="1"/>
          </p:cNvGraphicFramePr>
          <p:nvPr>
            <p:extLst>
              <p:ext uri="{D42A27DB-BD31-4B8C-83A1-F6EECF244321}">
                <p14:modId xmlns:p14="http://schemas.microsoft.com/office/powerpoint/2010/main" val="3943148918"/>
              </p:ext>
            </p:extLst>
          </p:nvPr>
        </p:nvGraphicFramePr>
        <p:xfrm>
          <a:off x="2555875" y="4998169"/>
          <a:ext cx="3827463" cy="1527175"/>
        </p:xfrm>
        <a:graphic>
          <a:graphicData uri="http://schemas.openxmlformats.org/presentationml/2006/ole">
            <mc:AlternateContent xmlns:mc="http://schemas.openxmlformats.org/markup-compatibility/2006">
              <mc:Choice xmlns:v="urn:schemas-microsoft-com:vml" Requires="v">
                <p:oleObj spid="_x0000_s3079" name="Acrobat Document" r:id="rId3" imgW="5276850" imgH="2105025" progId="AcroExch.Document.7">
                  <p:embed/>
                </p:oleObj>
              </mc:Choice>
              <mc:Fallback>
                <p:oleObj name="Acrobat Document" r:id="rId3" imgW="5276850" imgH="210502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998169"/>
                        <a:ext cx="382746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400" name="Picture 88" descr="C:\Documents and Settings\Yossi\Desktop\computers\NetSec\papers\Yossi\fragmentation journal\capture.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556792"/>
            <a:ext cx="773571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2750" y="6021288"/>
            <a:ext cx="596384" cy="7200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186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smtClean="0"/>
              <a:t>Off-Path Attacks: Agenda</a:t>
            </a:r>
            <a:endParaRPr lang="he-IL" dirty="0"/>
          </a:p>
        </p:txBody>
      </p:sp>
      <p:sp>
        <p:nvSpPr>
          <p:cNvPr id="5" name="מציין מיקום תוכן 4"/>
          <p:cNvSpPr>
            <a:spLocks noGrp="1"/>
          </p:cNvSpPr>
          <p:nvPr>
            <p:ph idx="1"/>
          </p:nvPr>
        </p:nvSpPr>
        <p:spPr/>
        <p:txBody>
          <a:bodyPr/>
          <a:lstStyle/>
          <a:p>
            <a:pPr algn="l" rtl="0"/>
            <a:r>
              <a:rPr lang="en-US" dirty="0" smtClean="0"/>
              <a:t>Attackers: Off-path vs. </a:t>
            </a:r>
            <a:r>
              <a:rPr lang="en-US" dirty="0" err="1" smtClean="0"/>
              <a:t>MitM</a:t>
            </a:r>
            <a:endParaRPr lang="en-US" dirty="0" smtClean="0"/>
          </a:p>
          <a:p>
            <a:pPr algn="l" rtl="0"/>
            <a:r>
              <a:rPr lang="en-US" dirty="0" smtClean="0"/>
              <a:t>Off-path IP Fragments attacks: killing, intercepting, replacing</a:t>
            </a:r>
          </a:p>
          <a:p>
            <a:pPr algn="l" rtl="0"/>
            <a:r>
              <a:rPr lang="en-US" dirty="0" smtClean="0"/>
              <a:t>Off-path DNS Poisoning:</a:t>
            </a:r>
          </a:p>
          <a:p>
            <a:pPr lvl="1" algn="l" rtl="0"/>
            <a:r>
              <a:rPr lang="en-US" dirty="0" smtClean="0"/>
              <a:t>By fragment attacks</a:t>
            </a:r>
          </a:p>
          <a:p>
            <a:pPr lvl="1" algn="l" rtl="0"/>
            <a:r>
              <a:rPr lang="en-US" dirty="0" smtClean="0"/>
              <a:t>By NAT-</a:t>
            </a:r>
            <a:r>
              <a:rPr lang="en-US" dirty="0" err="1" smtClean="0"/>
              <a:t>derandomization</a:t>
            </a:r>
            <a:endParaRPr lang="en-US" dirty="0" smtClean="0"/>
          </a:p>
          <a:p>
            <a:pPr algn="l" rtl="0"/>
            <a:r>
              <a:rPr lang="en-US" dirty="0" smtClean="0"/>
              <a:t>Other off-path attacks</a:t>
            </a:r>
            <a:endParaRPr lang="he-IL" dirty="0"/>
          </a:p>
        </p:txBody>
      </p:sp>
      <p:sp>
        <p:nvSpPr>
          <p:cNvPr id="2" name="מציין מיקום של תאריך 1"/>
          <p:cNvSpPr>
            <a:spLocks noGrp="1"/>
          </p:cNvSpPr>
          <p:nvPr>
            <p:ph type="dt" sz="half" idx="10"/>
          </p:nvPr>
        </p:nvSpPr>
        <p:spPr/>
        <p:txBody>
          <a:bodyPr/>
          <a:lstStyle/>
          <a:p>
            <a:r>
              <a:rPr lang="en-US" smtClean="0"/>
              <a:t>09/15/11</a:t>
            </a:r>
            <a:endParaRPr lang="en-US"/>
          </a:p>
        </p:txBody>
      </p:sp>
      <p:sp>
        <p:nvSpPr>
          <p:cNvPr id="3" name="מציין מיקום של כותרת תחתונה 2"/>
          <p:cNvSpPr>
            <a:spLocks noGrp="1"/>
          </p:cNvSpPr>
          <p:nvPr>
            <p:ph type="ftr" sz="quarter" idx="11"/>
          </p:nvPr>
        </p:nvSpPr>
        <p:spPr/>
        <p:txBody>
          <a:bodyPr/>
          <a:lstStyle/>
          <a:p>
            <a:r>
              <a:rPr lang="en-US" dirty="0" smtClean="0"/>
              <a:t>Amir Herzberg,</a:t>
            </a:r>
          </a:p>
          <a:p>
            <a:r>
              <a:rPr lang="en-US" dirty="0" smtClean="0"/>
              <a:t>Bar </a:t>
            </a:r>
            <a:r>
              <a:rPr lang="en-US" dirty="0" err="1" smtClean="0"/>
              <a:t>Ilan</a:t>
            </a:r>
            <a:r>
              <a:rPr lang="en-US" dirty="0" smtClean="0"/>
              <a:t> University</a:t>
            </a:r>
            <a:endParaRPr lang="en-US" dirty="0"/>
          </a:p>
        </p:txBody>
      </p:sp>
    </p:spTree>
    <p:extLst>
      <p:ext uri="{BB962C8B-B14F-4D97-AF65-F5344CB8AC3E}">
        <p14:creationId xmlns:p14="http://schemas.microsoft.com/office/powerpoint/2010/main" val="3923602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1188" y="188914"/>
            <a:ext cx="8137276" cy="863600"/>
          </a:xfrm>
        </p:spPr>
        <p:txBody>
          <a:bodyPr/>
          <a:lstStyle/>
          <a:p>
            <a:r>
              <a:rPr lang="en-US" dirty="0" smtClean="0"/>
              <a:t>Attacking per-destination IP-IDs?</a:t>
            </a:r>
          </a:p>
        </p:txBody>
      </p:sp>
      <p:sp>
        <p:nvSpPr>
          <p:cNvPr id="14339" name="Text Placeholder 2"/>
          <p:cNvSpPr>
            <a:spLocks noGrp="1"/>
          </p:cNvSpPr>
          <p:nvPr>
            <p:ph type="body" sz="half" idx="1"/>
          </p:nvPr>
        </p:nvSpPr>
        <p:spPr>
          <a:xfrm>
            <a:off x="539552" y="1052736"/>
            <a:ext cx="7488238" cy="4524375"/>
          </a:xfrm>
        </p:spPr>
        <p:txBody>
          <a:bodyPr/>
          <a:lstStyle/>
          <a:p>
            <a:pPr algn="l"/>
            <a:r>
              <a:rPr lang="en-US" dirty="0" smtClean="0"/>
              <a:t>Globally-sequential IP-IDs are common: Windows, default of FreeBSD, more…</a:t>
            </a:r>
          </a:p>
          <a:p>
            <a:pPr algn="l"/>
            <a:r>
              <a:rPr lang="en-US" dirty="0" smtClean="0"/>
              <a:t>Most others (Linux) use per-</a:t>
            </a:r>
            <a:r>
              <a:rPr lang="en-US" dirty="0" err="1" smtClean="0"/>
              <a:t>dest</a:t>
            </a:r>
            <a:r>
              <a:rPr lang="en-US" dirty="0"/>
              <a:t> </a:t>
            </a:r>
            <a:r>
              <a:rPr lang="en-US" dirty="0" smtClean="0"/>
              <a:t>IP-IDs</a:t>
            </a:r>
          </a:p>
          <a:p>
            <a:pPr algn="l"/>
            <a:r>
              <a:rPr lang="en-US" dirty="0" smtClean="0"/>
              <a:t>What then? </a:t>
            </a:r>
          </a:p>
          <a:p>
            <a:pPr marL="457200" lvl="1" indent="-457200">
              <a:spcBef>
                <a:spcPts val="750"/>
              </a:spcBef>
              <a:buFont typeface="Arial" pitchFamily="34" charset="0"/>
              <a:buChar char="•"/>
            </a:pPr>
            <a:r>
              <a:rPr lang="en-US" dirty="0" smtClean="0"/>
              <a:t>Easy: if there is NAT (shown before)</a:t>
            </a:r>
          </a:p>
          <a:p>
            <a:pPr marL="457200" lvl="1" indent="-457200">
              <a:spcBef>
                <a:spcPts val="750"/>
              </a:spcBef>
              <a:buFont typeface="Arial" pitchFamily="34" charset="0"/>
              <a:buChar char="•"/>
            </a:pPr>
            <a:r>
              <a:rPr lang="en-US" dirty="0" smtClean="0"/>
              <a:t>Harder: fragmentation in tunnel [</a:t>
            </a:r>
            <a:r>
              <a:rPr lang="en-US" dirty="0" smtClean="0"/>
              <a:t>GiladH11</a:t>
            </a:r>
            <a:r>
              <a:rPr lang="en-US" dirty="0" smtClean="0"/>
              <a:t>]</a:t>
            </a:r>
          </a:p>
          <a:p>
            <a:pPr marL="857250" lvl="2" indent="-457200">
              <a:spcBef>
                <a:spcPts val="750"/>
              </a:spcBef>
              <a:buFont typeface="Arial" pitchFamily="34" charset="0"/>
              <a:buChar char="•"/>
            </a:pPr>
            <a:r>
              <a:rPr lang="en-US" dirty="0" smtClean="0"/>
              <a:t>By detecting loss of packet</a:t>
            </a:r>
          </a:p>
          <a:p>
            <a:pPr marL="857250" lvl="2" indent="-457200">
              <a:spcBef>
                <a:spcPts val="750"/>
              </a:spcBef>
              <a:buFont typeface="Arial" pitchFamily="34" charset="0"/>
              <a:buChar char="•"/>
            </a:pPr>
            <a:r>
              <a:rPr lang="en-US" dirty="0" smtClean="0"/>
              <a:t>Improve </a:t>
            </a:r>
            <a:r>
              <a:rPr lang="en-US" dirty="0" smtClean="0"/>
              <a:t>efficiency with </a:t>
            </a:r>
            <a:r>
              <a:rPr lang="en-US" dirty="0" smtClean="0"/>
              <a:t>`meet in the middle’</a:t>
            </a:r>
          </a:p>
          <a:p>
            <a:pPr marL="857250" lvl="2" indent="-457200">
              <a:spcBef>
                <a:spcPts val="750"/>
              </a:spcBef>
              <a:buFont typeface="Arial" pitchFamily="34" charset="0"/>
              <a:buChar char="•"/>
            </a:pPr>
            <a:r>
              <a:rPr lang="en-US" dirty="0" smtClean="0"/>
              <a:t>Extend attack for `puppet` (sandboxed malware)</a:t>
            </a:r>
          </a:p>
        </p:txBody>
      </p:sp>
    </p:spTree>
    <p:extLst>
      <p:ext uri="{BB962C8B-B14F-4D97-AF65-F5344CB8AC3E}">
        <p14:creationId xmlns:p14="http://schemas.microsoft.com/office/powerpoint/2010/main" val="2926403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smtClean="0"/>
              <a:t>Off-Path Attacks: Agenda</a:t>
            </a:r>
            <a:endParaRPr lang="he-IL" dirty="0"/>
          </a:p>
        </p:txBody>
      </p:sp>
      <p:sp>
        <p:nvSpPr>
          <p:cNvPr id="5" name="מציין מיקום תוכן 4"/>
          <p:cNvSpPr>
            <a:spLocks noGrp="1"/>
          </p:cNvSpPr>
          <p:nvPr>
            <p:ph idx="1"/>
          </p:nvPr>
        </p:nvSpPr>
        <p:spPr/>
        <p:txBody>
          <a:bodyPr/>
          <a:lstStyle/>
          <a:p>
            <a:pPr algn="l" rtl="0"/>
            <a:r>
              <a:rPr lang="en-US" dirty="0" smtClean="0">
                <a:solidFill>
                  <a:schemeClr val="bg2"/>
                </a:solidFill>
              </a:rPr>
              <a:t>Attackers: Off-path vs. </a:t>
            </a:r>
            <a:r>
              <a:rPr lang="en-US" dirty="0" err="1" smtClean="0">
                <a:solidFill>
                  <a:schemeClr val="bg2"/>
                </a:solidFill>
              </a:rPr>
              <a:t>MitM</a:t>
            </a:r>
            <a:endParaRPr lang="en-US" dirty="0" smtClean="0">
              <a:solidFill>
                <a:schemeClr val="bg2"/>
              </a:solidFill>
            </a:endParaRPr>
          </a:p>
          <a:p>
            <a:pPr algn="l" rtl="0"/>
            <a:r>
              <a:rPr lang="en-US" dirty="0" smtClean="0">
                <a:solidFill>
                  <a:schemeClr val="bg2"/>
                </a:solidFill>
              </a:rPr>
              <a:t>Off-path IP Fragments attacks: </a:t>
            </a:r>
            <a:br>
              <a:rPr lang="en-US" dirty="0" smtClean="0">
                <a:solidFill>
                  <a:schemeClr val="bg2"/>
                </a:solidFill>
              </a:rPr>
            </a:br>
            <a:r>
              <a:rPr lang="en-US" dirty="0" smtClean="0">
                <a:solidFill>
                  <a:schemeClr val="bg2"/>
                </a:solidFill>
              </a:rPr>
              <a:t>killing, intercepting, replacing</a:t>
            </a:r>
          </a:p>
          <a:p>
            <a:pPr algn="l" rtl="0"/>
            <a:r>
              <a:rPr lang="en-US" dirty="0" smtClean="0"/>
              <a:t>Off-path DNS Poisoning:</a:t>
            </a:r>
          </a:p>
          <a:p>
            <a:pPr lvl="1" algn="l" rtl="0"/>
            <a:r>
              <a:rPr lang="en-US" dirty="0" smtClean="0"/>
              <a:t>By fragment attacks</a:t>
            </a:r>
          </a:p>
          <a:p>
            <a:pPr lvl="1" algn="l" rtl="0"/>
            <a:r>
              <a:rPr lang="en-US" dirty="0" smtClean="0"/>
              <a:t>By NAT-</a:t>
            </a:r>
            <a:r>
              <a:rPr lang="en-US" dirty="0" err="1" smtClean="0"/>
              <a:t>derandomization</a:t>
            </a:r>
            <a:endParaRPr lang="en-US" dirty="0" smtClean="0"/>
          </a:p>
          <a:p>
            <a:pPr algn="l" rtl="0"/>
            <a:r>
              <a:rPr lang="en-US" dirty="0" smtClean="0"/>
              <a:t>Other off-path attacks</a:t>
            </a:r>
            <a:endParaRPr lang="he-IL" dirty="0"/>
          </a:p>
        </p:txBody>
      </p:sp>
      <p:sp>
        <p:nvSpPr>
          <p:cNvPr id="2" name="מציין מיקום של תאריך 1"/>
          <p:cNvSpPr>
            <a:spLocks noGrp="1"/>
          </p:cNvSpPr>
          <p:nvPr>
            <p:ph type="dt" sz="half" idx="10"/>
          </p:nvPr>
        </p:nvSpPr>
        <p:spPr/>
        <p:txBody>
          <a:bodyPr/>
          <a:lstStyle/>
          <a:p>
            <a:r>
              <a:rPr lang="en-US" smtClean="0"/>
              <a:t>09/15/11</a:t>
            </a:r>
            <a:endParaRPr lang="en-US"/>
          </a:p>
        </p:txBody>
      </p:sp>
      <p:sp>
        <p:nvSpPr>
          <p:cNvPr id="3" name="מציין מיקום של כותרת תחתונה 2"/>
          <p:cNvSpPr>
            <a:spLocks noGrp="1"/>
          </p:cNvSpPr>
          <p:nvPr>
            <p:ph type="ftr" sz="quarter" idx="11"/>
          </p:nvPr>
        </p:nvSpPr>
        <p:spPr/>
        <p:txBody>
          <a:bodyPr/>
          <a:lstStyle/>
          <a:p>
            <a:r>
              <a:rPr lang="en-US" dirty="0" smtClean="0"/>
              <a:t>Amir Herzberg,</a:t>
            </a:r>
          </a:p>
          <a:p>
            <a:r>
              <a:rPr lang="en-US" dirty="0" smtClean="0"/>
              <a:t>Bar </a:t>
            </a:r>
            <a:r>
              <a:rPr lang="en-US" dirty="0" err="1" smtClean="0"/>
              <a:t>Ilan</a:t>
            </a:r>
            <a:r>
              <a:rPr lang="en-US" dirty="0" smtClean="0"/>
              <a:t> University</a:t>
            </a:r>
            <a:endParaRPr lang="en-US" dirty="0"/>
          </a:p>
        </p:txBody>
      </p:sp>
    </p:spTree>
    <p:extLst>
      <p:ext uri="{BB962C8B-B14F-4D97-AF65-F5344CB8AC3E}">
        <p14:creationId xmlns:p14="http://schemas.microsoft.com/office/powerpoint/2010/main" val="3943080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388938" y="277813"/>
            <a:ext cx="8297862" cy="8651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Gentium" charset="0"/>
              </a:rPr>
              <a:t>Domain Name </a:t>
            </a:r>
            <a:r>
              <a:rPr lang="en-US" dirty="0" smtClean="0">
                <a:latin typeface="Gentium" charset="0"/>
              </a:rPr>
              <a:t>System (DNS)</a:t>
            </a:r>
            <a:endParaRPr lang="en-US" dirty="0">
              <a:latin typeface="Gentium"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143000"/>
            <a:ext cx="8915400" cy="555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AutoShape 3"/>
          <p:cNvSpPr>
            <a:spLocks noChangeArrowheads="1"/>
          </p:cNvSpPr>
          <p:nvPr/>
        </p:nvSpPr>
        <p:spPr bwMode="auto">
          <a:xfrm>
            <a:off x="7315200" y="5486400"/>
            <a:ext cx="1600200" cy="1214438"/>
          </a:xfrm>
          <a:prstGeom prst="foldedCorner">
            <a:avLst>
              <a:gd name="adj" fmla="val 12500"/>
            </a:avLst>
          </a:prstGeom>
          <a:solidFill>
            <a:srgbClr val="FFFFFF"/>
          </a:solidFill>
          <a:ln w="9360">
            <a:solidFill>
              <a:srgbClr val="000000"/>
            </a:solidFill>
            <a:round/>
            <a:headEnd/>
            <a:tailEnd/>
          </a:ln>
          <a:effectLst>
            <a:outerShdw dist="152735" dir="2700000" algn="ctr" rotWithShape="0">
              <a:srgbClr val="808080"/>
            </a:outerShdw>
          </a:effectLst>
        </p:spPr>
        <p:txBody>
          <a:bodyPr wrap="none" lIns="90000" tIns="4500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Gentium" charset="0"/>
              </a:rPr>
              <a:t>DNS Goals:</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solidFill>
                  <a:srgbClr val="000000"/>
                </a:solidFill>
                <a:latin typeface="Gentium" charset="0"/>
              </a:rPr>
              <a:t>correctness</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Gentium" charset="0"/>
              </a:rPr>
              <a:t>and </a:t>
            </a:r>
            <a:br>
              <a:rPr lang="en-US">
                <a:solidFill>
                  <a:srgbClr val="000000"/>
                </a:solidFill>
                <a:latin typeface="Gentium" charset="0"/>
              </a:rPr>
            </a:br>
            <a:r>
              <a:rPr lang="en-US" i="1">
                <a:solidFill>
                  <a:srgbClr val="000000"/>
                </a:solidFill>
                <a:latin typeface="Gentium" charset="0"/>
              </a:rPr>
              <a:t>availability</a:t>
            </a:r>
          </a:p>
        </p:txBody>
      </p:sp>
    </p:spTree>
    <p:extLst>
      <p:ext uri="{BB962C8B-B14F-4D97-AF65-F5344CB8AC3E}">
        <p14:creationId xmlns:p14="http://schemas.microsoft.com/office/powerpoint/2010/main" val="405965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quarter" idx="10"/>
          </p:nvPr>
        </p:nvSpPr>
        <p:spPr/>
        <p:txBody>
          <a:bodyPr/>
          <a:lstStyle/>
          <a:p>
            <a:pPr>
              <a:defRPr/>
            </a:pPr>
            <a:r>
              <a:rPr lang="en-GB"/>
              <a:t>03/02/09</a:t>
            </a:r>
          </a:p>
        </p:txBody>
      </p:sp>
      <p:sp>
        <p:nvSpPr>
          <p:cNvPr id="20" name="Footer Placeholder 4"/>
          <p:cNvSpPr>
            <a:spLocks noGrp="1"/>
          </p:cNvSpPr>
          <p:nvPr>
            <p:ph type="ftr" sz="quarter" idx="11"/>
          </p:nvPr>
        </p:nvSpPr>
        <p:spPr/>
        <p:txBody>
          <a:bodyPr/>
          <a:lstStyle/>
          <a:p>
            <a:pPr>
              <a:defRPr/>
            </a:pPr>
            <a:r>
              <a:rPr lang="en-GB"/>
              <a:t>AmirHerzberg.com</a:t>
            </a:r>
          </a:p>
        </p:txBody>
      </p:sp>
      <p:sp>
        <p:nvSpPr>
          <p:cNvPr id="21" name="Slide Number Placeholder 5"/>
          <p:cNvSpPr>
            <a:spLocks noGrp="1"/>
          </p:cNvSpPr>
          <p:nvPr>
            <p:ph type="sldNum" sz="quarter" idx="12"/>
          </p:nvPr>
        </p:nvSpPr>
        <p:spPr/>
        <p:txBody>
          <a:bodyPr/>
          <a:lstStyle/>
          <a:p>
            <a:pPr>
              <a:defRPr/>
            </a:pPr>
            <a:fld id="{3FABAE2E-4852-4C27-BD5C-2E54A3118257}" type="slidenum">
              <a:rPr lang="he-IL"/>
              <a:pPr>
                <a:defRPr/>
              </a:pPr>
              <a:t>23</a:t>
            </a:fld>
            <a:endParaRPr lang="en-GB" dirty="0"/>
          </a:p>
        </p:txBody>
      </p:sp>
      <p:sp>
        <p:nvSpPr>
          <p:cNvPr id="39941" name="Rectangle 1"/>
          <p:cNvSpPr>
            <a:spLocks noGrp="1" noChangeArrowheads="1"/>
          </p:cNvSpPr>
          <p:nvPr>
            <p:ph type="title" idx="4294967295"/>
          </p:nvPr>
        </p:nvSpPr>
        <p:spPr>
          <a:xfrm>
            <a:off x="685800" y="228600"/>
            <a:ext cx="7539038" cy="731838"/>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MITM via DNS Poisoning</a:t>
            </a:r>
          </a:p>
        </p:txBody>
      </p:sp>
      <p:sp>
        <p:nvSpPr>
          <p:cNvPr id="39942" name="Rectangle 2"/>
          <p:cNvSpPr>
            <a:spLocks noGrp="1" noChangeArrowheads="1"/>
          </p:cNvSpPr>
          <p:nvPr>
            <p:ph type="body" idx="4294967295"/>
          </p:nvPr>
        </p:nvSpPr>
        <p:spPr>
          <a:xfrm>
            <a:off x="523056" y="963613"/>
            <a:ext cx="8153400" cy="2911053"/>
          </a:xfrm>
        </p:spPr>
        <p:txBody>
          <a:bodyPr>
            <a:spAutoFit/>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4BF28"/>
                </a:solidFill>
              </a:rPr>
              <a:t>DNS: Map Domain Names to IP addresses</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4BF28"/>
                </a:solidFill>
              </a:rPr>
              <a:t>DNS Poisoning: Oscar becomes MITM!</a:t>
            </a:r>
          </a:p>
          <a:p>
            <a:pPr marL="741363" lvl="1" indent="-284163"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Web spoofing / phishing attacks</a:t>
            </a:r>
          </a:p>
          <a:p>
            <a:pPr marL="741363" lvl="1" indent="-284163"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Corrupt domain-based authentication:</a:t>
            </a:r>
          </a:p>
          <a:p>
            <a:pPr marL="1093788" lvl="2" indent="-284163"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Cookies, blacklist responses,…</a:t>
            </a:r>
          </a:p>
          <a:p>
            <a:pPr marL="741363" lvl="1" indent="-284163" eaLnBrk="1" hangingPunct="1">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p:txBody>
      </p:sp>
      <p:sp>
        <p:nvSpPr>
          <p:cNvPr id="39943" name="Line 3"/>
          <p:cNvSpPr>
            <a:spLocks noChangeShapeType="1"/>
          </p:cNvSpPr>
          <p:nvPr/>
        </p:nvSpPr>
        <p:spPr bwMode="auto">
          <a:xfrm>
            <a:off x="1524000" y="4495800"/>
            <a:ext cx="2590800" cy="457200"/>
          </a:xfrm>
          <a:prstGeom prst="line">
            <a:avLst/>
          </a:prstGeom>
          <a:noFill/>
          <a:ln w="28440">
            <a:solidFill>
              <a:srgbClr val="CC27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4" name="Text Box 4"/>
          <p:cNvSpPr txBox="1">
            <a:spLocks noChangeArrowheads="1"/>
          </p:cNvSpPr>
          <p:nvPr/>
        </p:nvSpPr>
        <p:spPr bwMode="auto">
          <a:xfrm>
            <a:off x="2362200" y="4365104"/>
            <a:ext cx="184086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a:solidFill>
                  <a:srgbClr val="000000"/>
                </a:solidFill>
              </a:rPr>
              <a:t>1. </a:t>
            </a:r>
            <a:r>
              <a:rPr lang="en-GB" sz="2000" b="1" dirty="0" smtClean="0">
                <a:solidFill>
                  <a:srgbClr val="000000"/>
                </a:solidFill>
              </a:rPr>
              <a:t>bob.com=?</a:t>
            </a:r>
            <a:endParaRPr lang="en-GB" sz="2000" b="1" dirty="0">
              <a:solidFill>
                <a:srgbClr val="000000"/>
              </a:solidFill>
            </a:endParaRPr>
          </a:p>
        </p:txBody>
      </p:sp>
      <p:sp>
        <p:nvSpPr>
          <p:cNvPr id="39945" name="Text Box 5"/>
          <p:cNvSpPr txBox="1">
            <a:spLocks noChangeArrowheads="1"/>
          </p:cNvSpPr>
          <p:nvPr/>
        </p:nvSpPr>
        <p:spPr bwMode="auto">
          <a:xfrm>
            <a:off x="3462414" y="5980113"/>
            <a:ext cx="2219175" cy="42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algn="ctr" eaLnBrk="1" hangingPunct="1">
              <a:lnSpc>
                <a:spcPct val="90000"/>
              </a:lnSpc>
              <a:spcBef>
                <a:spcPts val="600"/>
              </a:spcBef>
            </a:pPr>
            <a:r>
              <a:rPr lang="en-GB" sz="2400" b="1" dirty="0">
                <a:solidFill>
                  <a:srgbClr val="000000"/>
                </a:solidFill>
              </a:rPr>
              <a:t>DNS </a:t>
            </a:r>
            <a:r>
              <a:rPr lang="en-GB" sz="2400" b="1" dirty="0" smtClean="0">
                <a:solidFill>
                  <a:srgbClr val="000000"/>
                </a:solidFill>
              </a:rPr>
              <a:t>Resolver</a:t>
            </a:r>
            <a:endParaRPr lang="en-GB" sz="2400" b="1" dirty="0">
              <a:solidFill>
                <a:srgbClr val="000000"/>
              </a:solidFill>
            </a:endParaRPr>
          </a:p>
        </p:txBody>
      </p:sp>
      <p:sp>
        <p:nvSpPr>
          <p:cNvPr id="39946" name="Text Box 6"/>
          <p:cNvSpPr txBox="1">
            <a:spLocks noChangeArrowheads="1"/>
          </p:cNvSpPr>
          <p:nvPr/>
        </p:nvSpPr>
        <p:spPr bwMode="auto">
          <a:xfrm>
            <a:off x="7308304" y="5733256"/>
            <a:ext cx="1484312"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algn="ctr" eaLnBrk="1" hangingPunct="1">
              <a:lnSpc>
                <a:spcPct val="90000"/>
              </a:lnSpc>
              <a:spcBef>
                <a:spcPts val="600"/>
              </a:spcBef>
            </a:pPr>
            <a:r>
              <a:rPr lang="en-GB" sz="2400" b="1" dirty="0">
                <a:solidFill>
                  <a:srgbClr val="000000"/>
                </a:solidFill>
              </a:rPr>
              <a:t>Bob.com</a:t>
            </a:r>
          </a:p>
          <a:p>
            <a:pPr algn="ctr" eaLnBrk="1" hangingPunct="1">
              <a:lnSpc>
                <a:spcPct val="90000"/>
              </a:lnSpc>
              <a:spcBef>
                <a:spcPts val="600"/>
              </a:spcBef>
            </a:pPr>
            <a:r>
              <a:rPr lang="en-GB" sz="2400" b="1" dirty="0">
                <a:solidFill>
                  <a:srgbClr val="000000"/>
                </a:solidFill>
              </a:rPr>
              <a:t>129.4.4.5</a:t>
            </a:r>
          </a:p>
        </p:txBody>
      </p:sp>
      <p:sp>
        <p:nvSpPr>
          <p:cNvPr id="39947" name="Text Box 7"/>
          <p:cNvSpPr txBox="1">
            <a:spLocks noChangeArrowheads="1"/>
          </p:cNvSpPr>
          <p:nvPr/>
        </p:nvSpPr>
        <p:spPr bwMode="auto">
          <a:xfrm>
            <a:off x="6533512" y="4088304"/>
            <a:ext cx="2568630" cy="780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FF0000"/>
                </a:solidFill>
              </a:rPr>
              <a:t>3. bob.com</a:t>
            </a:r>
            <a:r>
              <a:rPr lang="en-GB" sz="2000" b="1" dirty="0" smtClean="0">
                <a:solidFill>
                  <a:srgbClr val="FF0000"/>
                </a:solidFill>
                <a:latin typeface="Wingdings" pitchFamily="2" charset="2"/>
              </a:rPr>
              <a:t></a:t>
            </a:r>
            <a:r>
              <a:rPr lang="en-GB" sz="2000" b="1" dirty="0" smtClean="0">
                <a:solidFill>
                  <a:srgbClr val="FF0000"/>
                </a:solidFill>
              </a:rPr>
              <a:t>6.6.6.6</a:t>
            </a:r>
          </a:p>
          <a:p>
            <a:pPr algn="ctr" eaLnBrk="1" hangingPunct="1">
              <a:lnSpc>
                <a:spcPct val="90000"/>
              </a:lnSpc>
              <a:spcBef>
                <a:spcPts val="600"/>
              </a:spcBef>
            </a:pPr>
            <a:endParaRPr lang="en-GB" sz="2400" b="1" dirty="0">
              <a:solidFill>
                <a:srgbClr val="FF0000"/>
              </a:solidFill>
            </a:endParaRPr>
          </a:p>
        </p:txBody>
      </p:sp>
      <p:sp>
        <p:nvSpPr>
          <p:cNvPr id="39948" name="Line 8"/>
          <p:cNvSpPr>
            <a:spLocks noChangeShapeType="1"/>
          </p:cNvSpPr>
          <p:nvPr/>
        </p:nvSpPr>
        <p:spPr bwMode="auto">
          <a:xfrm>
            <a:off x="4777383" y="5229200"/>
            <a:ext cx="2674937" cy="0"/>
          </a:xfrm>
          <a:prstGeom prst="line">
            <a:avLst/>
          </a:prstGeom>
          <a:noFill/>
          <a:ln w="28440">
            <a:solidFill>
              <a:srgbClr val="CC27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50" name="Line 10"/>
          <p:cNvSpPr>
            <a:spLocks noChangeShapeType="1"/>
          </p:cNvSpPr>
          <p:nvPr/>
        </p:nvSpPr>
        <p:spPr bwMode="auto">
          <a:xfrm flipH="1" flipV="1">
            <a:off x="1522413" y="4799013"/>
            <a:ext cx="2517775" cy="612775"/>
          </a:xfrm>
          <a:prstGeom prst="line">
            <a:avLst/>
          </a:prstGeom>
          <a:noFill/>
          <a:ln w="28440">
            <a:solidFill>
              <a:srgbClr val="CC27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51" name="Text Box 11"/>
          <p:cNvSpPr txBox="1">
            <a:spLocks noChangeArrowheads="1"/>
          </p:cNvSpPr>
          <p:nvPr/>
        </p:nvSpPr>
        <p:spPr bwMode="auto">
          <a:xfrm>
            <a:off x="1524000" y="5105400"/>
            <a:ext cx="2268538"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000000"/>
                </a:solidFill>
              </a:rPr>
              <a:t>4. </a:t>
            </a:r>
            <a:endParaRPr lang="en-GB" sz="2000" b="1" dirty="0">
              <a:solidFill>
                <a:srgbClr val="000000"/>
              </a:solidFill>
            </a:endParaRPr>
          </a:p>
          <a:p>
            <a:pPr eaLnBrk="1" hangingPunct="1">
              <a:lnSpc>
                <a:spcPct val="90000"/>
              </a:lnSpc>
              <a:spcBef>
                <a:spcPts val="500"/>
              </a:spcBef>
            </a:pPr>
            <a:r>
              <a:rPr lang="en-GB" sz="2000" b="1" dirty="0">
                <a:solidFill>
                  <a:srgbClr val="000000"/>
                </a:solidFill>
              </a:rPr>
              <a:t>bob.com</a:t>
            </a:r>
            <a:r>
              <a:rPr lang="en-GB" sz="2000" b="1" dirty="0">
                <a:solidFill>
                  <a:srgbClr val="000000"/>
                </a:solidFill>
                <a:latin typeface="Wingdings" pitchFamily="2" charset="2"/>
              </a:rPr>
              <a:t></a:t>
            </a:r>
            <a:r>
              <a:rPr lang="en-GB" sz="2000" b="1" dirty="0">
                <a:solidFill>
                  <a:srgbClr val="000000"/>
                </a:solidFill>
              </a:rPr>
              <a:t>6.6.6.6</a:t>
            </a:r>
          </a:p>
        </p:txBody>
      </p:sp>
      <p:sp>
        <p:nvSpPr>
          <p:cNvPr id="39953" name="Text Box 13"/>
          <p:cNvSpPr txBox="1">
            <a:spLocks noChangeArrowheads="1"/>
          </p:cNvSpPr>
          <p:nvPr/>
        </p:nvSpPr>
        <p:spPr bwMode="auto">
          <a:xfrm>
            <a:off x="1331640" y="3514650"/>
            <a:ext cx="2039938"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000000"/>
                </a:solidFill>
              </a:rPr>
              <a:t>5. </a:t>
            </a:r>
            <a:r>
              <a:rPr lang="en-GB" sz="2000" b="1" dirty="0" err="1">
                <a:solidFill>
                  <a:srgbClr val="000000"/>
                </a:solidFill>
              </a:rPr>
              <a:t>DstIP</a:t>
            </a:r>
            <a:r>
              <a:rPr lang="en-GB" sz="2000" b="1" dirty="0">
                <a:solidFill>
                  <a:srgbClr val="000000"/>
                </a:solidFill>
              </a:rPr>
              <a:t>=6.6.6.6</a:t>
            </a:r>
          </a:p>
          <a:p>
            <a:pPr eaLnBrk="1" hangingPunct="1">
              <a:lnSpc>
                <a:spcPct val="90000"/>
              </a:lnSpc>
              <a:spcBef>
                <a:spcPts val="500"/>
              </a:spcBef>
            </a:pPr>
            <a:r>
              <a:rPr lang="en-GB" sz="2000" b="1" dirty="0">
                <a:solidFill>
                  <a:srgbClr val="000000"/>
                </a:solidFill>
              </a:rPr>
              <a:t>Dear Bob,   …</a:t>
            </a:r>
          </a:p>
        </p:txBody>
      </p:sp>
      <p:sp>
        <p:nvSpPr>
          <p:cNvPr id="39954" name="AutoShape 14"/>
          <p:cNvSpPr>
            <a:spLocks noChangeArrowheads="1"/>
          </p:cNvSpPr>
          <p:nvPr/>
        </p:nvSpPr>
        <p:spPr bwMode="auto">
          <a:xfrm>
            <a:off x="4149725" y="4841875"/>
            <a:ext cx="477838" cy="1109663"/>
          </a:xfrm>
          <a:custGeom>
            <a:avLst/>
            <a:gdLst>
              <a:gd name="T0" fmla="*/ 0 w 21600"/>
              <a:gd name="T1" fmla="*/ 112199 h 21600"/>
              <a:gd name="T2" fmla="*/ 147422 w 21600"/>
              <a:gd name="T3" fmla="*/ 0 h 21600"/>
              <a:gd name="T4" fmla="*/ 238919 w 21600"/>
              <a:gd name="T5" fmla="*/ 0 h 21600"/>
              <a:gd name="T6" fmla="*/ 477838 w 21600"/>
              <a:gd name="T7" fmla="*/ 0 h 21600"/>
              <a:gd name="T8" fmla="*/ 477838 w 21600"/>
              <a:gd name="T9" fmla="*/ 598447 h 21600"/>
              <a:gd name="T10" fmla="*/ 477838 w 21600"/>
              <a:gd name="T11" fmla="*/ 997464 h 21600"/>
              <a:gd name="T12" fmla="*/ 335504 w 21600"/>
              <a:gd name="T13" fmla="*/ 1109663 h 21600"/>
              <a:gd name="T14" fmla="*/ 233831 w 21600"/>
              <a:gd name="T15" fmla="*/ 1109663 h 21600"/>
              <a:gd name="T16" fmla="*/ 0 w 21600"/>
              <a:gd name="T17" fmla="*/ 1109663 h 21600"/>
              <a:gd name="T18" fmla="*/ 0 w 21600"/>
              <a:gd name="T19" fmla="*/ 59223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995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4056063"/>
            <a:ext cx="763587" cy="1163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619" y="5044952"/>
            <a:ext cx="600075" cy="77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2570974"/>
            <a:ext cx="1061023" cy="151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4"/>
          <p:cNvSpPr txBox="1">
            <a:spLocks noChangeArrowheads="1"/>
          </p:cNvSpPr>
          <p:nvPr/>
        </p:nvSpPr>
        <p:spPr bwMode="auto">
          <a:xfrm>
            <a:off x="4777383" y="4831365"/>
            <a:ext cx="184086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000000"/>
                </a:solidFill>
              </a:rPr>
              <a:t>2. bob.com=?</a:t>
            </a:r>
            <a:endParaRPr lang="en-GB" sz="2000" b="1" dirty="0">
              <a:solidFill>
                <a:srgbClr val="000000"/>
              </a:solidFill>
            </a:endParaRPr>
          </a:p>
        </p:txBody>
      </p:sp>
      <p:sp>
        <p:nvSpPr>
          <p:cNvPr id="3" name="צורה חופשית 2"/>
          <p:cNvSpPr/>
          <p:nvPr/>
        </p:nvSpPr>
        <p:spPr bwMode="auto">
          <a:xfrm>
            <a:off x="4817660" y="4462818"/>
            <a:ext cx="2552131" cy="1181975"/>
          </a:xfrm>
          <a:custGeom>
            <a:avLst/>
            <a:gdLst>
              <a:gd name="connsiteX0" fmla="*/ 2552131 w 2552131"/>
              <a:gd name="connsiteY0" fmla="*/ 0 h 1181975"/>
              <a:gd name="connsiteX1" fmla="*/ 1828800 w 2552131"/>
              <a:gd name="connsiteY1" fmla="*/ 1119116 h 1181975"/>
              <a:gd name="connsiteX2" fmla="*/ 0 w 2552131"/>
              <a:gd name="connsiteY2" fmla="*/ 1037230 h 1181975"/>
            </a:gdLst>
            <a:ahLst/>
            <a:cxnLst>
              <a:cxn ang="0">
                <a:pos x="connsiteX0" y="connsiteY0"/>
              </a:cxn>
              <a:cxn ang="0">
                <a:pos x="connsiteX1" y="connsiteY1"/>
              </a:cxn>
              <a:cxn ang="0">
                <a:pos x="connsiteX2" y="connsiteY2"/>
              </a:cxn>
            </a:cxnLst>
            <a:rect l="l" t="t" r="r" b="b"/>
            <a:pathLst>
              <a:path w="2552131" h="1181975">
                <a:moveTo>
                  <a:pt x="2552131" y="0"/>
                </a:moveTo>
                <a:cubicBezTo>
                  <a:pt x="2403143" y="473122"/>
                  <a:pt x="2254155" y="946244"/>
                  <a:pt x="1828800" y="1119116"/>
                </a:cubicBezTo>
                <a:cubicBezTo>
                  <a:pt x="1403445" y="1291988"/>
                  <a:pt x="295701" y="1055427"/>
                  <a:pt x="0" y="1037230"/>
                </a:cubicBezTo>
              </a:path>
            </a:pathLst>
          </a:custGeom>
          <a:noFill/>
          <a:ln w="22225" cap="flat" cmpd="sng" algn="ctr">
            <a:solidFill>
              <a:srgbClr val="FF0000"/>
            </a:solidFill>
            <a:prstDash val="solid"/>
            <a:round/>
            <a:headEnd type="none" w="med" len="med"/>
            <a:tailEnd type="triangle" w="med" len="med"/>
          </a:ln>
          <a:effec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pPr>
            <a:endParaRPr kumimoji="0" lang="he-IL" sz="1800" b="0" i="0" u="none" strike="noStrike" cap="none" normalizeH="0" baseline="0" smtClean="0">
              <a:ln>
                <a:noFill/>
              </a:ln>
              <a:solidFill>
                <a:schemeClr val="bg1"/>
              </a:solidFill>
              <a:effectLst/>
              <a:latin typeface="Arial" pitchFamily="34" charset="0"/>
              <a:cs typeface="Arial" pitchFamily="34" charset="0"/>
            </a:endParaRPr>
          </a:p>
        </p:txBody>
      </p:sp>
      <p:cxnSp>
        <p:nvCxnSpPr>
          <p:cNvPr id="5" name="מחבר חץ ישר 4"/>
          <p:cNvCxnSpPr/>
          <p:nvPr/>
        </p:nvCxnSpPr>
        <p:spPr bwMode="auto">
          <a:xfrm flipV="1">
            <a:off x="3462414" y="3645024"/>
            <a:ext cx="4133922" cy="144016"/>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4576965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21" presetID="26" presetClass="entr" presetSubtype="0" fill="hold" grpId="1" nodeType="withEffect">
                                  <p:stCondLst>
                                    <p:cond delay="0"/>
                                  </p:stCondLst>
                                  <p:childTnLst>
                                    <p:set>
                                      <p:cBhvr>
                                        <p:cTn id="22" dur="1" fill="hold">
                                          <p:stCondLst>
                                            <p:cond delay="0"/>
                                          </p:stCondLst>
                                        </p:cTn>
                                        <p:tgtEl>
                                          <p:spTgt spid="39947"/>
                                        </p:tgtEl>
                                        <p:attrNameLst>
                                          <p:attrName>style.visibility</p:attrName>
                                        </p:attrNameLst>
                                      </p:cBhvr>
                                      <p:to>
                                        <p:strVal val="visible"/>
                                      </p:to>
                                    </p:set>
                                    <p:animEffect transition="in" filter="wipe(down)">
                                      <p:cBhvr>
                                        <p:cTn id="23" dur="580">
                                          <p:stCondLst>
                                            <p:cond delay="0"/>
                                          </p:stCondLst>
                                        </p:cTn>
                                        <p:tgtEl>
                                          <p:spTgt spid="39947"/>
                                        </p:tgtEl>
                                      </p:cBhvr>
                                    </p:animEffect>
                                    <p:anim calcmode="lin" valueType="num">
                                      <p:cBhvr>
                                        <p:cTn id="24" dur="1822" tmFilter="0,0; 0.14,0.36; 0.43,0.73; 0.71,0.91; 1.0,1.0">
                                          <p:stCondLst>
                                            <p:cond delay="0"/>
                                          </p:stCondLst>
                                        </p:cTn>
                                        <p:tgtEl>
                                          <p:spTgt spid="3994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94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94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94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947"/>
                                        </p:tgtEl>
                                        <p:attrNameLst>
                                          <p:attrName>ppt_y</p:attrName>
                                        </p:attrNameLst>
                                      </p:cBhvr>
                                      <p:tavLst>
                                        <p:tav tm="0" fmla="#ppt_y-sin(pi*$)/81">
                                          <p:val>
                                            <p:fltVal val="0"/>
                                          </p:val>
                                        </p:tav>
                                        <p:tav tm="100000">
                                          <p:val>
                                            <p:fltVal val="1"/>
                                          </p:val>
                                        </p:tav>
                                      </p:tavLst>
                                    </p:anim>
                                    <p:animScale>
                                      <p:cBhvr>
                                        <p:cTn id="29" dur="26">
                                          <p:stCondLst>
                                            <p:cond delay="650"/>
                                          </p:stCondLst>
                                        </p:cTn>
                                        <p:tgtEl>
                                          <p:spTgt spid="39947"/>
                                        </p:tgtEl>
                                      </p:cBhvr>
                                      <p:to x="100000" y="60000"/>
                                    </p:animScale>
                                    <p:animScale>
                                      <p:cBhvr>
                                        <p:cTn id="30" dur="166" decel="50000">
                                          <p:stCondLst>
                                            <p:cond delay="676"/>
                                          </p:stCondLst>
                                        </p:cTn>
                                        <p:tgtEl>
                                          <p:spTgt spid="39947"/>
                                        </p:tgtEl>
                                      </p:cBhvr>
                                      <p:to x="100000" y="100000"/>
                                    </p:animScale>
                                    <p:animScale>
                                      <p:cBhvr>
                                        <p:cTn id="31" dur="26">
                                          <p:stCondLst>
                                            <p:cond delay="1312"/>
                                          </p:stCondLst>
                                        </p:cTn>
                                        <p:tgtEl>
                                          <p:spTgt spid="39947"/>
                                        </p:tgtEl>
                                      </p:cBhvr>
                                      <p:to x="100000" y="80000"/>
                                    </p:animScale>
                                    <p:animScale>
                                      <p:cBhvr>
                                        <p:cTn id="32" dur="166" decel="50000">
                                          <p:stCondLst>
                                            <p:cond delay="1338"/>
                                          </p:stCondLst>
                                        </p:cTn>
                                        <p:tgtEl>
                                          <p:spTgt spid="39947"/>
                                        </p:tgtEl>
                                      </p:cBhvr>
                                      <p:to x="100000" y="100000"/>
                                    </p:animScale>
                                    <p:animScale>
                                      <p:cBhvr>
                                        <p:cTn id="33" dur="26">
                                          <p:stCondLst>
                                            <p:cond delay="1642"/>
                                          </p:stCondLst>
                                        </p:cTn>
                                        <p:tgtEl>
                                          <p:spTgt spid="39947"/>
                                        </p:tgtEl>
                                      </p:cBhvr>
                                      <p:to x="100000" y="90000"/>
                                    </p:animScale>
                                    <p:animScale>
                                      <p:cBhvr>
                                        <p:cTn id="34" dur="166" decel="50000">
                                          <p:stCondLst>
                                            <p:cond delay="1668"/>
                                          </p:stCondLst>
                                        </p:cTn>
                                        <p:tgtEl>
                                          <p:spTgt spid="39947"/>
                                        </p:tgtEl>
                                      </p:cBhvr>
                                      <p:to x="100000" y="100000"/>
                                    </p:animScale>
                                    <p:animScale>
                                      <p:cBhvr>
                                        <p:cTn id="35" dur="26">
                                          <p:stCondLst>
                                            <p:cond delay="1808"/>
                                          </p:stCondLst>
                                        </p:cTn>
                                        <p:tgtEl>
                                          <p:spTgt spid="39947"/>
                                        </p:tgtEl>
                                      </p:cBhvr>
                                      <p:to x="100000" y="95000"/>
                                    </p:animScale>
                                    <p:animScale>
                                      <p:cBhvr>
                                        <p:cTn id="36" dur="166" decel="50000">
                                          <p:stCondLst>
                                            <p:cond delay="1834"/>
                                          </p:stCondLst>
                                        </p:cTn>
                                        <p:tgtEl>
                                          <p:spTgt spid="39947"/>
                                        </p:tgtEl>
                                      </p:cBhvr>
                                      <p:to x="100000" y="100000"/>
                                    </p:animScale>
                                  </p:childTnLst>
                                  <p:subTnLst>
                                    <p:animClr clrSpc="rgb" dir="cw">
                                      <p:cBhvr override="childStyle">
                                        <p:cTn dur="1" fill="hold" display="0" masterRel="nextClick" afterEffect="1"/>
                                        <p:tgtEl>
                                          <p:spTgt spid="39947"/>
                                        </p:tgtEl>
                                        <p:attrNameLst>
                                          <p:attrName>ppt_c</p:attrName>
                                        </p:attrNameLst>
                                      </p:cBhvr>
                                      <p:to>
                                        <a:schemeClr val="tx1"/>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1"/>
                                        </p:tgtEl>
                                        <p:attrNameLst>
                                          <p:attrName>style.visibility</p:attrName>
                                        </p:attrNameLst>
                                      </p:cBhvr>
                                      <p:to>
                                        <p:strVal val="visible"/>
                                      </p:to>
                                    </p:set>
                                    <p:anim calcmode="lin" valueType="num">
                                      <p:cBhvr additive="base">
                                        <p:cTn id="41" dur="500" fill="hold"/>
                                        <p:tgtEl>
                                          <p:spTgt spid="39951"/>
                                        </p:tgtEl>
                                        <p:attrNameLst>
                                          <p:attrName>ppt_x</p:attrName>
                                        </p:attrNameLst>
                                      </p:cBhvr>
                                      <p:tavLst>
                                        <p:tav tm="0">
                                          <p:val>
                                            <p:strVal val="#ppt_x"/>
                                          </p:val>
                                        </p:tav>
                                        <p:tav tm="100000">
                                          <p:val>
                                            <p:strVal val="#ppt_x"/>
                                          </p:val>
                                        </p:tav>
                                      </p:tavLst>
                                    </p:anim>
                                    <p:anim calcmode="lin" valueType="num">
                                      <p:cBhvr additive="base">
                                        <p:cTn id="42" dur="500" fill="hold"/>
                                        <p:tgtEl>
                                          <p:spTgt spid="3995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950"/>
                                        </p:tgtEl>
                                        <p:attrNameLst>
                                          <p:attrName>style.visibility</p:attrName>
                                        </p:attrNameLst>
                                      </p:cBhvr>
                                      <p:to>
                                        <p:strVal val="visible"/>
                                      </p:to>
                                    </p:set>
                                    <p:anim calcmode="lin" valueType="num">
                                      <p:cBhvr additive="base">
                                        <p:cTn id="45" dur="500" fill="hold"/>
                                        <p:tgtEl>
                                          <p:spTgt spid="39950"/>
                                        </p:tgtEl>
                                        <p:attrNameLst>
                                          <p:attrName>ppt_x</p:attrName>
                                        </p:attrNameLst>
                                      </p:cBhvr>
                                      <p:tavLst>
                                        <p:tav tm="0">
                                          <p:val>
                                            <p:strVal val="#ppt_x"/>
                                          </p:val>
                                        </p:tav>
                                        <p:tav tm="100000">
                                          <p:val>
                                            <p:strVal val="#ppt_x"/>
                                          </p:val>
                                        </p:tav>
                                      </p:tavLst>
                                    </p:anim>
                                    <p:anim calcmode="lin" valueType="num">
                                      <p:cBhvr additive="base">
                                        <p:cTn id="46"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39953"/>
                                        </p:tgtEl>
                                        <p:attrNameLst>
                                          <p:attrName>style.visibility</p:attrName>
                                        </p:attrNameLst>
                                      </p:cBhvr>
                                      <p:to>
                                        <p:strVal val="visible"/>
                                      </p:to>
                                    </p:set>
                                    <p:animEffect transition="in" filter="wipe(down)">
                                      <p:cBhvr>
                                        <p:cTn id="67" dur="580">
                                          <p:stCondLst>
                                            <p:cond delay="0"/>
                                          </p:stCondLst>
                                        </p:cTn>
                                        <p:tgtEl>
                                          <p:spTgt spid="39953"/>
                                        </p:tgtEl>
                                      </p:cBhvr>
                                    </p:animEffect>
                                    <p:anim calcmode="lin" valueType="num">
                                      <p:cBhvr>
                                        <p:cTn id="68" dur="1822" tmFilter="0,0; 0.14,0.36; 0.43,0.73; 0.71,0.91; 1.0,1.0">
                                          <p:stCondLst>
                                            <p:cond delay="0"/>
                                          </p:stCondLst>
                                        </p:cTn>
                                        <p:tgtEl>
                                          <p:spTgt spid="39953"/>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9953"/>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9953"/>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9953"/>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9953"/>
                                        </p:tgtEl>
                                        <p:attrNameLst>
                                          <p:attrName>ppt_y</p:attrName>
                                        </p:attrNameLst>
                                      </p:cBhvr>
                                      <p:tavLst>
                                        <p:tav tm="0" fmla="#ppt_y-sin(pi*$)/81">
                                          <p:val>
                                            <p:fltVal val="0"/>
                                          </p:val>
                                        </p:tav>
                                        <p:tav tm="100000">
                                          <p:val>
                                            <p:fltVal val="1"/>
                                          </p:val>
                                        </p:tav>
                                      </p:tavLst>
                                    </p:anim>
                                    <p:animScale>
                                      <p:cBhvr>
                                        <p:cTn id="73" dur="26">
                                          <p:stCondLst>
                                            <p:cond delay="650"/>
                                          </p:stCondLst>
                                        </p:cTn>
                                        <p:tgtEl>
                                          <p:spTgt spid="39953"/>
                                        </p:tgtEl>
                                      </p:cBhvr>
                                      <p:to x="100000" y="60000"/>
                                    </p:animScale>
                                    <p:animScale>
                                      <p:cBhvr>
                                        <p:cTn id="74" dur="166" decel="50000">
                                          <p:stCondLst>
                                            <p:cond delay="676"/>
                                          </p:stCondLst>
                                        </p:cTn>
                                        <p:tgtEl>
                                          <p:spTgt spid="39953"/>
                                        </p:tgtEl>
                                      </p:cBhvr>
                                      <p:to x="100000" y="100000"/>
                                    </p:animScale>
                                    <p:animScale>
                                      <p:cBhvr>
                                        <p:cTn id="75" dur="26">
                                          <p:stCondLst>
                                            <p:cond delay="1312"/>
                                          </p:stCondLst>
                                        </p:cTn>
                                        <p:tgtEl>
                                          <p:spTgt spid="39953"/>
                                        </p:tgtEl>
                                      </p:cBhvr>
                                      <p:to x="100000" y="80000"/>
                                    </p:animScale>
                                    <p:animScale>
                                      <p:cBhvr>
                                        <p:cTn id="76" dur="166" decel="50000">
                                          <p:stCondLst>
                                            <p:cond delay="1338"/>
                                          </p:stCondLst>
                                        </p:cTn>
                                        <p:tgtEl>
                                          <p:spTgt spid="39953"/>
                                        </p:tgtEl>
                                      </p:cBhvr>
                                      <p:to x="100000" y="100000"/>
                                    </p:animScale>
                                    <p:animScale>
                                      <p:cBhvr>
                                        <p:cTn id="77" dur="26">
                                          <p:stCondLst>
                                            <p:cond delay="1642"/>
                                          </p:stCondLst>
                                        </p:cTn>
                                        <p:tgtEl>
                                          <p:spTgt spid="39953"/>
                                        </p:tgtEl>
                                      </p:cBhvr>
                                      <p:to x="100000" y="90000"/>
                                    </p:animScale>
                                    <p:animScale>
                                      <p:cBhvr>
                                        <p:cTn id="78" dur="166" decel="50000">
                                          <p:stCondLst>
                                            <p:cond delay="1668"/>
                                          </p:stCondLst>
                                        </p:cTn>
                                        <p:tgtEl>
                                          <p:spTgt spid="39953"/>
                                        </p:tgtEl>
                                      </p:cBhvr>
                                      <p:to x="100000" y="100000"/>
                                    </p:animScale>
                                    <p:animScale>
                                      <p:cBhvr>
                                        <p:cTn id="79" dur="26">
                                          <p:stCondLst>
                                            <p:cond delay="1808"/>
                                          </p:stCondLst>
                                        </p:cTn>
                                        <p:tgtEl>
                                          <p:spTgt spid="39953"/>
                                        </p:tgtEl>
                                      </p:cBhvr>
                                      <p:to x="100000" y="95000"/>
                                    </p:animScale>
                                    <p:animScale>
                                      <p:cBhvr>
                                        <p:cTn id="80" dur="166" decel="50000">
                                          <p:stCondLst>
                                            <p:cond delay="1834"/>
                                          </p:stCondLst>
                                        </p:cTn>
                                        <p:tgtEl>
                                          <p:spTgt spid="39953"/>
                                        </p:tgtEl>
                                      </p:cBhvr>
                                      <p:to x="100000" y="100000"/>
                                    </p:animScale>
                                  </p:childTnLst>
                                  <p:subTnLst>
                                    <p:animClr clrSpc="rgb" dir="cw">
                                      <p:cBhvr override="childStyle">
                                        <p:cTn dur="1" fill="hold" display="0" masterRel="nextClick" afterEffect="1"/>
                                        <p:tgtEl>
                                          <p:spTgt spid="39953"/>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1"/>
      <p:bldP spid="39950" grpId="0" animBg="1"/>
      <p:bldP spid="39951" grpId="0"/>
      <p:bldP spid="39953" grpId="0"/>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quarter" idx="10"/>
          </p:nvPr>
        </p:nvSpPr>
        <p:spPr/>
        <p:txBody>
          <a:bodyPr/>
          <a:lstStyle/>
          <a:p>
            <a:pPr>
              <a:defRPr/>
            </a:pPr>
            <a:r>
              <a:rPr lang="en-GB"/>
              <a:t>03/02/09</a:t>
            </a:r>
          </a:p>
        </p:txBody>
      </p:sp>
      <p:sp>
        <p:nvSpPr>
          <p:cNvPr id="20" name="Footer Placeholder 4"/>
          <p:cNvSpPr>
            <a:spLocks noGrp="1"/>
          </p:cNvSpPr>
          <p:nvPr>
            <p:ph type="ftr" sz="quarter" idx="11"/>
          </p:nvPr>
        </p:nvSpPr>
        <p:spPr/>
        <p:txBody>
          <a:bodyPr/>
          <a:lstStyle/>
          <a:p>
            <a:pPr>
              <a:defRPr/>
            </a:pPr>
            <a:r>
              <a:rPr lang="en-GB"/>
              <a:t>AmirHerzberg.com</a:t>
            </a:r>
          </a:p>
        </p:txBody>
      </p:sp>
      <p:sp>
        <p:nvSpPr>
          <p:cNvPr id="21" name="Slide Number Placeholder 5"/>
          <p:cNvSpPr>
            <a:spLocks noGrp="1"/>
          </p:cNvSpPr>
          <p:nvPr>
            <p:ph type="sldNum" sz="quarter" idx="12"/>
          </p:nvPr>
        </p:nvSpPr>
        <p:spPr/>
        <p:txBody>
          <a:bodyPr/>
          <a:lstStyle/>
          <a:p>
            <a:pPr>
              <a:defRPr/>
            </a:pPr>
            <a:fld id="{3FABAE2E-4852-4C27-BD5C-2E54A3118257}" type="slidenum">
              <a:rPr lang="he-IL"/>
              <a:pPr>
                <a:defRPr/>
              </a:pPr>
              <a:t>24</a:t>
            </a:fld>
            <a:endParaRPr lang="en-GB" dirty="0"/>
          </a:p>
        </p:txBody>
      </p:sp>
      <p:sp>
        <p:nvSpPr>
          <p:cNvPr id="39941" name="Rectangle 1"/>
          <p:cNvSpPr>
            <a:spLocks noGrp="1" noChangeArrowheads="1"/>
          </p:cNvSpPr>
          <p:nvPr>
            <p:ph type="title" idx="4294967295"/>
          </p:nvPr>
        </p:nvSpPr>
        <p:spPr>
          <a:xfrm>
            <a:off x="685800" y="228600"/>
            <a:ext cx="7702624" cy="740845"/>
          </a:xfrm>
        </p:spPr>
        <p:txBody>
          <a:bodyPr wrap="square">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Cookies against Poisoning</a:t>
            </a:r>
            <a:endParaRPr lang="en-GB" dirty="0" smtClean="0"/>
          </a:p>
        </p:txBody>
      </p:sp>
      <p:sp>
        <p:nvSpPr>
          <p:cNvPr id="39942" name="Rectangle 2"/>
          <p:cNvSpPr>
            <a:spLocks noGrp="1" noChangeArrowheads="1"/>
          </p:cNvSpPr>
          <p:nvPr>
            <p:ph type="body" idx="4294967295"/>
          </p:nvPr>
        </p:nvSpPr>
        <p:spPr>
          <a:xfrm>
            <a:off x="523056" y="963613"/>
            <a:ext cx="8153400" cy="2644314"/>
          </a:xfrm>
        </p:spPr>
        <p:txBody>
          <a:bodyPr>
            <a:spAutoFit/>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4BF28"/>
                </a:solidFill>
              </a:rPr>
              <a:t>Main defences: random `cookies’ with </a:t>
            </a:r>
            <a:r>
              <a:rPr lang="en-GB" dirty="0" err="1" smtClean="0">
                <a:solidFill>
                  <a:srgbClr val="F4BF28"/>
                </a:solidFill>
              </a:rPr>
              <a:t>req</a:t>
            </a:r>
            <a:r>
              <a:rPr lang="en-GB" dirty="0" smtClean="0">
                <a:solidFill>
                  <a:srgbClr val="F4BF28"/>
                </a:solidFill>
              </a:rPr>
              <a:t>’</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4BF28"/>
                </a:solidFill>
              </a:rPr>
              <a:t>`Cookies’ copies in response</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4BF28"/>
                </a:solidFill>
              </a:rPr>
              <a:t>Till ‘08: often merely 16-bit ID </a:t>
            </a:r>
            <a:r>
              <a:rPr lang="en-GB" dirty="0" smtClean="0">
                <a:solidFill>
                  <a:srgbClr val="F4BF28"/>
                </a:solidFill>
              </a:rPr>
              <a:t>field</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4BF28"/>
                </a:solidFill>
              </a:rPr>
              <a:t>Not always even random…</a:t>
            </a:r>
            <a:endParaRPr lang="en-GB" dirty="0" smtClean="0"/>
          </a:p>
          <a:p>
            <a:pPr marL="741363" lvl="1" indent="-284163" eaLnBrk="1" hangingPunct="1">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p:txBody>
      </p:sp>
      <p:sp>
        <p:nvSpPr>
          <p:cNvPr id="39943" name="Line 3"/>
          <p:cNvSpPr>
            <a:spLocks noChangeShapeType="1"/>
          </p:cNvSpPr>
          <p:nvPr/>
        </p:nvSpPr>
        <p:spPr bwMode="auto">
          <a:xfrm>
            <a:off x="1524000" y="4495800"/>
            <a:ext cx="2590800" cy="457200"/>
          </a:xfrm>
          <a:prstGeom prst="line">
            <a:avLst/>
          </a:prstGeom>
          <a:noFill/>
          <a:ln w="28440">
            <a:solidFill>
              <a:srgbClr val="CC27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4" name="Text Box 4"/>
          <p:cNvSpPr txBox="1">
            <a:spLocks noChangeArrowheads="1"/>
          </p:cNvSpPr>
          <p:nvPr/>
        </p:nvSpPr>
        <p:spPr bwMode="auto">
          <a:xfrm>
            <a:off x="2362200" y="4365104"/>
            <a:ext cx="184086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a:solidFill>
                  <a:srgbClr val="000000"/>
                </a:solidFill>
              </a:rPr>
              <a:t>1. </a:t>
            </a:r>
            <a:r>
              <a:rPr lang="en-GB" sz="2000" b="1" dirty="0" smtClean="0">
                <a:solidFill>
                  <a:srgbClr val="000000"/>
                </a:solidFill>
              </a:rPr>
              <a:t>bob.com=?</a:t>
            </a:r>
            <a:endParaRPr lang="en-GB" sz="2000" b="1" dirty="0">
              <a:solidFill>
                <a:srgbClr val="000000"/>
              </a:solidFill>
            </a:endParaRPr>
          </a:p>
        </p:txBody>
      </p:sp>
      <p:sp>
        <p:nvSpPr>
          <p:cNvPr id="39945" name="Text Box 5"/>
          <p:cNvSpPr txBox="1">
            <a:spLocks noChangeArrowheads="1"/>
          </p:cNvSpPr>
          <p:nvPr/>
        </p:nvSpPr>
        <p:spPr bwMode="auto">
          <a:xfrm>
            <a:off x="3462414" y="5980113"/>
            <a:ext cx="2219175" cy="42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algn="ctr" eaLnBrk="1" hangingPunct="1">
              <a:lnSpc>
                <a:spcPct val="90000"/>
              </a:lnSpc>
              <a:spcBef>
                <a:spcPts val="600"/>
              </a:spcBef>
            </a:pPr>
            <a:r>
              <a:rPr lang="en-GB" sz="2400" b="1" dirty="0">
                <a:solidFill>
                  <a:srgbClr val="000000"/>
                </a:solidFill>
              </a:rPr>
              <a:t>DNS </a:t>
            </a:r>
            <a:r>
              <a:rPr lang="en-GB" sz="2400" b="1" dirty="0" smtClean="0">
                <a:solidFill>
                  <a:srgbClr val="000000"/>
                </a:solidFill>
              </a:rPr>
              <a:t>Resolver</a:t>
            </a:r>
            <a:endParaRPr lang="en-GB" sz="2400" b="1" dirty="0">
              <a:solidFill>
                <a:srgbClr val="000000"/>
              </a:solidFill>
            </a:endParaRPr>
          </a:p>
        </p:txBody>
      </p:sp>
      <p:sp>
        <p:nvSpPr>
          <p:cNvPr id="39947" name="Text Box 7"/>
          <p:cNvSpPr txBox="1">
            <a:spLocks noChangeArrowheads="1"/>
          </p:cNvSpPr>
          <p:nvPr/>
        </p:nvSpPr>
        <p:spPr bwMode="auto">
          <a:xfrm>
            <a:off x="6533512" y="4088304"/>
            <a:ext cx="2568630" cy="780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FF0000"/>
                </a:solidFill>
              </a:rPr>
              <a:t>3. bob.com</a:t>
            </a:r>
            <a:r>
              <a:rPr lang="en-GB" sz="2000" b="1" dirty="0" smtClean="0">
                <a:solidFill>
                  <a:srgbClr val="FF0000"/>
                </a:solidFill>
                <a:latin typeface="Wingdings" pitchFamily="2" charset="2"/>
              </a:rPr>
              <a:t></a:t>
            </a:r>
            <a:r>
              <a:rPr lang="en-GB" sz="2000" b="1" dirty="0" smtClean="0">
                <a:solidFill>
                  <a:srgbClr val="FF0000"/>
                </a:solidFill>
              </a:rPr>
              <a:t>6.6.6.6</a:t>
            </a:r>
          </a:p>
          <a:p>
            <a:pPr algn="ctr" eaLnBrk="1" hangingPunct="1">
              <a:lnSpc>
                <a:spcPct val="90000"/>
              </a:lnSpc>
              <a:spcBef>
                <a:spcPts val="600"/>
              </a:spcBef>
            </a:pPr>
            <a:endParaRPr lang="en-GB" sz="2400" b="1" dirty="0">
              <a:solidFill>
                <a:srgbClr val="FF0000"/>
              </a:solidFill>
            </a:endParaRPr>
          </a:p>
        </p:txBody>
      </p:sp>
      <p:sp>
        <p:nvSpPr>
          <p:cNvPr id="39948" name="Line 8"/>
          <p:cNvSpPr>
            <a:spLocks noChangeShapeType="1"/>
          </p:cNvSpPr>
          <p:nvPr/>
        </p:nvSpPr>
        <p:spPr bwMode="auto">
          <a:xfrm>
            <a:off x="4777383" y="5229200"/>
            <a:ext cx="2674937" cy="0"/>
          </a:xfrm>
          <a:prstGeom prst="line">
            <a:avLst/>
          </a:prstGeom>
          <a:noFill/>
          <a:ln w="28440">
            <a:solidFill>
              <a:srgbClr val="CC27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50" name="Line 10"/>
          <p:cNvSpPr>
            <a:spLocks noChangeShapeType="1"/>
          </p:cNvSpPr>
          <p:nvPr/>
        </p:nvSpPr>
        <p:spPr bwMode="auto">
          <a:xfrm flipH="1" flipV="1">
            <a:off x="1522413" y="4799013"/>
            <a:ext cx="2517775" cy="612775"/>
          </a:xfrm>
          <a:prstGeom prst="line">
            <a:avLst/>
          </a:prstGeom>
          <a:noFill/>
          <a:ln w="28440">
            <a:solidFill>
              <a:srgbClr val="CC27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51" name="Text Box 11"/>
          <p:cNvSpPr txBox="1">
            <a:spLocks noChangeArrowheads="1"/>
          </p:cNvSpPr>
          <p:nvPr/>
        </p:nvSpPr>
        <p:spPr bwMode="auto">
          <a:xfrm>
            <a:off x="1524000" y="5105400"/>
            <a:ext cx="2268538"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000000"/>
                </a:solidFill>
              </a:rPr>
              <a:t>4. </a:t>
            </a:r>
            <a:endParaRPr lang="en-GB" sz="2000" b="1" dirty="0">
              <a:solidFill>
                <a:srgbClr val="000000"/>
              </a:solidFill>
            </a:endParaRPr>
          </a:p>
          <a:p>
            <a:pPr eaLnBrk="1" hangingPunct="1">
              <a:lnSpc>
                <a:spcPct val="90000"/>
              </a:lnSpc>
              <a:spcBef>
                <a:spcPts val="500"/>
              </a:spcBef>
            </a:pPr>
            <a:r>
              <a:rPr lang="en-GB" sz="2000" b="1" dirty="0">
                <a:solidFill>
                  <a:srgbClr val="000000"/>
                </a:solidFill>
              </a:rPr>
              <a:t>bob.com</a:t>
            </a:r>
            <a:r>
              <a:rPr lang="en-GB" sz="2000" b="1" dirty="0">
                <a:solidFill>
                  <a:srgbClr val="000000"/>
                </a:solidFill>
                <a:latin typeface="Wingdings" pitchFamily="2" charset="2"/>
              </a:rPr>
              <a:t></a:t>
            </a:r>
            <a:r>
              <a:rPr lang="en-GB" sz="2000" b="1" dirty="0">
                <a:solidFill>
                  <a:srgbClr val="000000"/>
                </a:solidFill>
              </a:rPr>
              <a:t>6.6.6.6</a:t>
            </a:r>
          </a:p>
        </p:txBody>
      </p:sp>
      <p:sp>
        <p:nvSpPr>
          <p:cNvPr id="39953" name="Text Box 13"/>
          <p:cNvSpPr txBox="1">
            <a:spLocks noChangeArrowheads="1"/>
          </p:cNvSpPr>
          <p:nvPr/>
        </p:nvSpPr>
        <p:spPr bwMode="auto">
          <a:xfrm>
            <a:off x="1331640" y="3514650"/>
            <a:ext cx="2039938"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000000"/>
                </a:solidFill>
              </a:rPr>
              <a:t>5. </a:t>
            </a:r>
            <a:r>
              <a:rPr lang="en-GB" sz="2000" b="1" dirty="0" err="1">
                <a:solidFill>
                  <a:srgbClr val="000000"/>
                </a:solidFill>
              </a:rPr>
              <a:t>DstIP</a:t>
            </a:r>
            <a:r>
              <a:rPr lang="en-GB" sz="2000" b="1" dirty="0">
                <a:solidFill>
                  <a:srgbClr val="000000"/>
                </a:solidFill>
              </a:rPr>
              <a:t>=6.6.6.6</a:t>
            </a:r>
          </a:p>
          <a:p>
            <a:pPr eaLnBrk="1" hangingPunct="1">
              <a:lnSpc>
                <a:spcPct val="90000"/>
              </a:lnSpc>
              <a:spcBef>
                <a:spcPts val="500"/>
              </a:spcBef>
            </a:pPr>
            <a:r>
              <a:rPr lang="en-GB" sz="2000" b="1" dirty="0">
                <a:solidFill>
                  <a:srgbClr val="000000"/>
                </a:solidFill>
              </a:rPr>
              <a:t>Dear Bob,   …</a:t>
            </a:r>
          </a:p>
        </p:txBody>
      </p:sp>
      <p:sp>
        <p:nvSpPr>
          <p:cNvPr id="39954" name="AutoShape 14"/>
          <p:cNvSpPr>
            <a:spLocks noChangeArrowheads="1"/>
          </p:cNvSpPr>
          <p:nvPr/>
        </p:nvSpPr>
        <p:spPr bwMode="auto">
          <a:xfrm>
            <a:off x="4149725" y="4841875"/>
            <a:ext cx="477838" cy="1109663"/>
          </a:xfrm>
          <a:custGeom>
            <a:avLst/>
            <a:gdLst>
              <a:gd name="T0" fmla="*/ 0 w 21600"/>
              <a:gd name="T1" fmla="*/ 112199 h 21600"/>
              <a:gd name="T2" fmla="*/ 147422 w 21600"/>
              <a:gd name="T3" fmla="*/ 0 h 21600"/>
              <a:gd name="T4" fmla="*/ 238919 w 21600"/>
              <a:gd name="T5" fmla="*/ 0 h 21600"/>
              <a:gd name="T6" fmla="*/ 477838 w 21600"/>
              <a:gd name="T7" fmla="*/ 0 h 21600"/>
              <a:gd name="T8" fmla="*/ 477838 w 21600"/>
              <a:gd name="T9" fmla="*/ 598447 h 21600"/>
              <a:gd name="T10" fmla="*/ 477838 w 21600"/>
              <a:gd name="T11" fmla="*/ 997464 h 21600"/>
              <a:gd name="T12" fmla="*/ 335504 w 21600"/>
              <a:gd name="T13" fmla="*/ 1109663 h 21600"/>
              <a:gd name="T14" fmla="*/ 233831 w 21600"/>
              <a:gd name="T15" fmla="*/ 1109663 h 21600"/>
              <a:gd name="T16" fmla="*/ 0 w 21600"/>
              <a:gd name="T17" fmla="*/ 1109663 h 21600"/>
              <a:gd name="T18" fmla="*/ 0 w 21600"/>
              <a:gd name="T19" fmla="*/ 59223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995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4056063"/>
            <a:ext cx="763587" cy="1163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619" y="5044952"/>
            <a:ext cx="600075" cy="77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2570974"/>
            <a:ext cx="1061023" cy="151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4"/>
          <p:cNvSpPr txBox="1">
            <a:spLocks noChangeArrowheads="1"/>
          </p:cNvSpPr>
          <p:nvPr/>
        </p:nvSpPr>
        <p:spPr bwMode="auto">
          <a:xfrm>
            <a:off x="4777383" y="4831365"/>
            <a:ext cx="184086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rgbClr val="000000"/>
                </a:solidFill>
              </a:rPr>
              <a:t>2. bob.com=?</a:t>
            </a:r>
            <a:endParaRPr lang="en-GB" sz="2000" b="1" dirty="0">
              <a:solidFill>
                <a:srgbClr val="000000"/>
              </a:solidFill>
            </a:endParaRPr>
          </a:p>
        </p:txBody>
      </p:sp>
      <p:sp>
        <p:nvSpPr>
          <p:cNvPr id="3" name="צורה חופשית 2"/>
          <p:cNvSpPr/>
          <p:nvPr/>
        </p:nvSpPr>
        <p:spPr bwMode="auto">
          <a:xfrm>
            <a:off x="4817660" y="4462818"/>
            <a:ext cx="2552131" cy="1181975"/>
          </a:xfrm>
          <a:custGeom>
            <a:avLst/>
            <a:gdLst>
              <a:gd name="connsiteX0" fmla="*/ 2552131 w 2552131"/>
              <a:gd name="connsiteY0" fmla="*/ 0 h 1181975"/>
              <a:gd name="connsiteX1" fmla="*/ 1828800 w 2552131"/>
              <a:gd name="connsiteY1" fmla="*/ 1119116 h 1181975"/>
              <a:gd name="connsiteX2" fmla="*/ 0 w 2552131"/>
              <a:gd name="connsiteY2" fmla="*/ 1037230 h 1181975"/>
            </a:gdLst>
            <a:ahLst/>
            <a:cxnLst>
              <a:cxn ang="0">
                <a:pos x="connsiteX0" y="connsiteY0"/>
              </a:cxn>
              <a:cxn ang="0">
                <a:pos x="connsiteX1" y="connsiteY1"/>
              </a:cxn>
              <a:cxn ang="0">
                <a:pos x="connsiteX2" y="connsiteY2"/>
              </a:cxn>
            </a:cxnLst>
            <a:rect l="l" t="t" r="r" b="b"/>
            <a:pathLst>
              <a:path w="2552131" h="1181975">
                <a:moveTo>
                  <a:pt x="2552131" y="0"/>
                </a:moveTo>
                <a:cubicBezTo>
                  <a:pt x="2403143" y="473122"/>
                  <a:pt x="2254155" y="946244"/>
                  <a:pt x="1828800" y="1119116"/>
                </a:cubicBezTo>
                <a:cubicBezTo>
                  <a:pt x="1403445" y="1291988"/>
                  <a:pt x="295701" y="1055427"/>
                  <a:pt x="0" y="1037230"/>
                </a:cubicBezTo>
              </a:path>
            </a:pathLst>
          </a:custGeom>
          <a:noFill/>
          <a:ln w="22225" cap="flat" cmpd="sng" algn="ctr">
            <a:solidFill>
              <a:srgbClr val="FF0000"/>
            </a:solidFill>
            <a:prstDash val="solid"/>
            <a:round/>
            <a:headEnd type="none" w="med" len="med"/>
            <a:tailEnd type="triangle" w="med" len="med"/>
          </a:ln>
          <a:effec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pPr>
            <a:endParaRPr kumimoji="0" lang="he-IL" sz="1800" b="0" i="0" u="none" strike="noStrike" cap="none" normalizeH="0" baseline="0" smtClean="0">
              <a:ln>
                <a:noFill/>
              </a:ln>
              <a:solidFill>
                <a:schemeClr val="bg1"/>
              </a:solidFill>
              <a:effectLst/>
              <a:latin typeface="Arial" pitchFamily="34" charset="0"/>
              <a:cs typeface="Arial" pitchFamily="34" charset="0"/>
            </a:endParaRPr>
          </a:p>
        </p:txBody>
      </p:sp>
      <p:cxnSp>
        <p:nvCxnSpPr>
          <p:cNvPr id="5" name="מחבר חץ ישר 4"/>
          <p:cNvCxnSpPr/>
          <p:nvPr/>
        </p:nvCxnSpPr>
        <p:spPr bwMode="auto">
          <a:xfrm flipV="1">
            <a:off x="3462414" y="3645024"/>
            <a:ext cx="4133922" cy="144016"/>
          </a:xfrm>
          <a:prstGeom prst="straightConnector1">
            <a:avLst/>
          </a:prstGeom>
          <a:solidFill>
            <a:srgbClr val="00B8FF"/>
          </a:solidFill>
          <a:ln w="9525" cap="flat" cmpd="sng" algn="ctr">
            <a:solidFill>
              <a:schemeClr val="tx1"/>
            </a:solidFill>
            <a:prstDash val="solid"/>
            <a:round/>
            <a:headEnd type="none" w="med" len="med"/>
            <a:tailEnd type="arrow"/>
          </a:ln>
          <a:effectLst/>
        </p:spPr>
      </p:cxnSp>
      <p:pic>
        <p:nvPicPr>
          <p:cNvPr id="23" name="Picture 3" descr="C:\Users\Administrator\AppData\Local\Microsoft\Windows\Temporary Internet Files\Content.IE5\ID5CQGMO\MC90043777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4827" y="5116263"/>
            <a:ext cx="417293" cy="3289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מחבר חץ ישר 3"/>
          <p:cNvCxnSpPr/>
          <p:nvPr/>
        </p:nvCxnSpPr>
        <p:spPr bwMode="auto">
          <a:xfrm flipH="1">
            <a:off x="4874787" y="5951538"/>
            <a:ext cx="2495004"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6" name="Text Box 7"/>
          <p:cNvSpPr txBox="1">
            <a:spLocks noChangeArrowheads="1"/>
          </p:cNvSpPr>
          <p:nvPr/>
        </p:nvSpPr>
        <p:spPr bwMode="auto">
          <a:xfrm>
            <a:off x="4860032" y="5626170"/>
            <a:ext cx="2568630" cy="780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charset="0"/>
                <a:cs typeface="Arial" charset="0"/>
              </a:defRPr>
            </a:lvl9pPr>
          </a:lstStyle>
          <a:p>
            <a:pPr eaLnBrk="1" hangingPunct="1">
              <a:lnSpc>
                <a:spcPct val="90000"/>
              </a:lnSpc>
              <a:spcBef>
                <a:spcPts val="500"/>
              </a:spcBef>
            </a:pPr>
            <a:r>
              <a:rPr lang="en-GB" sz="2000" b="1" dirty="0" smtClean="0">
                <a:solidFill>
                  <a:schemeClr val="tx1"/>
                </a:solidFill>
              </a:rPr>
              <a:t>3. bob.com</a:t>
            </a:r>
            <a:r>
              <a:rPr lang="en-GB" sz="2000" b="1" dirty="0" smtClean="0">
                <a:solidFill>
                  <a:schemeClr val="tx1"/>
                </a:solidFill>
                <a:latin typeface="Wingdings" pitchFamily="2" charset="2"/>
              </a:rPr>
              <a:t></a:t>
            </a:r>
            <a:r>
              <a:rPr lang="en-GB" sz="2000" b="1" dirty="0" smtClean="0">
                <a:solidFill>
                  <a:schemeClr val="tx1"/>
                </a:solidFill>
              </a:rPr>
              <a:t>1.2.3.4</a:t>
            </a:r>
            <a:endParaRPr lang="en-GB" sz="2000" b="1" dirty="0" smtClean="0">
              <a:solidFill>
                <a:schemeClr val="tx1"/>
              </a:solidFill>
            </a:endParaRPr>
          </a:p>
          <a:p>
            <a:pPr algn="ctr" eaLnBrk="1" hangingPunct="1">
              <a:lnSpc>
                <a:spcPct val="90000"/>
              </a:lnSpc>
              <a:spcBef>
                <a:spcPts val="600"/>
              </a:spcBef>
            </a:pPr>
            <a:endParaRPr lang="en-GB" sz="2400" b="1" dirty="0">
              <a:solidFill>
                <a:schemeClr val="tx1"/>
              </a:solidFill>
            </a:endParaRPr>
          </a:p>
        </p:txBody>
      </p:sp>
      <p:pic>
        <p:nvPicPr>
          <p:cNvPr id="27" name="Picture 3" descr="C:\Users\Administrator\AppData\Local\Microsoft\Windows\Temporary Internet Files\Content.IE5\ID5CQGMO\MC90043777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6915" y="5877272"/>
            <a:ext cx="417293" cy="32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7404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39947"/>
                                        </p:tgtEl>
                                        <p:attrNameLst>
                                          <p:attrName>style.visibility</p:attrName>
                                        </p:attrNameLst>
                                      </p:cBhvr>
                                      <p:to>
                                        <p:strVal val="visible"/>
                                      </p:to>
                                    </p:set>
                                    <p:animEffect transition="in" filter="wipe(down)">
                                      <p:cBhvr>
                                        <p:cTn id="23" dur="580">
                                          <p:stCondLst>
                                            <p:cond delay="0"/>
                                          </p:stCondLst>
                                        </p:cTn>
                                        <p:tgtEl>
                                          <p:spTgt spid="39947"/>
                                        </p:tgtEl>
                                      </p:cBhvr>
                                    </p:animEffect>
                                    <p:anim calcmode="lin" valueType="num">
                                      <p:cBhvr>
                                        <p:cTn id="24" dur="1822" tmFilter="0,0; 0.14,0.36; 0.43,0.73; 0.71,0.91; 1.0,1.0">
                                          <p:stCondLst>
                                            <p:cond delay="0"/>
                                          </p:stCondLst>
                                        </p:cTn>
                                        <p:tgtEl>
                                          <p:spTgt spid="3994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94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94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94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947"/>
                                        </p:tgtEl>
                                        <p:attrNameLst>
                                          <p:attrName>ppt_y</p:attrName>
                                        </p:attrNameLst>
                                      </p:cBhvr>
                                      <p:tavLst>
                                        <p:tav tm="0" fmla="#ppt_y-sin(pi*$)/81">
                                          <p:val>
                                            <p:fltVal val="0"/>
                                          </p:val>
                                        </p:tav>
                                        <p:tav tm="100000">
                                          <p:val>
                                            <p:fltVal val="1"/>
                                          </p:val>
                                        </p:tav>
                                      </p:tavLst>
                                    </p:anim>
                                    <p:animScale>
                                      <p:cBhvr>
                                        <p:cTn id="29" dur="26">
                                          <p:stCondLst>
                                            <p:cond delay="650"/>
                                          </p:stCondLst>
                                        </p:cTn>
                                        <p:tgtEl>
                                          <p:spTgt spid="39947"/>
                                        </p:tgtEl>
                                      </p:cBhvr>
                                      <p:to x="100000" y="60000"/>
                                    </p:animScale>
                                    <p:animScale>
                                      <p:cBhvr>
                                        <p:cTn id="30" dur="166" decel="50000">
                                          <p:stCondLst>
                                            <p:cond delay="676"/>
                                          </p:stCondLst>
                                        </p:cTn>
                                        <p:tgtEl>
                                          <p:spTgt spid="39947"/>
                                        </p:tgtEl>
                                      </p:cBhvr>
                                      <p:to x="100000" y="100000"/>
                                    </p:animScale>
                                    <p:animScale>
                                      <p:cBhvr>
                                        <p:cTn id="31" dur="26">
                                          <p:stCondLst>
                                            <p:cond delay="1312"/>
                                          </p:stCondLst>
                                        </p:cTn>
                                        <p:tgtEl>
                                          <p:spTgt spid="39947"/>
                                        </p:tgtEl>
                                      </p:cBhvr>
                                      <p:to x="100000" y="80000"/>
                                    </p:animScale>
                                    <p:animScale>
                                      <p:cBhvr>
                                        <p:cTn id="32" dur="166" decel="50000">
                                          <p:stCondLst>
                                            <p:cond delay="1338"/>
                                          </p:stCondLst>
                                        </p:cTn>
                                        <p:tgtEl>
                                          <p:spTgt spid="39947"/>
                                        </p:tgtEl>
                                      </p:cBhvr>
                                      <p:to x="100000" y="100000"/>
                                    </p:animScale>
                                    <p:animScale>
                                      <p:cBhvr>
                                        <p:cTn id="33" dur="26">
                                          <p:stCondLst>
                                            <p:cond delay="1642"/>
                                          </p:stCondLst>
                                        </p:cTn>
                                        <p:tgtEl>
                                          <p:spTgt spid="39947"/>
                                        </p:tgtEl>
                                      </p:cBhvr>
                                      <p:to x="100000" y="90000"/>
                                    </p:animScale>
                                    <p:animScale>
                                      <p:cBhvr>
                                        <p:cTn id="34" dur="166" decel="50000">
                                          <p:stCondLst>
                                            <p:cond delay="1668"/>
                                          </p:stCondLst>
                                        </p:cTn>
                                        <p:tgtEl>
                                          <p:spTgt spid="39947"/>
                                        </p:tgtEl>
                                      </p:cBhvr>
                                      <p:to x="100000" y="100000"/>
                                    </p:animScale>
                                    <p:animScale>
                                      <p:cBhvr>
                                        <p:cTn id="35" dur="26">
                                          <p:stCondLst>
                                            <p:cond delay="1808"/>
                                          </p:stCondLst>
                                        </p:cTn>
                                        <p:tgtEl>
                                          <p:spTgt spid="39947"/>
                                        </p:tgtEl>
                                      </p:cBhvr>
                                      <p:to x="100000" y="95000"/>
                                    </p:animScale>
                                    <p:animScale>
                                      <p:cBhvr>
                                        <p:cTn id="36" dur="166" decel="50000">
                                          <p:stCondLst>
                                            <p:cond delay="1834"/>
                                          </p:stCondLst>
                                        </p:cTn>
                                        <p:tgtEl>
                                          <p:spTgt spid="39947"/>
                                        </p:tgtEl>
                                      </p:cBhvr>
                                      <p:to x="100000" y="100000"/>
                                    </p:animScale>
                                  </p:childTnLst>
                                  <p:subTnLst>
                                    <p:animClr clrSpc="rgb" dir="cw">
                                      <p:cBhvr override="childStyle">
                                        <p:cTn dur="1" fill="hold" display="0" masterRel="nextClick" afterEffect="1"/>
                                        <p:tgtEl>
                                          <p:spTgt spid="39947"/>
                                        </p:tgtEl>
                                        <p:attrNameLst>
                                          <p:attrName>ppt_c</p:attrName>
                                        </p:attrNameLst>
                                      </p:cBhvr>
                                      <p:to>
                                        <a:schemeClr val="tx1"/>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1"/>
                                        </p:tgtEl>
                                        <p:attrNameLst>
                                          <p:attrName>style.visibility</p:attrName>
                                        </p:attrNameLst>
                                      </p:cBhvr>
                                      <p:to>
                                        <p:strVal val="visible"/>
                                      </p:to>
                                    </p:set>
                                    <p:anim calcmode="lin" valueType="num">
                                      <p:cBhvr additive="base">
                                        <p:cTn id="41" dur="500" fill="hold"/>
                                        <p:tgtEl>
                                          <p:spTgt spid="39951"/>
                                        </p:tgtEl>
                                        <p:attrNameLst>
                                          <p:attrName>ppt_x</p:attrName>
                                        </p:attrNameLst>
                                      </p:cBhvr>
                                      <p:tavLst>
                                        <p:tav tm="0">
                                          <p:val>
                                            <p:strVal val="#ppt_x"/>
                                          </p:val>
                                        </p:tav>
                                        <p:tav tm="100000">
                                          <p:val>
                                            <p:strVal val="#ppt_x"/>
                                          </p:val>
                                        </p:tav>
                                      </p:tavLst>
                                    </p:anim>
                                    <p:anim calcmode="lin" valueType="num">
                                      <p:cBhvr additive="base">
                                        <p:cTn id="42" dur="500" fill="hold"/>
                                        <p:tgtEl>
                                          <p:spTgt spid="3995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950"/>
                                        </p:tgtEl>
                                        <p:attrNameLst>
                                          <p:attrName>style.visibility</p:attrName>
                                        </p:attrNameLst>
                                      </p:cBhvr>
                                      <p:to>
                                        <p:strVal val="visible"/>
                                      </p:to>
                                    </p:set>
                                    <p:anim calcmode="lin" valueType="num">
                                      <p:cBhvr additive="base">
                                        <p:cTn id="45" dur="500" fill="hold"/>
                                        <p:tgtEl>
                                          <p:spTgt spid="39950"/>
                                        </p:tgtEl>
                                        <p:attrNameLst>
                                          <p:attrName>ppt_x</p:attrName>
                                        </p:attrNameLst>
                                      </p:cBhvr>
                                      <p:tavLst>
                                        <p:tav tm="0">
                                          <p:val>
                                            <p:strVal val="#ppt_x"/>
                                          </p:val>
                                        </p:tav>
                                        <p:tav tm="100000">
                                          <p:val>
                                            <p:strVal val="#ppt_x"/>
                                          </p:val>
                                        </p:tav>
                                      </p:tavLst>
                                    </p:anim>
                                    <p:anim calcmode="lin" valueType="num">
                                      <p:cBhvr additive="base">
                                        <p:cTn id="46"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39953"/>
                                        </p:tgtEl>
                                        <p:attrNameLst>
                                          <p:attrName>style.visibility</p:attrName>
                                        </p:attrNameLst>
                                      </p:cBhvr>
                                      <p:to>
                                        <p:strVal val="visible"/>
                                      </p:to>
                                    </p:set>
                                    <p:animEffect transition="in" filter="wipe(down)">
                                      <p:cBhvr>
                                        <p:cTn id="67" dur="580">
                                          <p:stCondLst>
                                            <p:cond delay="0"/>
                                          </p:stCondLst>
                                        </p:cTn>
                                        <p:tgtEl>
                                          <p:spTgt spid="39953"/>
                                        </p:tgtEl>
                                      </p:cBhvr>
                                    </p:animEffect>
                                    <p:anim calcmode="lin" valueType="num">
                                      <p:cBhvr>
                                        <p:cTn id="68" dur="1822" tmFilter="0,0; 0.14,0.36; 0.43,0.73; 0.71,0.91; 1.0,1.0">
                                          <p:stCondLst>
                                            <p:cond delay="0"/>
                                          </p:stCondLst>
                                        </p:cTn>
                                        <p:tgtEl>
                                          <p:spTgt spid="39953"/>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9953"/>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9953"/>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9953"/>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9953"/>
                                        </p:tgtEl>
                                        <p:attrNameLst>
                                          <p:attrName>ppt_y</p:attrName>
                                        </p:attrNameLst>
                                      </p:cBhvr>
                                      <p:tavLst>
                                        <p:tav tm="0" fmla="#ppt_y-sin(pi*$)/81">
                                          <p:val>
                                            <p:fltVal val="0"/>
                                          </p:val>
                                        </p:tav>
                                        <p:tav tm="100000">
                                          <p:val>
                                            <p:fltVal val="1"/>
                                          </p:val>
                                        </p:tav>
                                      </p:tavLst>
                                    </p:anim>
                                    <p:animScale>
                                      <p:cBhvr>
                                        <p:cTn id="73" dur="26">
                                          <p:stCondLst>
                                            <p:cond delay="650"/>
                                          </p:stCondLst>
                                        </p:cTn>
                                        <p:tgtEl>
                                          <p:spTgt spid="39953"/>
                                        </p:tgtEl>
                                      </p:cBhvr>
                                      <p:to x="100000" y="60000"/>
                                    </p:animScale>
                                    <p:animScale>
                                      <p:cBhvr>
                                        <p:cTn id="74" dur="166" decel="50000">
                                          <p:stCondLst>
                                            <p:cond delay="676"/>
                                          </p:stCondLst>
                                        </p:cTn>
                                        <p:tgtEl>
                                          <p:spTgt spid="39953"/>
                                        </p:tgtEl>
                                      </p:cBhvr>
                                      <p:to x="100000" y="100000"/>
                                    </p:animScale>
                                    <p:animScale>
                                      <p:cBhvr>
                                        <p:cTn id="75" dur="26">
                                          <p:stCondLst>
                                            <p:cond delay="1312"/>
                                          </p:stCondLst>
                                        </p:cTn>
                                        <p:tgtEl>
                                          <p:spTgt spid="39953"/>
                                        </p:tgtEl>
                                      </p:cBhvr>
                                      <p:to x="100000" y="80000"/>
                                    </p:animScale>
                                    <p:animScale>
                                      <p:cBhvr>
                                        <p:cTn id="76" dur="166" decel="50000">
                                          <p:stCondLst>
                                            <p:cond delay="1338"/>
                                          </p:stCondLst>
                                        </p:cTn>
                                        <p:tgtEl>
                                          <p:spTgt spid="39953"/>
                                        </p:tgtEl>
                                      </p:cBhvr>
                                      <p:to x="100000" y="100000"/>
                                    </p:animScale>
                                    <p:animScale>
                                      <p:cBhvr>
                                        <p:cTn id="77" dur="26">
                                          <p:stCondLst>
                                            <p:cond delay="1642"/>
                                          </p:stCondLst>
                                        </p:cTn>
                                        <p:tgtEl>
                                          <p:spTgt spid="39953"/>
                                        </p:tgtEl>
                                      </p:cBhvr>
                                      <p:to x="100000" y="90000"/>
                                    </p:animScale>
                                    <p:animScale>
                                      <p:cBhvr>
                                        <p:cTn id="78" dur="166" decel="50000">
                                          <p:stCondLst>
                                            <p:cond delay="1668"/>
                                          </p:stCondLst>
                                        </p:cTn>
                                        <p:tgtEl>
                                          <p:spTgt spid="39953"/>
                                        </p:tgtEl>
                                      </p:cBhvr>
                                      <p:to x="100000" y="100000"/>
                                    </p:animScale>
                                    <p:animScale>
                                      <p:cBhvr>
                                        <p:cTn id="79" dur="26">
                                          <p:stCondLst>
                                            <p:cond delay="1808"/>
                                          </p:stCondLst>
                                        </p:cTn>
                                        <p:tgtEl>
                                          <p:spTgt spid="39953"/>
                                        </p:tgtEl>
                                      </p:cBhvr>
                                      <p:to x="100000" y="95000"/>
                                    </p:animScale>
                                    <p:animScale>
                                      <p:cBhvr>
                                        <p:cTn id="80" dur="166" decel="50000">
                                          <p:stCondLst>
                                            <p:cond delay="1834"/>
                                          </p:stCondLst>
                                        </p:cTn>
                                        <p:tgtEl>
                                          <p:spTgt spid="39953"/>
                                        </p:tgtEl>
                                      </p:cBhvr>
                                      <p:to x="100000" y="100000"/>
                                    </p:animScale>
                                  </p:childTnLst>
                                  <p:subTnLst>
                                    <p:animClr clrSpc="rgb" dir="cw">
                                      <p:cBhvr override="childStyle">
                                        <p:cTn dur="1" fill="hold" display="0" masterRel="nextClick" afterEffect="1"/>
                                        <p:tgtEl>
                                          <p:spTgt spid="39953"/>
                                        </p:tgtEl>
                                        <p:attrNameLst>
                                          <p:attrName>ppt_c</p:attrName>
                                        </p:attrNameLst>
                                      </p:cBhvr>
                                      <p:to>
                                        <a:schemeClr val="tx1"/>
                                      </p:to>
                                    </p:animClr>
                                  </p:subTnLst>
                                </p:cTn>
                              </p:par>
                              <p:par>
                                <p:cTn id="81" presetID="26"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80">
                                          <p:stCondLst>
                                            <p:cond delay="0"/>
                                          </p:stCondLst>
                                        </p:cTn>
                                        <p:tgtEl>
                                          <p:spTgt spid="26"/>
                                        </p:tgtEl>
                                      </p:cBhvr>
                                    </p:animEffect>
                                    <p:anim calcmode="lin" valueType="num">
                                      <p:cBhvr>
                                        <p:cTn id="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9" dur="26">
                                          <p:stCondLst>
                                            <p:cond delay="650"/>
                                          </p:stCondLst>
                                        </p:cTn>
                                        <p:tgtEl>
                                          <p:spTgt spid="26"/>
                                        </p:tgtEl>
                                      </p:cBhvr>
                                      <p:to x="100000" y="60000"/>
                                    </p:animScale>
                                    <p:animScale>
                                      <p:cBhvr>
                                        <p:cTn id="90" dur="166" decel="50000">
                                          <p:stCondLst>
                                            <p:cond delay="676"/>
                                          </p:stCondLst>
                                        </p:cTn>
                                        <p:tgtEl>
                                          <p:spTgt spid="26"/>
                                        </p:tgtEl>
                                      </p:cBhvr>
                                      <p:to x="100000" y="100000"/>
                                    </p:animScale>
                                    <p:animScale>
                                      <p:cBhvr>
                                        <p:cTn id="91" dur="26">
                                          <p:stCondLst>
                                            <p:cond delay="1312"/>
                                          </p:stCondLst>
                                        </p:cTn>
                                        <p:tgtEl>
                                          <p:spTgt spid="26"/>
                                        </p:tgtEl>
                                      </p:cBhvr>
                                      <p:to x="100000" y="80000"/>
                                    </p:animScale>
                                    <p:animScale>
                                      <p:cBhvr>
                                        <p:cTn id="92" dur="166" decel="50000">
                                          <p:stCondLst>
                                            <p:cond delay="1338"/>
                                          </p:stCondLst>
                                        </p:cTn>
                                        <p:tgtEl>
                                          <p:spTgt spid="26"/>
                                        </p:tgtEl>
                                      </p:cBhvr>
                                      <p:to x="100000" y="100000"/>
                                    </p:animScale>
                                    <p:animScale>
                                      <p:cBhvr>
                                        <p:cTn id="93" dur="26">
                                          <p:stCondLst>
                                            <p:cond delay="1642"/>
                                          </p:stCondLst>
                                        </p:cTn>
                                        <p:tgtEl>
                                          <p:spTgt spid="26"/>
                                        </p:tgtEl>
                                      </p:cBhvr>
                                      <p:to x="100000" y="90000"/>
                                    </p:animScale>
                                    <p:animScale>
                                      <p:cBhvr>
                                        <p:cTn id="94" dur="166" decel="50000">
                                          <p:stCondLst>
                                            <p:cond delay="1668"/>
                                          </p:stCondLst>
                                        </p:cTn>
                                        <p:tgtEl>
                                          <p:spTgt spid="26"/>
                                        </p:tgtEl>
                                      </p:cBhvr>
                                      <p:to x="100000" y="100000"/>
                                    </p:animScale>
                                    <p:animScale>
                                      <p:cBhvr>
                                        <p:cTn id="95" dur="26">
                                          <p:stCondLst>
                                            <p:cond delay="1808"/>
                                          </p:stCondLst>
                                        </p:cTn>
                                        <p:tgtEl>
                                          <p:spTgt spid="26"/>
                                        </p:tgtEl>
                                      </p:cBhvr>
                                      <p:to x="100000" y="95000"/>
                                    </p:animScale>
                                    <p:animScale>
                                      <p:cBhvr>
                                        <p:cTn id="96" dur="166" decel="50000">
                                          <p:stCondLst>
                                            <p:cond delay="1834"/>
                                          </p:stCondLst>
                                        </p:cTn>
                                        <p:tgtEl>
                                          <p:spTgt spid="26"/>
                                        </p:tgtEl>
                                      </p:cBhvr>
                                      <p:to x="100000" y="100000"/>
                                    </p:animScale>
                                  </p:childTnLst>
                                  <p:subTnLst>
                                    <p:animClr clrSpc="rgb" dir="cw">
                                      <p:cBhvr override="childStyle">
                                        <p:cTn dur="1" fill="hold" display="0" masterRel="nextClick" afterEffect="1"/>
                                        <p:tgtEl>
                                          <p:spTgt spid="26"/>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39950" grpId="0" animBg="1"/>
      <p:bldP spid="39951" grpId="0"/>
      <p:bldP spid="39953" grpId="0"/>
      <p:bldP spid="3"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Line 2"/>
          <p:cNvSpPr>
            <a:spLocks noChangeShapeType="1"/>
          </p:cNvSpPr>
          <p:nvPr/>
        </p:nvSpPr>
        <p:spPr bwMode="auto">
          <a:xfrm>
            <a:off x="7742238"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5" name="Line 3"/>
          <p:cNvSpPr>
            <a:spLocks noChangeShapeType="1"/>
          </p:cNvSpPr>
          <p:nvPr/>
        </p:nvSpPr>
        <p:spPr bwMode="auto">
          <a:xfrm>
            <a:off x="2813313"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6" name="Line 4"/>
          <p:cNvSpPr>
            <a:spLocks noChangeShapeType="1"/>
          </p:cNvSpPr>
          <p:nvPr/>
        </p:nvSpPr>
        <p:spPr bwMode="auto">
          <a:xfrm flipH="1">
            <a:off x="8605838"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7" name="Line 5"/>
          <p:cNvSpPr>
            <a:spLocks noChangeShapeType="1"/>
          </p:cNvSpPr>
          <p:nvPr/>
        </p:nvSpPr>
        <p:spPr bwMode="auto">
          <a:xfrm>
            <a:off x="2339975" y="909215"/>
            <a:ext cx="6553200"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8" name="Line 6"/>
          <p:cNvSpPr>
            <a:spLocks noChangeShapeType="1"/>
          </p:cNvSpPr>
          <p:nvPr/>
        </p:nvSpPr>
        <p:spPr bwMode="auto">
          <a:xfrm>
            <a:off x="2339975" y="909215"/>
            <a:ext cx="0" cy="460801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9" name="Line 7"/>
          <p:cNvSpPr>
            <a:spLocks noChangeShapeType="1"/>
          </p:cNvSpPr>
          <p:nvPr/>
        </p:nvSpPr>
        <p:spPr bwMode="auto">
          <a:xfrm>
            <a:off x="4645025"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0" name="Line 8"/>
          <p:cNvSpPr>
            <a:spLocks noChangeShapeType="1"/>
          </p:cNvSpPr>
          <p:nvPr/>
        </p:nvSpPr>
        <p:spPr bwMode="auto">
          <a:xfrm flipV="1">
            <a:off x="2813313" y="4149302"/>
            <a:ext cx="1844411" cy="579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1" name="Text Box 9"/>
          <p:cNvSpPr txBox="1">
            <a:spLocks noChangeArrowheads="1"/>
          </p:cNvSpPr>
          <p:nvPr/>
        </p:nvSpPr>
        <p:spPr bwMode="auto">
          <a:xfrm>
            <a:off x="4284663" y="475828"/>
            <a:ext cx="723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lnSpc>
                <a:spcPct val="100000"/>
              </a:lnSpc>
              <a:buFont typeface="Times New Roman" pitchFamily="16" charset="0"/>
              <a:buNone/>
            </a:pPr>
            <a:r>
              <a:rPr lang="en-US" sz="1200">
                <a:latin typeface="Times New Roman" pitchFamily="16" charset="0"/>
                <a:cs typeface="Times New Roman" pitchFamily="16" charset="0"/>
              </a:rPr>
              <a:t>Resolver</a:t>
            </a:r>
          </a:p>
          <a:p>
            <a:pPr algn="ctr">
              <a:lnSpc>
                <a:spcPct val="100000"/>
              </a:lnSpc>
              <a:buFont typeface="Times New Roman" pitchFamily="16" charset="0"/>
              <a:buNone/>
            </a:pPr>
            <a:r>
              <a:rPr lang="en-US" sz="1200">
                <a:latin typeface="Times New Roman" pitchFamily="16" charset="0"/>
                <a:cs typeface="Times New Roman" pitchFamily="16" charset="0"/>
              </a:rPr>
              <a:t>5.5.5.5</a:t>
            </a:r>
          </a:p>
        </p:txBody>
      </p:sp>
      <p:sp>
        <p:nvSpPr>
          <p:cNvPr id="141322" name="Text Box 10"/>
          <p:cNvSpPr txBox="1">
            <a:spLocks noChangeArrowheads="1"/>
          </p:cNvSpPr>
          <p:nvPr/>
        </p:nvSpPr>
        <p:spPr bwMode="auto">
          <a:xfrm>
            <a:off x="2700338" y="620290"/>
            <a:ext cx="6762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rtl="1">
              <a:lnSpc>
                <a:spcPct val="100000"/>
              </a:lnSpc>
              <a:buFont typeface="Times New Roman" pitchFamily="16" charset="0"/>
              <a:buNone/>
            </a:pPr>
            <a:r>
              <a:rPr lang="en-US" sz="1200">
                <a:latin typeface="Times New Roman" pitchFamily="16" charset="0"/>
                <a:cs typeface="Times New Roman" pitchFamily="16" charset="0"/>
              </a:rPr>
              <a:t>Alice</a:t>
            </a:r>
          </a:p>
        </p:txBody>
      </p:sp>
      <p:sp>
        <p:nvSpPr>
          <p:cNvPr id="141323" name="Text Box 11"/>
          <p:cNvSpPr txBox="1">
            <a:spLocks noChangeArrowheads="1"/>
          </p:cNvSpPr>
          <p:nvPr/>
        </p:nvSpPr>
        <p:spPr bwMode="auto">
          <a:xfrm>
            <a:off x="7440613" y="475828"/>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rtl="1">
              <a:lnSpc>
                <a:spcPct val="100000"/>
              </a:lnSpc>
              <a:buFont typeface="Times New Roman" pitchFamily="16" charset="0"/>
              <a:buNone/>
            </a:pPr>
            <a:r>
              <a:rPr lang="en-US" sz="1200">
                <a:latin typeface="Times New Roman" pitchFamily="16" charset="0"/>
                <a:cs typeface="Times New Roman" pitchFamily="16" charset="0"/>
              </a:rPr>
              <a:t>Eve</a:t>
            </a:r>
            <a:br>
              <a:rPr lang="en-US" sz="1200">
                <a:latin typeface="Times New Roman" pitchFamily="16" charset="0"/>
                <a:cs typeface="Times New Roman" pitchFamily="16" charset="0"/>
              </a:rPr>
            </a:br>
            <a:r>
              <a:rPr lang="en-US" sz="1200">
                <a:latin typeface="Times New Roman" pitchFamily="16" charset="0"/>
                <a:cs typeface="Times New Roman" pitchFamily="16" charset="0"/>
              </a:rPr>
              <a:t>6.6.6.6</a:t>
            </a:r>
          </a:p>
        </p:txBody>
      </p:sp>
      <p:sp>
        <p:nvSpPr>
          <p:cNvPr id="141324" name="Text Box 12"/>
          <p:cNvSpPr txBox="1">
            <a:spLocks noChangeArrowheads="1"/>
          </p:cNvSpPr>
          <p:nvPr/>
        </p:nvSpPr>
        <p:spPr bwMode="auto">
          <a:xfrm>
            <a:off x="2089150" y="620290"/>
            <a:ext cx="5492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a:solidFill>
                  <a:schemeClr val="tx1"/>
                </a:solidFill>
              </a:rPr>
              <a:t>Step</a:t>
            </a:r>
          </a:p>
        </p:txBody>
      </p:sp>
      <p:sp>
        <p:nvSpPr>
          <p:cNvPr id="141325" name="Text Box 13"/>
          <p:cNvSpPr txBox="1">
            <a:spLocks noChangeArrowheads="1"/>
          </p:cNvSpPr>
          <p:nvPr/>
        </p:nvSpPr>
        <p:spPr bwMode="auto">
          <a:xfrm>
            <a:off x="2339975" y="1267990"/>
            <a:ext cx="2825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a:solidFill>
                  <a:schemeClr val="tx1"/>
                </a:solidFill>
              </a:rPr>
              <a:t>1</a:t>
            </a:r>
          </a:p>
        </p:txBody>
      </p:sp>
      <p:sp>
        <p:nvSpPr>
          <p:cNvPr id="141326" name="Text Box 14"/>
          <p:cNvSpPr txBox="1">
            <a:spLocks noChangeArrowheads="1"/>
          </p:cNvSpPr>
          <p:nvPr/>
        </p:nvSpPr>
        <p:spPr bwMode="auto">
          <a:xfrm>
            <a:off x="2387130" y="1917640"/>
            <a:ext cx="2825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dirty="0">
                <a:solidFill>
                  <a:schemeClr val="tx1"/>
                </a:solidFill>
              </a:rPr>
              <a:t>2</a:t>
            </a:r>
          </a:p>
        </p:txBody>
      </p:sp>
      <p:sp>
        <p:nvSpPr>
          <p:cNvPr id="141327" name="Text Box 15"/>
          <p:cNvSpPr txBox="1">
            <a:spLocks noChangeArrowheads="1"/>
          </p:cNvSpPr>
          <p:nvPr/>
        </p:nvSpPr>
        <p:spPr bwMode="auto">
          <a:xfrm>
            <a:off x="2339975" y="3501603"/>
            <a:ext cx="2825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a:solidFill>
                  <a:schemeClr val="tx1"/>
                </a:solidFill>
              </a:rPr>
              <a:t>3</a:t>
            </a:r>
          </a:p>
        </p:txBody>
      </p:sp>
      <p:sp>
        <p:nvSpPr>
          <p:cNvPr id="141328" name="Text Box 16"/>
          <p:cNvSpPr txBox="1">
            <a:spLocks noChangeArrowheads="1"/>
          </p:cNvSpPr>
          <p:nvPr/>
        </p:nvSpPr>
        <p:spPr bwMode="auto">
          <a:xfrm>
            <a:off x="2339975" y="3996903"/>
            <a:ext cx="2825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a:solidFill>
                  <a:schemeClr val="tx1"/>
                </a:solidFill>
              </a:rPr>
              <a:t>4</a:t>
            </a:r>
          </a:p>
        </p:txBody>
      </p:sp>
      <p:sp>
        <p:nvSpPr>
          <p:cNvPr id="141329" name="Text Box 17"/>
          <p:cNvSpPr txBox="1">
            <a:spLocks noChangeArrowheads="1"/>
          </p:cNvSpPr>
          <p:nvPr/>
        </p:nvSpPr>
        <p:spPr bwMode="auto">
          <a:xfrm>
            <a:off x="2339975" y="4716040"/>
            <a:ext cx="2825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a:solidFill>
                  <a:schemeClr val="tx1"/>
                </a:solidFill>
              </a:rPr>
              <a:t>5</a:t>
            </a:r>
          </a:p>
        </p:txBody>
      </p:sp>
      <p:sp>
        <p:nvSpPr>
          <p:cNvPr id="141333" name="Line 21"/>
          <p:cNvSpPr>
            <a:spLocks noChangeShapeType="1"/>
          </p:cNvSpPr>
          <p:nvPr/>
        </p:nvSpPr>
        <p:spPr bwMode="auto">
          <a:xfrm flipH="1">
            <a:off x="4645025" y="3644478"/>
            <a:ext cx="3095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0" name="Line 28"/>
          <p:cNvSpPr>
            <a:spLocks noChangeShapeType="1"/>
          </p:cNvSpPr>
          <p:nvPr/>
        </p:nvSpPr>
        <p:spPr bwMode="auto">
          <a:xfrm flipH="1">
            <a:off x="2813313" y="4797003"/>
            <a:ext cx="184441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1" name="Text Box 29"/>
          <p:cNvSpPr txBox="1">
            <a:spLocks noChangeArrowheads="1"/>
          </p:cNvSpPr>
          <p:nvPr/>
        </p:nvSpPr>
        <p:spPr bwMode="auto">
          <a:xfrm>
            <a:off x="8235950" y="475828"/>
            <a:ext cx="7651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rtl="1">
              <a:lnSpc>
                <a:spcPct val="100000"/>
              </a:lnSpc>
              <a:buFont typeface="Times New Roman" pitchFamily="16" charset="0"/>
              <a:buNone/>
            </a:pPr>
            <a:r>
              <a:rPr lang="en-US" sz="1200">
                <a:latin typeface="Times New Roman" pitchFamily="16" charset="0"/>
                <a:cs typeface="Times New Roman" pitchFamily="16" charset="0"/>
              </a:rPr>
              <a:t>ns.V.com</a:t>
            </a:r>
            <a:br>
              <a:rPr lang="en-US" sz="1200">
                <a:latin typeface="Times New Roman" pitchFamily="16" charset="0"/>
                <a:cs typeface="Times New Roman" pitchFamily="16" charset="0"/>
              </a:rPr>
            </a:br>
            <a:r>
              <a:rPr lang="en-US" sz="1200">
                <a:latin typeface="Times New Roman" pitchFamily="16" charset="0"/>
                <a:cs typeface="Times New Roman" pitchFamily="16" charset="0"/>
              </a:rPr>
              <a:t>1.2.34</a:t>
            </a:r>
          </a:p>
        </p:txBody>
      </p:sp>
      <p:sp>
        <p:nvSpPr>
          <p:cNvPr id="141342" name="Line 30"/>
          <p:cNvSpPr>
            <a:spLocks noChangeShapeType="1"/>
          </p:cNvSpPr>
          <p:nvPr/>
        </p:nvSpPr>
        <p:spPr bwMode="auto">
          <a:xfrm flipH="1">
            <a:off x="4645025" y="1412453"/>
            <a:ext cx="3095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3" name="Line 31"/>
          <p:cNvSpPr>
            <a:spLocks noChangeShapeType="1"/>
          </p:cNvSpPr>
          <p:nvPr/>
        </p:nvSpPr>
        <p:spPr bwMode="auto">
          <a:xfrm>
            <a:off x="4657724" y="2070040"/>
            <a:ext cx="39608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4" name="Line 32"/>
          <p:cNvSpPr>
            <a:spLocks noChangeShapeType="1"/>
          </p:cNvSpPr>
          <p:nvPr/>
        </p:nvSpPr>
        <p:spPr bwMode="auto">
          <a:xfrm>
            <a:off x="2700338" y="1412453"/>
            <a:ext cx="25209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5" name="Line 33"/>
          <p:cNvSpPr>
            <a:spLocks noChangeShapeType="1"/>
          </p:cNvSpPr>
          <p:nvPr/>
        </p:nvSpPr>
        <p:spPr bwMode="auto">
          <a:xfrm>
            <a:off x="2700338" y="2070040"/>
            <a:ext cx="25209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8" name="Line 36"/>
          <p:cNvSpPr>
            <a:spLocks noChangeShapeType="1"/>
          </p:cNvSpPr>
          <p:nvPr/>
        </p:nvSpPr>
        <p:spPr bwMode="auto">
          <a:xfrm>
            <a:off x="2700338" y="3644478"/>
            <a:ext cx="25209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56" name="Rectangle 44"/>
          <p:cNvSpPr>
            <a:spLocks noGrp="1" noChangeArrowheads="1"/>
          </p:cNvSpPr>
          <p:nvPr>
            <p:ph type="title"/>
          </p:nvPr>
        </p:nvSpPr>
        <p:spPr>
          <a:xfrm>
            <a:off x="179388" y="1060450"/>
            <a:ext cx="8296275" cy="777875"/>
          </a:xfrm>
        </p:spPr>
        <p:txBody>
          <a:bodyPr/>
          <a:lstStyle/>
          <a:p>
            <a:r>
              <a:rPr lang="en-US" sz="3400" dirty="0" err="1"/>
              <a:t>Kaminsky’s</a:t>
            </a:r>
            <a:r>
              <a:rPr lang="en-US" sz="3400" dirty="0"/>
              <a:t/>
            </a:r>
            <a:br>
              <a:rPr lang="en-US" sz="3400" dirty="0"/>
            </a:br>
            <a:r>
              <a:rPr lang="en-US" sz="3400" dirty="0" smtClean="0"/>
              <a:t>DNS </a:t>
            </a:r>
            <a:br>
              <a:rPr lang="en-US" sz="3400" dirty="0" smtClean="0"/>
            </a:br>
            <a:r>
              <a:rPr lang="en-US" sz="3400" dirty="0" smtClean="0"/>
              <a:t>Poisoning</a:t>
            </a:r>
            <a:br>
              <a:rPr lang="en-US" sz="3400" dirty="0" smtClean="0"/>
            </a:br>
            <a:r>
              <a:rPr lang="en-US" sz="3400" dirty="0" smtClean="0"/>
              <a:t>Attack </a:t>
            </a:r>
            <a:r>
              <a:rPr lang="en-US" sz="3400" dirty="0"/>
              <a:t/>
            </a:r>
            <a:br>
              <a:rPr lang="en-US" sz="3400" dirty="0"/>
            </a:br>
            <a:r>
              <a:rPr lang="en-US" sz="3400" dirty="0"/>
              <a:t>[Black-</a:t>
            </a:r>
            <a:br>
              <a:rPr lang="en-US" sz="3400" dirty="0"/>
            </a:br>
            <a:r>
              <a:rPr lang="en-US" sz="3400" dirty="0"/>
              <a:t> -Hat08]</a:t>
            </a:r>
          </a:p>
        </p:txBody>
      </p:sp>
      <p:sp>
        <p:nvSpPr>
          <p:cNvPr id="2" name="TextBox 1"/>
          <p:cNvSpPr txBox="1"/>
          <p:nvPr/>
        </p:nvSpPr>
        <p:spPr>
          <a:xfrm>
            <a:off x="4953178" y="1036771"/>
            <a:ext cx="1672253" cy="369332"/>
          </a:xfrm>
          <a:prstGeom prst="rect">
            <a:avLst/>
          </a:prstGeom>
          <a:noFill/>
        </p:spPr>
        <p:txBody>
          <a:bodyPr wrap="none" rtlCol="0">
            <a:spAutoFit/>
          </a:bodyPr>
          <a:lstStyle/>
          <a:p>
            <a:r>
              <a:rPr lang="en-US" dirty="0" smtClean="0">
                <a:solidFill>
                  <a:schemeClr val="tx1"/>
                </a:solidFill>
              </a:rPr>
              <a:t>A?$1.bob.com</a:t>
            </a:r>
            <a:endParaRPr lang="en-US" dirty="0">
              <a:solidFill>
                <a:schemeClr val="tx1"/>
              </a:solidFill>
            </a:endParaRPr>
          </a:p>
        </p:txBody>
      </p:sp>
      <p:sp>
        <p:nvSpPr>
          <p:cNvPr id="48" name="TextBox 47"/>
          <p:cNvSpPr txBox="1"/>
          <p:nvPr/>
        </p:nvSpPr>
        <p:spPr>
          <a:xfrm>
            <a:off x="4881820" y="1700708"/>
            <a:ext cx="2217274" cy="369332"/>
          </a:xfrm>
          <a:prstGeom prst="rect">
            <a:avLst/>
          </a:prstGeom>
          <a:noFill/>
        </p:spPr>
        <p:txBody>
          <a:bodyPr wrap="none" rtlCol="0">
            <a:spAutoFit/>
          </a:bodyPr>
          <a:lstStyle/>
          <a:p>
            <a:r>
              <a:rPr lang="en-US" dirty="0" smtClean="0">
                <a:solidFill>
                  <a:schemeClr val="tx1"/>
                </a:solidFill>
              </a:rPr>
              <a:t>A?$1.bob.com, ID=</a:t>
            </a:r>
            <a:r>
              <a:rPr lang="en-US" dirty="0" err="1" smtClean="0">
                <a:solidFill>
                  <a:schemeClr val="tx1"/>
                </a:solidFill>
              </a:rPr>
              <a:t>i</a:t>
            </a:r>
            <a:endParaRPr lang="en-US" dirty="0">
              <a:solidFill>
                <a:schemeClr val="tx1"/>
              </a:solidFill>
            </a:endParaRPr>
          </a:p>
        </p:txBody>
      </p:sp>
      <p:pic>
        <p:nvPicPr>
          <p:cNvPr id="49" name="Picture 25" descr="alic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85" y="455380"/>
            <a:ext cx="607257" cy="9255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985" y="421873"/>
            <a:ext cx="657190" cy="8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4717190" y="2444149"/>
            <a:ext cx="3520516" cy="1200329"/>
          </a:xfrm>
          <a:prstGeom prst="rect">
            <a:avLst/>
          </a:prstGeom>
          <a:noFill/>
        </p:spPr>
        <p:txBody>
          <a:bodyPr wrap="none" rtlCol="0">
            <a:spAutoFit/>
          </a:bodyPr>
          <a:lstStyle/>
          <a:p>
            <a:r>
              <a:rPr lang="en-US" dirty="0" smtClean="0">
                <a:solidFill>
                  <a:schemeClr val="tx1"/>
                </a:solidFill>
              </a:rPr>
              <a:t>Id=1, … bob.com </a:t>
            </a:r>
            <a:r>
              <a:rPr lang="en-US" dirty="0" smtClean="0">
                <a:solidFill>
                  <a:schemeClr val="tx1"/>
                </a:solidFill>
                <a:sym typeface="Wingdings" pitchFamily="2" charset="2"/>
              </a:rPr>
              <a:t> 6.6.6.6</a:t>
            </a:r>
          </a:p>
          <a:p>
            <a:r>
              <a:rPr lang="en-US" dirty="0" smtClean="0">
                <a:solidFill>
                  <a:schemeClr val="tx1"/>
                </a:solidFill>
              </a:rPr>
              <a:t>Id=2, … bob.com </a:t>
            </a:r>
            <a:r>
              <a:rPr lang="en-US" dirty="0" smtClean="0">
                <a:solidFill>
                  <a:schemeClr val="tx1"/>
                </a:solidFill>
                <a:sym typeface="Wingdings" pitchFamily="2" charset="2"/>
              </a:rPr>
              <a:t> 6.6.6.6</a:t>
            </a:r>
            <a:endParaRPr lang="en-US" dirty="0" smtClean="0">
              <a:solidFill>
                <a:schemeClr val="tx1"/>
              </a:solidFill>
            </a:endParaRPr>
          </a:p>
          <a:p>
            <a:r>
              <a:rPr lang="en-US" dirty="0" smtClean="0">
                <a:solidFill>
                  <a:schemeClr val="tx1"/>
                </a:solidFill>
              </a:rPr>
              <a:t>………………………………</a:t>
            </a:r>
          </a:p>
          <a:p>
            <a:r>
              <a:rPr lang="en-US" dirty="0" smtClean="0">
                <a:solidFill>
                  <a:schemeClr val="tx1"/>
                </a:solidFill>
              </a:rPr>
              <a:t>Id=65536, … bob.com </a:t>
            </a:r>
            <a:r>
              <a:rPr lang="en-US" dirty="0" smtClean="0">
                <a:solidFill>
                  <a:schemeClr val="tx1"/>
                </a:solidFill>
                <a:sym typeface="Wingdings" pitchFamily="2" charset="2"/>
              </a:rPr>
              <a:t> 6.6.6.6</a:t>
            </a:r>
            <a:endParaRPr lang="en-US" dirty="0" smtClean="0">
              <a:solidFill>
                <a:schemeClr val="tx1"/>
              </a:solidFill>
            </a:endParaRPr>
          </a:p>
        </p:txBody>
      </p:sp>
      <p:sp>
        <p:nvSpPr>
          <p:cNvPr id="53" name="TextBox 52"/>
          <p:cNvSpPr txBox="1"/>
          <p:nvPr/>
        </p:nvSpPr>
        <p:spPr>
          <a:xfrm>
            <a:off x="2813313" y="3785766"/>
            <a:ext cx="1351652" cy="349968"/>
          </a:xfrm>
          <a:prstGeom prst="rect">
            <a:avLst/>
          </a:prstGeom>
          <a:noFill/>
        </p:spPr>
        <p:txBody>
          <a:bodyPr wrap="none" rtlCol="0">
            <a:spAutoFit/>
          </a:bodyPr>
          <a:lstStyle/>
          <a:p>
            <a:r>
              <a:rPr lang="en-US" dirty="0" smtClean="0">
                <a:solidFill>
                  <a:schemeClr val="tx1"/>
                </a:solidFill>
              </a:rPr>
              <a:t>A?bob.com</a:t>
            </a:r>
            <a:endParaRPr lang="en-US" dirty="0">
              <a:solidFill>
                <a:schemeClr val="tx1"/>
              </a:solidFill>
            </a:endParaRPr>
          </a:p>
        </p:txBody>
      </p:sp>
      <p:sp>
        <p:nvSpPr>
          <p:cNvPr id="3" name="TextBox 2"/>
          <p:cNvSpPr txBox="1"/>
          <p:nvPr/>
        </p:nvSpPr>
        <p:spPr>
          <a:xfrm>
            <a:off x="2824069" y="4364018"/>
            <a:ext cx="2129109" cy="369332"/>
          </a:xfrm>
          <a:prstGeom prst="rect">
            <a:avLst/>
          </a:prstGeom>
          <a:noFill/>
        </p:spPr>
        <p:txBody>
          <a:bodyPr wrap="none" rtlCol="0">
            <a:spAutoFit/>
          </a:bodyPr>
          <a:lstStyle/>
          <a:p>
            <a:r>
              <a:rPr lang="en-US" dirty="0" smtClean="0">
                <a:solidFill>
                  <a:schemeClr val="tx1"/>
                </a:solidFill>
              </a:rPr>
              <a:t>bob.com </a:t>
            </a:r>
            <a:r>
              <a:rPr lang="en-US" dirty="0" smtClean="0">
                <a:solidFill>
                  <a:schemeClr val="tx1"/>
                </a:solidFill>
                <a:sym typeface="Wingdings" pitchFamily="2" charset="2"/>
              </a:rPr>
              <a:t> 6.6.6.6</a:t>
            </a:r>
            <a:endParaRPr lang="en-US" dirty="0"/>
          </a:p>
        </p:txBody>
      </p:sp>
      <p:pic>
        <p:nvPicPr>
          <p:cNvPr id="3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7953" y="239902"/>
            <a:ext cx="762053" cy="1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011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388938" y="277813"/>
            <a:ext cx="8297862" cy="7794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latin typeface="Gentium" charset="0"/>
              </a:rPr>
              <a:t>Antidotes to </a:t>
            </a:r>
            <a:r>
              <a:rPr lang="en-US" sz="4400" dirty="0" smtClean="0">
                <a:latin typeface="Gentium" charset="0"/>
              </a:rPr>
              <a:t>DNS Poisoning</a:t>
            </a:r>
            <a:endParaRPr lang="en-US" sz="2400" dirty="0">
              <a:latin typeface="Gentium" charset="0"/>
            </a:endParaRPr>
          </a:p>
        </p:txBody>
      </p:sp>
      <p:sp>
        <p:nvSpPr>
          <p:cNvPr id="8194" name="Rectangle 2"/>
          <p:cNvSpPr>
            <a:spLocks noGrp="1" noChangeArrowheads="1"/>
          </p:cNvSpPr>
          <p:nvPr>
            <p:ph type="body" idx="4294967295"/>
          </p:nvPr>
        </p:nvSpPr>
        <p:spPr>
          <a:xfrm>
            <a:off x="539552" y="1052736"/>
            <a:ext cx="8496944" cy="4981575"/>
          </a:xfrm>
          <a:ln/>
        </p:spPr>
        <p:txBody>
          <a:bodyPr/>
          <a:lstStyle/>
          <a:p>
            <a:pPr marL="331788" indent="-331788">
              <a:buClr>
                <a:srgbClr val="CC9900"/>
              </a:buClr>
              <a:buSzPct val="6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Short-term, entropy increasing defenses:</a:t>
            </a: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Unilateral (in resolver); against off-path attacker </a:t>
            </a:r>
          </a:p>
          <a:p>
            <a:pPr marL="1878013" lvl="2"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Supported by most resolvers</a:t>
            </a: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err="1" smtClean="0">
                <a:latin typeface="Gentium" charset="0"/>
              </a:rPr>
              <a:t>Randomise</a:t>
            </a:r>
            <a:r>
              <a:rPr lang="en-US" dirty="0" smtClean="0">
                <a:latin typeface="Gentium" charset="0"/>
              </a:rPr>
              <a:t>: </a:t>
            </a:r>
            <a:r>
              <a:rPr lang="en-US" dirty="0" smtClean="0">
                <a:solidFill>
                  <a:schemeClr val="accent2"/>
                </a:solidFill>
                <a:latin typeface="Gentium" charset="0"/>
              </a:rPr>
              <a:t>Source port, </a:t>
            </a:r>
            <a:r>
              <a:rPr lang="en-US" dirty="0" err="1" smtClean="0">
                <a:solidFill>
                  <a:schemeClr val="accent2"/>
                </a:solidFill>
                <a:latin typeface="Gentium" charset="0"/>
              </a:rPr>
              <a:t>src</a:t>
            </a:r>
            <a:r>
              <a:rPr lang="en-US" dirty="0" smtClean="0">
                <a:solidFill>
                  <a:schemeClr val="accent2"/>
                </a:solidFill>
                <a:latin typeface="Gentium" charset="0"/>
              </a:rPr>
              <a:t>/</a:t>
            </a:r>
            <a:r>
              <a:rPr lang="en-US" dirty="0" err="1" smtClean="0">
                <a:solidFill>
                  <a:schemeClr val="accent2"/>
                </a:solidFill>
                <a:latin typeface="Gentium" charset="0"/>
              </a:rPr>
              <a:t>dst</a:t>
            </a:r>
            <a:r>
              <a:rPr lang="en-US" dirty="0" smtClean="0">
                <a:solidFill>
                  <a:schemeClr val="accent2"/>
                </a:solidFill>
                <a:latin typeface="Gentium" charset="0"/>
              </a:rPr>
              <a:t> IP</a:t>
            </a:r>
            <a:r>
              <a:rPr lang="en-US" dirty="0" smtClean="0">
                <a:latin typeface="Gentium" charset="0"/>
              </a:rPr>
              <a:t>, DNS query</a:t>
            </a:r>
          </a:p>
          <a:p>
            <a:pPr marL="331788" indent="-331788">
              <a:lnSpc>
                <a:spcPct val="90000"/>
              </a:lnSpc>
              <a:buClr>
                <a:srgbClr val="CC9900"/>
              </a:buClr>
              <a:buSzPct val="6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Long-term </a:t>
            </a:r>
            <a:r>
              <a:rPr lang="en-US" dirty="0" smtClean="0">
                <a:latin typeface="Gentium" charset="0"/>
              </a:rPr>
              <a:t>defense: </a:t>
            </a:r>
            <a:r>
              <a:rPr lang="en-US" dirty="0">
                <a:latin typeface="Gentium" charset="0"/>
              </a:rPr>
              <a:t>DNSSEC [</a:t>
            </a:r>
            <a:r>
              <a:rPr lang="en-US" dirty="0" smtClean="0">
                <a:latin typeface="Gentium" charset="0"/>
              </a:rPr>
              <a:t>RFC4035]</a:t>
            </a:r>
            <a:endParaRPr lang="en-US" dirty="0">
              <a:latin typeface="Gentium" charset="0"/>
            </a:endParaRP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a:latin typeface="Gentium" charset="0"/>
              </a:rPr>
              <a:t>Cryptographic signatures - against </a:t>
            </a:r>
            <a:r>
              <a:rPr lang="en-US" dirty="0" err="1" smtClean="0">
                <a:latin typeface="Gentium" charset="0"/>
              </a:rPr>
              <a:t>MitM</a:t>
            </a:r>
            <a:endParaRPr lang="en-US" dirty="0" smtClean="0">
              <a:latin typeface="Gentium" charset="0"/>
            </a:endParaRP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Changes </a:t>
            </a:r>
            <a:r>
              <a:rPr lang="en-US" dirty="0">
                <a:latin typeface="Gentium" charset="0"/>
              </a:rPr>
              <a:t>to resolver and </a:t>
            </a:r>
            <a:r>
              <a:rPr lang="en-US" dirty="0" smtClean="0">
                <a:latin typeface="Gentium" charset="0"/>
              </a:rPr>
              <a:t>name-server</a:t>
            </a:r>
            <a:endParaRPr lang="en-US" dirty="0">
              <a:latin typeface="Gentium" charset="0"/>
            </a:endParaRP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Since ‘97 but not yet </a:t>
            </a:r>
            <a:r>
              <a:rPr lang="en-US" dirty="0">
                <a:latin typeface="Gentium" charset="0"/>
              </a:rPr>
              <a:t>widely </a:t>
            </a:r>
            <a:r>
              <a:rPr lang="en-US" dirty="0" smtClean="0">
                <a:latin typeface="Gentium" charset="0"/>
              </a:rPr>
              <a:t>deployed</a:t>
            </a: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a:latin typeface="Gentium" charset="0"/>
              </a:rPr>
              <a:t>Root + TLDs (83/271 TLDs), ~2% of domains</a:t>
            </a: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a:latin typeface="Gentium" charset="0"/>
              </a:rPr>
              <a:t>Permissive resolvers, signed `island` zones</a:t>
            </a: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a:latin typeface="Gentium" charset="0"/>
              </a:rPr>
              <a:t>Long </a:t>
            </a:r>
            <a:r>
              <a:rPr lang="en-US" dirty="0" smtClean="0">
                <a:latin typeface="Gentium" charset="0"/>
              </a:rPr>
              <a:t>responses - Often </a:t>
            </a:r>
            <a:r>
              <a:rPr lang="en-US" dirty="0">
                <a:latin typeface="Gentium" charset="0"/>
              </a:rPr>
              <a:t>fragmented!</a:t>
            </a:r>
          </a:p>
          <a:p>
            <a:pPr marL="1477963" lvl="1" indent="-563563">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
            </a:r>
            <a:br>
              <a:rPr lang="en-US" dirty="0" smtClean="0">
                <a:latin typeface="Gentium" charset="0"/>
              </a:rPr>
            </a:br>
            <a:endParaRPr lang="en-US" dirty="0" smtClean="0">
              <a:latin typeface="Gentium" charset="0"/>
            </a:endParaRPr>
          </a:p>
        </p:txBody>
      </p:sp>
    </p:spTree>
    <p:extLst>
      <p:ext uri="{BB962C8B-B14F-4D97-AF65-F5344CB8AC3E}">
        <p14:creationId xmlns:p14="http://schemas.microsoft.com/office/powerpoint/2010/main" val="740120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07504" y="188913"/>
            <a:ext cx="8856984" cy="863600"/>
          </a:xfrm>
        </p:spPr>
        <p:txBody>
          <a:bodyPr/>
          <a:lstStyle/>
          <a:p>
            <a:r>
              <a:rPr lang="en-US" dirty="0" smtClean="0"/>
              <a:t>DNSSEC causes </a:t>
            </a:r>
            <a:r>
              <a:rPr lang="en-US" dirty="0" smtClean="0"/>
              <a:t>p</a:t>
            </a:r>
            <a:r>
              <a:rPr lang="en-US" dirty="0" smtClean="0"/>
              <a:t>oisoning?</a:t>
            </a:r>
            <a:endParaRPr lang="en-US" dirty="0"/>
          </a:p>
        </p:txBody>
      </p:sp>
      <p:sp>
        <p:nvSpPr>
          <p:cNvPr id="26626" name="Rectangle 2"/>
          <p:cNvSpPr>
            <a:spLocks noGrp="1" noChangeArrowheads="1"/>
          </p:cNvSpPr>
          <p:nvPr>
            <p:ph type="body" idx="1"/>
          </p:nvPr>
        </p:nvSpPr>
        <p:spPr/>
        <p:txBody>
          <a:bodyPr/>
          <a:lstStyle/>
          <a:p>
            <a:r>
              <a:rPr lang="en-US" dirty="0" smtClean="0"/>
              <a:t>Traditional </a:t>
            </a:r>
            <a:r>
              <a:rPr lang="en-US" dirty="0" smtClean="0"/>
              <a:t>DNS: short responses </a:t>
            </a:r>
            <a:r>
              <a:rPr lang="en-US" dirty="0" smtClean="0"/>
              <a:t>(&lt;512B)</a:t>
            </a:r>
          </a:p>
          <a:p>
            <a:pPr lvl="1"/>
            <a:r>
              <a:rPr lang="en-US" dirty="0" smtClean="0"/>
              <a:t>Never fragmented</a:t>
            </a:r>
          </a:p>
          <a:p>
            <a:r>
              <a:rPr lang="en-US" dirty="0" smtClean="0"/>
              <a:t>EDNS: </a:t>
            </a:r>
            <a:r>
              <a:rPr lang="en-US" dirty="0" smtClean="0"/>
              <a:t>allows</a:t>
            </a:r>
            <a:r>
              <a:rPr lang="en-US" dirty="0" smtClean="0"/>
              <a:t> </a:t>
            </a:r>
            <a:r>
              <a:rPr lang="en-US" dirty="0" smtClean="0"/>
              <a:t>long responses </a:t>
            </a:r>
            <a:r>
              <a:rPr lang="en-US" dirty="0" smtClean="0"/>
              <a:t>(DNSSSEC</a:t>
            </a:r>
            <a:r>
              <a:rPr lang="en-US" dirty="0" smtClean="0"/>
              <a:t>) </a:t>
            </a:r>
          </a:p>
          <a:p>
            <a:r>
              <a:rPr lang="en-US" dirty="0" smtClean="0"/>
              <a:t>Attacker can forge second/first </a:t>
            </a:r>
            <a:r>
              <a:rPr lang="en-US" dirty="0" smtClean="0"/>
              <a:t>fragment: </a:t>
            </a:r>
            <a:endParaRPr lang="en-US" dirty="0" smtClean="0"/>
          </a:p>
          <a:p>
            <a:pPr lvl="1"/>
            <a:r>
              <a:rPr lang="en-US" dirty="0" smtClean="0"/>
              <a:t>Poison DNS records: </a:t>
            </a:r>
          </a:p>
          <a:p>
            <a:pPr lvl="2"/>
            <a:r>
              <a:rPr lang="en-US" dirty="0" smtClean="0"/>
              <a:t>DNSSEC not validated: permissive resolvers, islands, …</a:t>
            </a:r>
          </a:p>
          <a:p>
            <a:pPr lvl="2"/>
            <a:r>
              <a:rPr lang="en-US" dirty="0" smtClean="0"/>
              <a:t>Mapped non-existing subdomains (if opt-out) </a:t>
            </a:r>
            <a:r>
              <a:rPr lang="en-US" dirty="0" smtClean="0">
                <a:sym typeface="Wingdings" pitchFamily="2" charset="2"/>
              </a:rPr>
              <a:t> steal cookies</a:t>
            </a:r>
          </a:p>
          <a:p>
            <a:pPr lvl="2"/>
            <a:r>
              <a:rPr lang="en-US" dirty="0" smtClean="0">
                <a:sym typeface="Wingdings" pitchFamily="2" charset="2"/>
              </a:rPr>
              <a:t>Spoofed </a:t>
            </a:r>
            <a:r>
              <a:rPr lang="en-US" u="sng" dirty="0" smtClean="0">
                <a:sym typeface="Wingdings" pitchFamily="2" charset="2"/>
              </a:rPr>
              <a:t>name server</a:t>
            </a:r>
            <a:r>
              <a:rPr lang="en-US" dirty="0" smtClean="0">
                <a:sym typeface="Wingdings" pitchFamily="2" charset="2"/>
              </a:rPr>
              <a:t> – traffic analysis, covert channel</a:t>
            </a:r>
            <a:endParaRPr lang="en-US" dirty="0" smtClean="0"/>
          </a:p>
          <a:p>
            <a:pPr lvl="1"/>
            <a:r>
              <a:rPr lang="en-US" dirty="0" smtClean="0"/>
              <a:t>Drop (fragmented) DNS responses</a:t>
            </a:r>
            <a:endParaRPr lang="en-US" dirty="0"/>
          </a:p>
        </p:txBody>
      </p:sp>
    </p:spTree>
    <p:extLst>
      <p:ext uri="{BB962C8B-B14F-4D97-AF65-F5344CB8AC3E}">
        <p14:creationId xmlns:p14="http://schemas.microsoft.com/office/powerpoint/2010/main" val="3052055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Poisoning and DNSSEC</a:t>
            </a:r>
            <a:endParaRPr lang="en-US" dirty="0"/>
          </a:p>
        </p:txBody>
      </p:sp>
      <p:sp>
        <p:nvSpPr>
          <p:cNvPr id="3" name="Content Placeholder 2"/>
          <p:cNvSpPr>
            <a:spLocks noGrp="1"/>
          </p:cNvSpPr>
          <p:nvPr>
            <p:ph idx="1"/>
          </p:nvPr>
        </p:nvSpPr>
        <p:spPr/>
        <p:txBody>
          <a:bodyPr/>
          <a:lstStyle/>
          <a:p>
            <a:r>
              <a:rPr lang="en-US" dirty="0" smtClean="0"/>
              <a:t>DNSSEC: protects integrity of responses</a:t>
            </a:r>
          </a:p>
          <a:p>
            <a:pPr lvl="1"/>
            <a:r>
              <a:rPr lang="en-US" dirty="0" smtClean="0"/>
              <a:t>Prevents poisoning - even against </a:t>
            </a:r>
            <a:r>
              <a:rPr lang="en-US" dirty="0" err="1" smtClean="0"/>
              <a:t>MitM</a:t>
            </a:r>
            <a:endParaRPr lang="en-US" dirty="0" smtClean="0"/>
          </a:p>
          <a:p>
            <a:pPr lvl="2"/>
            <a:r>
              <a:rPr lang="en-US" dirty="0" smtClean="0"/>
              <a:t>But only if fully, properly deployed</a:t>
            </a:r>
          </a:p>
          <a:p>
            <a:pPr lvl="1"/>
            <a:r>
              <a:rPr lang="en-US" dirty="0" smtClean="0"/>
              <a:t>But: slow, partial deployment </a:t>
            </a:r>
            <a:r>
              <a:rPr lang="en-US" dirty="0" smtClean="0">
                <a:sym typeface="Wingdings" pitchFamily="2" charset="2"/>
              </a:rPr>
              <a:t> (many?) years</a:t>
            </a:r>
          </a:p>
          <a:p>
            <a:r>
              <a:rPr lang="en-US" dirty="0" smtClean="0"/>
              <a:t>Attack above requires fragmented response</a:t>
            </a:r>
          </a:p>
          <a:p>
            <a:pPr lvl="1"/>
            <a:r>
              <a:rPr lang="en-US" dirty="0" smtClean="0"/>
              <a:t>Most DNS responses are not fragmented</a:t>
            </a:r>
          </a:p>
          <a:p>
            <a:pPr lvl="1"/>
            <a:r>
              <a:rPr lang="en-US" dirty="0" smtClean="0"/>
              <a:t>But DNSSEC causes long, fragmented responses</a:t>
            </a:r>
          </a:p>
          <a:p>
            <a:pPr lvl="2"/>
            <a:r>
              <a:rPr lang="en-US" dirty="0" smtClean="0">
                <a:sym typeface="Wingdings" pitchFamily="2" charset="2"/>
              </a:rPr>
              <a:t>Incomplete deployment: poisoning possible</a:t>
            </a:r>
          </a:p>
          <a:p>
            <a:pPr lvl="2"/>
            <a:r>
              <a:rPr lang="en-US" dirty="0" smtClean="0">
                <a:sym typeface="Wingdings" pitchFamily="2" charset="2"/>
              </a:rPr>
              <a:t>Fully, properly deployed: </a:t>
            </a:r>
            <a:r>
              <a:rPr lang="en-US" dirty="0" err="1" smtClean="0">
                <a:sym typeface="Wingdings" pitchFamily="2" charset="2"/>
              </a:rPr>
              <a:t>DoS</a:t>
            </a:r>
            <a:r>
              <a:rPr lang="en-US" dirty="0" smtClean="0">
                <a:sym typeface="Wingdings" pitchFamily="2" charset="2"/>
              </a:rPr>
              <a:t>, traffic-analysis possible!</a:t>
            </a:r>
            <a:endParaRPr lang="en-US" dirty="0" smtClean="0"/>
          </a:p>
          <a:p>
            <a:r>
              <a:rPr lang="en-US" dirty="0" smtClean="0"/>
              <a:t>And Till DNSSEC ?</a:t>
            </a:r>
          </a:p>
          <a:p>
            <a:pPr lvl="1"/>
            <a:r>
              <a:rPr lang="en-US" dirty="0" smtClean="0"/>
              <a:t>`Patched security’ against off-path attackers</a:t>
            </a:r>
          </a:p>
          <a:p>
            <a:pPr lvl="1"/>
            <a:r>
              <a:rPr lang="en-US" dirty="0" smtClean="0"/>
              <a:t>Other attacks… [</a:t>
            </a:r>
            <a:r>
              <a:rPr lang="en-US" dirty="0" err="1" smtClean="0"/>
              <a:t>H+Shulman</a:t>
            </a:r>
            <a:r>
              <a:rPr lang="en-US" dirty="0" smtClean="0"/>
              <a:t>, Esorics’12] </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36096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Line 2"/>
          <p:cNvSpPr>
            <a:spLocks noChangeShapeType="1"/>
          </p:cNvSpPr>
          <p:nvPr/>
        </p:nvSpPr>
        <p:spPr bwMode="auto">
          <a:xfrm>
            <a:off x="7742238"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5" name="Line 3"/>
          <p:cNvSpPr>
            <a:spLocks noChangeShapeType="1"/>
          </p:cNvSpPr>
          <p:nvPr/>
        </p:nvSpPr>
        <p:spPr bwMode="auto">
          <a:xfrm>
            <a:off x="2813313"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6" name="Line 4"/>
          <p:cNvSpPr>
            <a:spLocks noChangeShapeType="1"/>
          </p:cNvSpPr>
          <p:nvPr/>
        </p:nvSpPr>
        <p:spPr bwMode="auto">
          <a:xfrm flipH="1">
            <a:off x="8605838"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7" name="Line 5"/>
          <p:cNvSpPr>
            <a:spLocks noChangeShapeType="1"/>
          </p:cNvSpPr>
          <p:nvPr/>
        </p:nvSpPr>
        <p:spPr bwMode="auto">
          <a:xfrm>
            <a:off x="2339975" y="909215"/>
            <a:ext cx="6553200"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8" name="Line 6"/>
          <p:cNvSpPr>
            <a:spLocks noChangeShapeType="1"/>
          </p:cNvSpPr>
          <p:nvPr/>
        </p:nvSpPr>
        <p:spPr bwMode="auto">
          <a:xfrm>
            <a:off x="2339975" y="909215"/>
            <a:ext cx="0" cy="460801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19" name="Line 7"/>
          <p:cNvSpPr>
            <a:spLocks noChangeShapeType="1"/>
          </p:cNvSpPr>
          <p:nvPr/>
        </p:nvSpPr>
        <p:spPr bwMode="auto">
          <a:xfrm>
            <a:off x="4645025" y="909215"/>
            <a:ext cx="0" cy="460801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0" name="Line 8"/>
          <p:cNvSpPr>
            <a:spLocks noChangeShapeType="1"/>
          </p:cNvSpPr>
          <p:nvPr/>
        </p:nvSpPr>
        <p:spPr bwMode="auto">
          <a:xfrm flipV="1">
            <a:off x="2813313" y="4573686"/>
            <a:ext cx="1844411" cy="579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1" name="Text Box 9"/>
          <p:cNvSpPr txBox="1">
            <a:spLocks noChangeArrowheads="1"/>
          </p:cNvSpPr>
          <p:nvPr/>
        </p:nvSpPr>
        <p:spPr bwMode="auto">
          <a:xfrm>
            <a:off x="4284663" y="475828"/>
            <a:ext cx="723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lnSpc>
                <a:spcPct val="100000"/>
              </a:lnSpc>
              <a:buFont typeface="Times New Roman" pitchFamily="16" charset="0"/>
              <a:buNone/>
            </a:pPr>
            <a:r>
              <a:rPr lang="en-US" sz="1200">
                <a:latin typeface="Times New Roman" pitchFamily="16" charset="0"/>
                <a:cs typeface="Times New Roman" pitchFamily="16" charset="0"/>
              </a:rPr>
              <a:t>Resolver</a:t>
            </a:r>
          </a:p>
          <a:p>
            <a:pPr algn="ctr">
              <a:lnSpc>
                <a:spcPct val="100000"/>
              </a:lnSpc>
              <a:buFont typeface="Times New Roman" pitchFamily="16" charset="0"/>
              <a:buNone/>
            </a:pPr>
            <a:r>
              <a:rPr lang="en-US" sz="1200">
                <a:latin typeface="Times New Roman" pitchFamily="16" charset="0"/>
                <a:cs typeface="Times New Roman" pitchFamily="16" charset="0"/>
              </a:rPr>
              <a:t>5.5.5.5</a:t>
            </a:r>
          </a:p>
        </p:txBody>
      </p:sp>
      <p:sp>
        <p:nvSpPr>
          <p:cNvPr id="141322" name="Text Box 10"/>
          <p:cNvSpPr txBox="1">
            <a:spLocks noChangeArrowheads="1"/>
          </p:cNvSpPr>
          <p:nvPr/>
        </p:nvSpPr>
        <p:spPr bwMode="auto">
          <a:xfrm>
            <a:off x="2700338" y="620290"/>
            <a:ext cx="6762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rtl="1">
              <a:lnSpc>
                <a:spcPct val="100000"/>
              </a:lnSpc>
              <a:buFont typeface="Times New Roman" pitchFamily="16" charset="0"/>
              <a:buNone/>
            </a:pPr>
            <a:r>
              <a:rPr lang="en-US" sz="1200">
                <a:latin typeface="Times New Roman" pitchFamily="16" charset="0"/>
                <a:cs typeface="Times New Roman" pitchFamily="16" charset="0"/>
              </a:rPr>
              <a:t>Alice</a:t>
            </a:r>
          </a:p>
        </p:txBody>
      </p:sp>
      <p:sp>
        <p:nvSpPr>
          <p:cNvPr id="141323" name="Text Box 11"/>
          <p:cNvSpPr txBox="1">
            <a:spLocks noChangeArrowheads="1"/>
          </p:cNvSpPr>
          <p:nvPr/>
        </p:nvSpPr>
        <p:spPr bwMode="auto">
          <a:xfrm>
            <a:off x="7440613" y="475828"/>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rtl="1">
              <a:lnSpc>
                <a:spcPct val="100000"/>
              </a:lnSpc>
              <a:buFont typeface="Times New Roman" pitchFamily="16" charset="0"/>
              <a:buNone/>
            </a:pPr>
            <a:r>
              <a:rPr lang="en-US" sz="1200">
                <a:latin typeface="Times New Roman" pitchFamily="16" charset="0"/>
                <a:cs typeface="Times New Roman" pitchFamily="16" charset="0"/>
              </a:rPr>
              <a:t>Eve</a:t>
            </a:r>
            <a:br>
              <a:rPr lang="en-US" sz="1200">
                <a:latin typeface="Times New Roman" pitchFamily="16" charset="0"/>
                <a:cs typeface="Times New Roman" pitchFamily="16" charset="0"/>
              </a:rPr>
            </a:br>
            <a:r>
              <a:rPr lang="en-US" sz="1200">
                <a:latin typeface="Times New Roman" pitchFamily="16" charset="0"/>
                <a:cs typeface="Times New Roman" pitchFamily="16" charset="0"/>
              </a:rPr>
              <a:t>6.6.6.6</a:t>
            </a:r>
          </a:p>
        </p:txBody>
      </p:sp>
      <p:sp>
        <p:nvSpPr>
          <p:cNvPr id="141324" name="Text Box 12"/>
          <p:cNvSpPr txBox="1">
            <a:spLocks noChangeArrowheads="1"/>
          </p:cNvSpPr>
          <p:nvPr/>
        </p:nvSpPr>
        <p:spPr bwMode="auto">
          <a:xfrm>
            <a:off x="2089150" y="620290"/>
            <a:ext cx="54927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rgbClr val="000000"/>
                </a:solidFill>
                <a:latin typeface="Arial" charset="0"/>
                <a:cs typeface="Arial" charset="0"/>
              </a:defRPr>
            </a:lvl1pPr>
            <a:lvl2pPr>
              <a:defRPr>
                <a:solidFill>
                  <a:srgbClr val="000000"/>
                </a:solidFill>
                <a:latin typeface="Arial" charset="0"/>
                <a:cs typeface="Arial" charset="0"/>
              </a:defRPr>
            </a:lvl2pPr>
            <a:lvl3pPr>
              <a:defRPr>
                <a:solidFill>
                  <a:srgbClr val="000000"/>
                </a:solidFill>
                <a:latin typeface="Arial" charset="0"/>
                <a:cs typeface="Arial" charset="0"/>
              </a:defRPr>
            </a:lvl3pPr>
            <a:lvl4pPr>
              <a:defRPr>
                <a:solidFill>
                  <a:srgbClr val="000000"/>
                </a:solidFill>
                <a:latin typeface="Arial" charset="0"/>
                <a:cs typeface="Arial" charset="0"/>
              </a:defRPr>
            </a:lvl4pPr>
            <a:lvl5pPr>
              <a:defRPr>
                <a:solidFill>
                  <a:srgbClr val="000000"/>
                </a:solidFill>
                <a:latin typeface="Arial" charset="0"/>
                <a:cs typeface="Arial" charset="0"/>
              </a:defRPr>
            </a:lvl5pPr>
            <a:lvl6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6pPr>
            <a:lvl7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7pPr>
            <a:lvl8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8pPr>
            <a:lvl9pPr fontAlgn="base">
              <a:lnSpc>
                <a:spcPct val="93000"/>
              </a:lnSpc>
              <a:spcBef>
                <a:spcPct val="0"/>
              </a:spcBef>
              <a:spcAft>
                <a:spcPct val="0"/>
              </a:spcAft>
              <a:buClr>
                <a:srgbClr val="000000"/>
              </a:buClr>
              <a:buSzPct val="100000"/>
              <a:buFont typeface="Arial" charset="0"/>
              <a:defRPr>
                <a:solidFill>
                  <a:srgbClr val="000000"/>
                </a:solidFill>
                <a:latin typeface="Arial" charset="0"/>
                <a:cs typeface="Arial" charset="0"/>
              </a:defRPr>
            </a:lvl9pPr>
          </a:lstStyle>
          <a:p>
            <a:pPr algn="r" defTabSz="914400" rtl="1">
              <a:lnSpc>
                <a:spcPct val="100000"/>
              </a:lnSpc>
              <a:buFont typeface="Times New Roman" pitchFamily="16" charset="0"/>
              <a:buNone/>
            </a:pPr>
            <a:r>
              <a:rPr lang="en-US" sz="1400">
                <a:solidFill>
                  <a:schemeClr val="tx1"/>
                </a:solidFill>
              </a:rPr>
              <a:t>Step</a:t>
            </a:r>
          </a:p>
        </p:txBody>
      </p:sp>
      <p:sp>
        <p:nvSpPr>
          <p:cNvPr id="141333" name="Line 21"/>
          <p:cNvSpPr>
            <a:spLocks noChangeShapeType="1"/>
          </p:cNvSpPr>
          <p:nvPr/>
        </p:nvSpPr>
        <p:spPr bwMode="auto">
          <a:xfrm flipH="1">
            <a:off x="4657723" y="3068960"/>
            <a:ext cx="39608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0" name="Line 28"/>
          <p:cNvSpPr>
            <a:spLocks noChangeShapeType="1"/>
          </p:cNvSpPr>
          <p:nvPr/>
        </p:nvSpPr>
        <p:spPr bwMode="auto">
          <a:xfrm flipH="1">
            <a:off x="2813313" y="5221387"/>
            <a:ext cx="184441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1" name="Text Box 29"/>
          <p:cNvSpPr txBox="1">
            <a:spLocks noChangeArrowheads="1"/>
          </p:cNvSpPr>
          <p:nvPr/>
        </p:nvSpPr>
        <p:spPr bwMode="auto">
          <a:xfrm>
            <a:off x="8235950" y="475828"/>
            <a:ext cx="7651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rtl="1">
              <a:lnSpc>
                <a:spcPct val="100000"/>
              </a:lnSpc>
              <a:buFont typeface="Times New Roman" pitchFamily="16" charset="0"/>
              <a:buNone/>
            </a:pPr>
            <a:r>
              <a:rPr lang="en-US" sz="1200">
                <a:latin typeface="Times New Roman" pitchFamily="16" charset="0"/>
                <a:cs typeface="Times New Roman" pitchFamily="16" charset="0"/>
              </a:rPr>
              <a:t>ns.V.com</a:t>
            </a:r>
            <a:br>
              <a:rPr lang="en-US" sz="1200">
                <a:latin typeface="Times New Roman" pitchFamily="16" charset="0"/>
                <a:cs typeface="Times New Roman" pitchFamily="16" charset="0"/>
              </a:rPr>
            </a:br>
            <a:r>
              <a:rPr lang="en-US" sz="1200">
                <a:latin typeface="Times New Roman" pitchFamily="16" charset="0"/>
                <a:cs typeface="Times New Roman" pitchFamily="16" charset="0"/>
              </a:rPr>
              <a:t>1.2.34</a:t>
            </a:r>
          </a:p>
        </p:txBody>
      </p:sp>
      <p:sp>
        <p:nvSpPr>
          <p:cNvPr id="141342" name="Line 30"/>
          <p:cNvSpPr>
            <a:spLocks noChangeShapeType="1"/>
          </p:cNvSpPr>
          <p:nvPr/>
        </p:nvSpPr>
        <p:spPr bwMode="auto">
          <a:xfrm flipH="1">
            <a:off x="4645025" y="1836837"/>
            <a:ext cx="3095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3" name="Line 31"/>
          <p:cNvSpPr>
            <a:spLocks noChangeShapeType="1"/>
          </p:cNvSpPr>
          <p:nvPr/>
        </p:nvSpPr>
        <p:spPr bwMode="auto">
          <a:xfrm>
            <a:off x="4657724" y="2494424"/>
            <a:ext cx="39608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4" name="Line 32"/>
          <p:cNvSpPr>
            <a:spLocks noChangeShapeType="1"/>
          </p:cNvSpPr>
          <p:nvPr/>
        </p:nvSpPr>
        <p:spPr bwMode="auto">
          <a:xfrm>
            <a:off x="2700338" y="1836837"/>
            <a:ext cx="25209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45" name="Line 33"/>
          <p:cNvSpPr>
            <a:spLocks noChangeShapeType="1"/>
          </p:cNvSpPr>
          <p:nvPr/>
        </p:nvSpPr>
        <p:spPr bwMode="auto">
          <a:xfrm>
            <a:off x="2700338" y="2494424"/>
            <a:ext cx="25209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56" name="Rectangle 44"/>
          <p:cNvSpPr>
            <a:spLocks noGrp="1" noChangeArrowheads="1"/>
          </p:cNvSpPr>
          <p:nvPr>
            <p:ph type="title"/>
          </p:nvPr>
        </p:nvSpPr>
        <p:spPr>
          <a:xfrm>
            <a:off x="179388" y="1060450"/>
            <a:ext cx="8296275" cy="777875"/>
          </a:xfrm>
        </p:spPr>
        <p:txBody>
          <a:bodyPr/>
          <a:lstStyle/>
          <a:p>
            <a:r>
              <a:rPr lang="en-US" sz="3400" dirty="0" smtClean="0"/>
              <a:t>Poisoning</a:t>
            </a:r>
            <a:br>
              <a:rPr lang="en-US" sz="3400" dirty="0" smtClean="0"/>
            </a:br>
            <a:r>
              <a:rPr lang="en-US" sz="3400" dirty="0" smtClean="0"/>
              <a:t>name server</a:t>
            </a:r>
            <a:br>
              <a:rPr lang="en-US" sz="3400" dirty="0" smtClean="0"/>
            </a:br>
            <a:r>
              <a:rPr lang="en-US" sz="3400" dirty="0" smtClean="0"/>
              <a:t>of ORG</a:t>
            </a:r>
            <a:br>
              <a:rPr lang="en-US" sz="3400" dirty="0" smtClean="0"/>
            </a:br>
            <a:r>
              <a:rPr lang="en-US" sz="3400" dirty="0" smtClean="0"/>
              <a:t>top-level</a:t>
            </a:r>
            <a:br>
              <a:rPr lang="en-US" sz="3400" dirty="0" smtClean="0"/>
            </a:br>
            <a:r>
              <a:rPr lang="en-US" sz="3400" dirty="0" smtClean="0"/>
              <a:t>domain</a:t>
            </a:r>
            <a:endParaRPr lang="en-US" sz="3400" dirty="0"/>
          </a:p>
        </p:txBody>
      </p:sp>
      <p:sp>
        <p:nvSpPr>
          <p:cNvPr id="2" name="TextBox 1"/>
          <p:cNvSpPr txBox="1"/>
          <p:nvPr/>
        </p:nvSpPr>
        <p:spPr>
          <a:xfrm>
            <a:off x="4916403" y="1475442"/>
            <a:ext cx="1736373" cy="369332"/>
          </a:xfrm>
          <a:prstGeom prst="rect">
            <a:avLst/>
          </a:prstGeom>
          <a:noFill/>
        </p:spPr>
        <p:txBody>
          <a:bodyPr wrap="none" rtlCol="0">
            <a:spAutoFit/>
          </a:bodyPr>
          <a:lstStyle/>
          <a:p>
            <a:r>
              <a:rPr lang="en-US" dirty="0" err="1" smtClean="0">
                <a:solidFill>
                  <a:schemeClr val="tx1"/>
                </a:solidFill>
              </a:rPr>
              <a:t>Dnskey</a:t>
            </a:r>
            <a:r>
              <a:rPr lang="en-US" dirty="0">
                <a:solidFill>
                  <a:schemeClr val="tx1"/>
                </a:solidFill>
              </a:rPr>
              <a:t> </a:t>
            </a:r>
            <a:r>
              <a:rPr lang="en-US" dirty="0" smtClean="0">
                <a:solidFill>
                  <a:schemeClr val="tx1"/>
                </a:solidFill>
              </a:rPr>
              <a:t>? ORG</a:t>
            </a:r>
            <a:endParaRPr lang="en-US" dirty="0">
              <a:solidFill>
                <a:schemeClr val="tx1"/>
              </a:solidFill>
            </a:endParaRPr>
          </a:p>
        </p:txBody>
      </p:sp>
      <p:sp>
        <p:nvSpPr>
          <p:cNvPr id="48" name="TextBox 47"/>
          <p:cNvSpPr txBox="1"/>
          <p:nvPr/>
        </p:nvSpPr>
        <p:spPr>
          <a:xfrm>
            <a:off x="4881820" y="2125092"/>
            <a:ext cx="1736373" cy="369332"/>
          </a:xfrm>
          <a:prstGeom prst="rect">
            <a:avLst/>
          </a:prstGeom>
          <a:noFill/>
        </p:spPr>
        <p:txBody>
          <a:bodyPr wrap="none" rtlCol="0">
            <a:spAutoFit/>
          </a:bodyPr>
          <a:lstStyle/>
          <a:p>
            <a:r>
              <a:rPr lang="en-US" dirty="0" err="1">
                <a:solidFill>
                  <a:schemeClr val="tx1"/>
                </a:solidFill>
              </a:rPr>
              <a:t>Dnskey</a:t>
            </a:r>
            <a:r>
              <a:rPr lang="en-US" dirty="0">
                <a:solidFill>
                  <a:schemeClr val="tx1"/>
                </a:solidFill>
              </a:rPr>
              <a:t> ? ORG</a:t>
            </a:r>
          </a:p>
        </p:txBody>
      </p:sp>
      <p:pic>
        <p:nvPicPr>
          <p:cNvPr id="49" name="Picture 25" descr="alic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85" y="455380"/>
            <a:ext cx="607257" cy="9255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985" y="421873"/>
            <a:ext cx="657190" cy="8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813313" y="4210150"/>
            <a:ext cx="1800558" cy="369332"/>
          </a:xfrm>
          <a:prstGeom prst="rect">
            <a:avLst/>
          </a:prstGeom>
          <a:noFill/>
        </p:spPr>
        <p:txBody>
          <a:bodyPr wrap="none" rtlCol="0">
            <a:spAutoFit/>
          </a:bodyPr>
          <a:lstStyle/>
          <a:p>
            <a:r>
              <a:rPr lang="en-US" dirty="0" smtClean="0">
                <a:solidFill>
                  <a:schemeClr val="tx1"/>
                </a:solidFill>
              </a:rPr>
              <a:t>A?www.bob.org</a:t>
            </a:r>
            <a:endParaRPr lang="en-US" dirty="0">
              <a:solidFill>
                <a:schemeClr val="tx1"/>
              </a:solidFill>
            </a:endParaRPr>
          </a:p>
        </p:txBody>
      </p:sp>
      <p:sp>
        <p:nvSpPr>
          <p:cNvPr id="3" name="TextBox 2"/>
          <p:cNvSpPr txBox="1"/>
          <p:nvPr/>
        </p:nvSpPr>
        <p:spPr>
          <a:xfrm>
            <a:off x="2824069" y="4788402"/>
            <a:ext cx="2129109" cy="369332"/>
          </a:xfrm>
          <a:prstGeom prst="rect">
            <a:avLst/>
          </a:prstGeom>
          <a:noFill/>
        </p:spPr>
        <p:txBody>
          <a:bodyPr wrap="none" rtlCol="0">
            <a:spAutoFit/>
          </a:bodyPr>
          <a:lstStyle/>
          <a:p>
            <a:r>
              <a:rPr lang="en-US" dirty="0" smtClean="0">
                <a:solidFill>
                  <a:schemeClr val="tx1"/>
                </a:solidFill>
              </a:rPr>
              <a:t>bob.com </a:t>
            </a:r>
            <a:r>
              <a:rPr lang="en-US" dirty="0" smtClean="0">
                <a:solidFill>
                  <a:schemeClr val="tx1"/>
                </a:solidFill>
                <a:sym typeface="Wingdings" pitchFamily="2" charset="2"/>
              </a:rPr>
              <a:t> 6.6.6.6</a:t>
            </a:r>
            <a:endParaRPr lang="en-US" dirty="0"/>
          </a:p>
        </p:txBody>
      </p:sp>
      <p:cxnSp>
        <p:nvCxnSpPr>
          <p:cNvPr id="5" name="Straight Arrow Connector 4"/>
          <p:cNvCxnSpPr/>
          <p:nvPr/>
        </p:nvCxnSpPr>
        <p:spPr bwMode="auto">
          <a:xfrm>
            <a:off x="4646613" y="4726087"/>
            <a:ext cx="3095625"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4645025" y="5140424"/>
            <a:ext cx="3095625"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Flowchart: Document 37"/>
          <p:cNvSpPr/>
          <p:nvPr/>
        </p:nvSpPr>
        <p:spPr>
          <a:xfrm rot="5400000">
            <a:off x="4837840" y="862647"/>
            <a:ext cx="342900" cy="5842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39" name="Flowchart: Document 38"/>
          <p:cNvSpPr/>
          <p:nvPr/>
        </p:nvSpPr>
        <p:spPr>
          <a:xfrm rot="5400000">
            <a:off x="5751582" y="3564640"/>
            <a:ext cx="342900" cy="585788"/>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0" name="Line 30"/>
          <p:cNvSpPr>
            <a:spLocks noChangeShapeType="1"/>
          </p:cNvSpPr>
          <p:nvPr/>
        </p:nvSpPr>
        <p:spPr bwMode="auto">
          <a:xfrm flipH="1">
            <a:off x="4644727" y="1340768"/>
            <a:ext cx="3095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TextBox 40"/>
          <p:cNvSpPr txBox="1"/>
          <p:nvPr/>
        </p:nvSpPr>
        <p:spPr>
          <a:xfrm>
            <a:off x="5253088" y="983297"/>
            <a:ext cx="2082750" cy="369332"/>
          </a:xfrm>
          <a:prstGeom prst="rect">
            <a:avLst/>
          </a:prstGeom>
          <a:noFill/>
        </p:spPr>
        <p:txBody>
          <a:bodyPr wrap="none" rtlCol="0">
            <a:spAutoFit/>
          </a:bodyPr>
          <a:lstStyle/>
          <a:p>
            <a:r>
              <a:rPr lang="en-US" dirty="0" smtClean="0">
                <a:solidFill>
                  <a:schemeClr val="tx1"/>
                </a:solidFill>
              </a:rPr>
              <a:t>… ns.org A 6.6.6.6</a:t>
            </a:r>
            <a:endParaRPr lang="en-US" dirty="0">
              <a:solidFill>
                <a:schemeClr val="tx1"/>
              </a:solidFill>
            </a:endParaRPr>
          </a:p>
        </p:txBody>
      </p:sp>
      <p:sp>
        <p:nvSpPr>
          <p:cNvPr id="4" name="Can 3"/>
          <p:cNvSpPr/>
          <p:nvPr/>
        </p:nvSpPr>
        <p:spPr bwMode="auto">
          <a:xfrm>
            <a:off x="3053408" y="2987898"/>
            <a:ext cx="908050" cy="801142"/>
          </a:xfrm>
          <a:prstGeom prst="can">
            <a:avLst>
              <a:gd name="adj" fmla="val 26608"/>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bg1"/>
                </a:solidFill>
                <a:effectLst/>
                <a:latin typeface="Arial" charset="0"/>
                <a:cs typeface="Arial" charset="0"/>
              </a:rPr>
              <a:t>Cache</a:t>
            </a:r>
          </a:p>
        </p:txBody>
      </p:sp>
      <p:cxnSp>
        <p:nvCxnSpPr>
          <p:cNvPr id="8" name="Straight Arrow Connector 7"/>
          <p:cNvCxnSpPr/>
          <p:nvPr/>
        </p:nvCxnSpPr>
        <p:spPr bwMode="auto">
          <a:xfrm flipH="1">
            <a:off x="3960813" y="3645024"/>
            <a:ext cx="685800"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lowchart: Document 44"/>
          <p:cNvSpPr/>
          <p:nvPr/>
        </p:nvSpPr>
        <p:spPr>
          <a:xfrm rot="16200000">
            <a:off x="4194173" y="3112157"/>
            <a:ext cx="342900" cy="584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6" name="Flowchart: Document 45"/>
          <p:cNvSpPr/>
          <p:nvPr/>
        </p:nvSpPr>
        <p:spPr>
          <a:xfrm rot="5400000">
            <a:off x="4607396" y="3099103"/>
            <a:ext cx="342900" cy="584200"/>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47" name="Line 21"/>
          <p:cNvSpPr>
            <a:spLocks noChangeShapeType="1"/>
          </p:cNvSpPr>
          <p:nvPr/>
        </p:nvSpPr>
        <p:spPr bwMode="auto">
          <a:xfrm flipH="1">
            <a:off x="4672369" y="4068862"/>
            <a:ext cx="39608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quot;No&quot; Symbol 8"/>
          <p:cNvSpPr/>
          <p:nvPr/>
        </p:nvSpPr>
        <p:spPr bwMode="auto">
          <a:xfrm>
            <a:off x="4467275" y="3978279"/>
            <a:ext cx="237093" cy="181166"/>
          </a:xfrm>
          <a:prstGeom prst="noSmoking">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37" name="Flowchart: Document 36"/>
          <p:cNvSpPr/>
          <p:nvPr/>
        </p:nvSpPr>
        <p:spPr>
          <a:xfrm rot="16200000">
            <a:off x="5802492" y="2524347"/>
            <a:ext cx="342900" cy="584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pic>
        <p:nvPicPr>
          <p:cNvPr id="4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39902"/>
            <a:ext cx="635678" cy="1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descr="C:\Users\Administrator\AppData\Local\Microsoft\Windows\Temporary Internet Files\Content.IE5\ID5CQGMO\MC90043777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2979" y="2132856"/>
            <a:ext cx="417293" cy="3289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Administrator\AppData\Local\Microsoft\Windows\Temporary Internet Files\Content.IE5\ID5CQGMO\MC90043777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2708920"/>
            <a:ext cx="417293" cy="32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4325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4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MitM</a:t>
            </a:r>
            <a:r>
              <a:rPr lang="en-US" dirty="0" smtClean="0"/>
              <a:t> Attacker Model</a:t>
            </a:r>
            <a:endParaRPr lang="en-US" dirty="0"/>
          </a:p>
        </p:txBody>
      </p:sp>
      <p:sp>
        <p:nvSpPr>
          <p:cNvPr id="3" name="Content Placeholder 2"/>
          <p:cNvSpPr>
            <a:spLocks noGrp="1"/>
          </p:cNvSpPr>
          <p:nvPr>
            <p:ph idx="1"/>
          </p:nvPr>
        </p:nvSpPr>
        <p:spPr>
          <a:xfrm>
            <a:off x="688096" y="1022796"/>
            <a:ext cx="8228013" cy="4524375"/>
          </a:xfrm>
        </p:spPr>
        <p:txBody>
          <a:bodyPr/>
          <a:lstStyle/>
          <a:p>
            <a:r>
              <a:rPr lang="en-US" dirty="0" smtClean="0"/>
              <a:t>Correct attack modeling is critical</a:t>
            </a:r>
          </a:p>
          <a:p>
            <a:r>
              <a:rPr lang="en-US" dirty="0" smtClean="0"/>
              <a:t>Classical, conservative model: </a:t>
            </a:r>
            <a:r>
              <a:rPr lang="en-US" dirty="0" err="1" smtClean="0"/>
              <a:t>MitM</a:t>
            </a:r>
            <a:endParaRPr lang="en-US" dirty="0" smtClean="0"/>
          </a:p>
          <a:p>
            <a:pPr lvl="1"/>
            <a:r>
              <a:rPr lang="en-US" dirty="0" smtClean="0"/>
              <a:t>Monster-in-the-Middle</a:t>
            </a:r>
          </a:p>
          <a:p>
            <a:pPr lvl="1"/>
            <a:r>
              <a:rPr lang="en-US" dirty="0" smtClean="0"/>
              <a:t>Can eavesdrop, modify, inject, block, monitor: </a:t>
            </a:r>
            <a:br>
              <a:rPr lang="en-US" dirty="0" smtClean="0"/>
            </a:br>
            <a:endParaRPr lang="en-US" dirty="0" smtClean="0"/>
          </a:p>
          <a:p>
            <a:pPr lvl="1"/>
            <a:r>
              <a:rPr lang="en-US" dirty="0" smtClean="0"/>
              <a:t/>
            </a:r>
            <a:br>
              <a:rPr lang="en-US" dirty="0" smtClean="0"/>
            </a:br>
            <a:r>
              <a:rPr lang="en-US" dirty="0" smtClean="0"/>
              <a:t/>
            </a:r>
            <a:br>
              <a:rPr lang="en-US" dirty="0" smtClean="0"/>
            </a:br>
            <a:endParaRPr lang="en-US" dirty="0" smtClean="0"/>
          </a:p>
          <a:p>
            <a:pPr lvl="1"/>
            <a:r>
              <a:rPr lang="en-US" dirty="0" smtClean="0"/>
              <a:t>Wouldn’t crypto prevent these threats? </a:t>
            </a:r>
          </a:p>
          <a:p>
            <a:pPr lvl="2"/>
            <a:r>
              <a:rPr lang="en-US" dirty="0" smtClean="0"/>
              <a:t>Not all threats: </a:t>
            </a:r>
            <a:r>
              <a:rPr lang="en-US" dirty="0" err="1" smtClean="0"/>
              <a:t>MitM</a:t>
            </a:r>
            <a:r>
              <a:rPr lang="en-US" dirty="0" smtClean="0"/>
              <a:t> can still </a:t>
            </a:r>
            <a:r>
              <a:rPr lang="en-US" b="1" dirty="0" smtClean="0"/>
              <a:t>block</a:t>
            </a:r>
            <a:r>
              <a:rPr lang="en-US" dirty="0" smtClean="0"/>
              <a:t> and </a:t>
            </a:r>
            <a:r>
              <a:rPr lang="en-US" b="1" dirty="0" smtClean="0"/>
              <a:t>monitor</a:t>
            </a:r>
          </a:p>
          <a:p>
            <a:pPr lvl="2"/>
            <a:r>
              <a:rPr lang="en-US" dirty="0" smtClean="0"/>
              <a:t>And: crypto is (yet) rarely </a:t>
            </a:r>
            <a:r>
              <a:rPr lang="en-US" dirty="0" smtClean="0"/>
              <a:t>deployed (correctly) </a:t>
            </a:r>
            <a:endParaRPr lang="en-US" dirty="0" smtClean="0"/>
          </a:p>
          <a:p>
            <a:pPr lvl="3"/>
            <a:r>
              <a:rPr lang="en-US" dirty="0" smtClean="0"/>
              <a:t>Goals: Motivate</a:t>
            </a:r>
            <a:r>
              <a:rPr lang="en-US" dirty="0" smtClean="0"/>
              <a:t>, ease </a:t>
            </a:r>
            <a:r>
              <a:rPr lang="en-US" dirty="0" smtClean="0"/>
              <a:t>deployment</a:t>
            </a:r>
            <a:endParaRPr lang="en-US" sz="1400" dirty="0" smtClean="0"/>
          </a:p>
          <a:p>
            <a:pPr lvl="1"/>
            <a:r>
              <a:rPr lang="en-US" dirty="0" smtClean="0"/>
              <a:t>Can attackers really be </a:t>
            </a:r>
            <a:r>
              <a:rPr lang="en-US" dirty="0" err="1" smtClean="0"/>
              <a:t>MitM</a:t>
            </a:r>
            <a:r>
              <a:rPr lang="en-US" dirty="0" smtClean="0"/>
              <a:t> ? </a:t>
            </a:r>
            <a:endParaRPr lang="en-US" dirty="0"/>
          </a:p>
        </p:txBody>
      </p:sp>
      <p:sp>
        <p:nvSpPr>
          <p:cNvPr id="4" name="Date Placeholder 3"/>
          <p:cNvSpPr>
            <a:spLocks noGrp="1"/>
          </p:cNvSpPr>
          <p:nvPr>
            <p:ph type="dt" idx="10"/>
          </p:nvPr>
        </p:nvSpPr>
        <p:spPr/>
        <p:txBody>
          <a:bodyPr/>
          <a:lstStyle/>
          <a:p>
            <a:endParaRPr lang="en-US" dirty="0"/>
          </a:p>
        </p:txBody>
      </p:sp>
      <p:sp>
        <p:nvSpPr>
          <p:cNvPr id="5" name="Line 20"/>
          <p:cNvSpPr>
            <a:spLocks noChangeShapeType="1"/>
          </p:cNvSpPr>
          <p:nvPr/>
        </p:nvSpPr>
        <p:spPr bwMode="auto">
          <a:xfrm>
            <a:off x="1013761" y="3591514"/>
            <a:ext cx="304635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pic>
        <p:nvPicPr>
          <p:cNvPr id="6"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74" y="3068960"/>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64186" y="3222328"/>
            <a:ext cx="2612090" cy="360755"/>
          </a:xfrm>
          <a:prstGeom prst="rect">
            <a:avLst/>
          </a:prstGeom>
          <a:noFill/>
        </p:spPr>
        <p:txBody>
          <a:bodyPr wrap="none" lIns="82945" tIns="41473" rIns="82945" bIns="41473" rtlCol="0">
            <a:spAutoFit/>
          </a:bodyPr>
          <a:lstStyle/>
          <a:p>
            <a:r>
              <a:rPr lang="he-IL" dirty="0" smtClean="0">
                <a:solidFill>
                  <a:schemeClr val="tx1"/>
                </a:solidFill>
              </a:rPr>
              <a:t>בוב, אני אוהבת אותך! אליס</a:t>
            </a:r>
            <a:endParaRPr lang="en-US" dirty="0">
              <a:solidFill>
                <a:schemeClr val="tx1"/>
              </a:solidFill>
            </a:endParaRPr>
          </a:p>
        </p:txBody>
      </p:sp>
      <p:sp>
        <p:nvSpPr>
          <p:cNvPr id="9" name="Line 20"/>
          <p:cNvSpPr>
            <a:spLocks noChangeShapeType="1"/>
          </p:cNvSpPr>
          <p:nvPr/>
        </p:nvSpPr>
        <p:spPr bwMode="auto">
          <a:xfrm>
            <a:off x="1051137" y="3797179"/>
            <a:ext cx="3008975" cy="28652"/>
          </a:xfrm>
          <a:prstGeom prst="line">
            <a:avLst/>
          </a:prstGeom>
          <a:noFill/>
          <a:ln w="381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10" name="TextBox 9"/>
          <p:cNvSpPr txBox="1"/>
          <p:nvPr/>
        </p:nvSpPr>
        <p:spPr>
          <a:xfrm>
            <a:off x="1552218" y="3825831"/>
            <a:ext cx="2333167" cy="360755"/>
          </a:xfrm>
          <a:prstGeom prst="rect">
            <a:avLst/>
          </a:prstGeom>
          <a:noFill/>
        </p:spPr>
        <p:txBody>
          <a:bodyPr wrap="none" lIns="82945" tIns="41473" rIns="82945" bIns="41473" rtlCol="0">
            <a:spAutoFit/>
          </a:bodyPr>
          <a:lstStyle/>
          <a:p>
            <a:r>
              <a:rPr lang="he-IL" dirty="0" smtClean="0">
                <a:solidFill>
                  <a:srgbClr val="FF0000"/>
                </a:solidFill>
              </a:rPr>
              <a:t>אליס, נמאס לי ממך. בוב</a:t>
            </a:r>
            <a:endParaRPr lang="en-US" dirty="0">
              <a:solidFill>
                <a:srgbClr val="FF0000"/>
              </a:solidFill>
            </a:endParaRPr>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27485"/>
          <a:stretch/>
        </p:blipFill>
        <p:spPr bwMode="auto">
          <a:xfrm flipH="1">
            <a:off x="4099687" y="3212976"/>
            <a:ext cx="917160" cy="104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20"/>
          <p:cNvSpPr>
            <a:spLocks noChangeShapeType="1"/>
          </p:cNvSpPr>
          <p:nvPr/>
        </p:nvSpPr>
        <p:spPr bwMode="auto">
          <a:xfrm flipV="1">
            <a:off x="5008602" y="3574652"/>
            <a:ext cx="3024336" cy="168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13" name="TextBox 12"/>
          <p:cNvSpPr txBox="1"/>
          <p:nvPr/>
        </p:nvSpPr>
        <p:spPr>
          <a:xfrm>
            <a:off x="5266823" y="3574652"/>
            <a:ext cx="2552778" cy="360755"/>
          </a:xfrm>
          <a:prstGeom prst="rect">
            <a:avLst/>
          </a:prstGeom>
          <a:noFill/>
        </p:spPr>
        <p:txBody>
          <a:bodyPr wrap="none" lIns="82945" tIns="41473" rIns="82945" bIns="41473" rtlCol="0">
            <a:spAutoFit/>
          </a:bodyPr>
          <a:lstStyle/>
          <a:p>
            <a:r>
              <a:rPr lang="he-IL" dirty="0" smtClean="0">
                <a:solidFill>
                  <a:srgbClr val="FF0000"/>
                </a:solidFill>
              </a:rPr>
              <a:t>בוב, אני עוזבת אותך. אליס</a:t>
            </a:r>
            <a:endParaRPr lang="en-US" dirty="0">
              <a:solidFill>
                <a:srgbClr val="FF0000"/>
              </a:solidFill>
            </a:endParaRPr>
          </a:p>
        </p:txBody>
      </p:sp>
      <p:pic>
        <p:nvPicPr>
          <p:cNvPr id="1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3241054"/>
            <a:ext cx="544320" cy="70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388938" y="169863"/>
            <a:ext cx="8755062" cy="7794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latin typeface="Gentium" charset="0"/>
              </a:rPr>
              <a:t>Fragmentation Considered Poisonous</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035050"/>
            <a:ext cx="8050213" cy="5494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08807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smtClean="0"/>
              <a:t>Off-Path Attacks: Agenda</a:t>
            </a:r>
            <a:endParaRPr lang="he-IL" dirty="0"/>
          </a:p>
        </p:txBody>
      </p:sp>
      <p:sp>
        <p:nvSpPr>
          <p:cNvPr id="5" name="מציין מיקום תוכן 4"/>
          <p:cNvSpPr>
            <a:spLocks noGrp="1"/>
          </p:cNvSpPr>
          <p:nvPr>
            <p:ph idx="1"/>
          </p:nvPr>
        </p:nvSpPr>
        <p:spPr/>
        <p:txBody>
          <a:bodyPr/>
          <a:lstStyle/>
          <a:p>
            <a:pPr algn="l" rtl="0"/>
            <a:r>
              <a:rPr lang="en-US" dirty="0" smtClean="0">
                <a:solidFill>
                  <a:schemeClr val="bg2"/>
                </a:solidFill>
              </a:rPr>
              <a:t>Attackers: Off-path vs. </a:t>
            </a:r>
            <a:r>
              <a:rPr lang="en-US" dirty="0" err="1" smtClean="0">
                <a:solidFill>
                  <a:schemeClr val="bg2"/>
                </a:solidFill>
              </a:rPr>
              <a:t>MitM</a:t>
            </a:r>
            <a:endParaRPr lang="en-US" dirty="0" smtClean="0">
              <a:solidFill>
                <a:schemeClr val="bg2"/>
              </a:solidFill>
            </a:endParaRPr>
          </a:p>
          <a:p>
            <a:pPr algn="l" rtl="0"/>
            <a:r>
              <a:rPr lang="en-US" dirty="0" smtClean="0">
                <a:solidFill>
                  <a:schemeClr val="bg2"/>
                </a:solidFill>
              </a:rPr>
              <a:t>Off-path IP Fragments attacks: </a:t>
            </a:r>
            <a:br>
              <a:rPr lang="en-US" dirty="0" smtClean="0">
                <a:solidFill>
                  <a:schemeClr val="bg2"/>
                </a:solidFill>
              </a:rPr>
            </a:br>
            <a:r>
              <a:rPr lang="en-US" dirty="0" smtClean="0">
                <a:solidFill>
                  <a:schemeClr val="bg2"/>
                </a:solidFill>
              </a:rPr>
              <a:t>killing, intercepting, replacing</a:t>
            </a:r>
          </a:p>
          <a:p>
            <a:pPr algn="l" rtl="0"/>
            <a:r>
              <a:rPr lang="en-US" dirty="0" smtClean="0"/>
              <a:t>Off-path DNS Poisoning:</a:t>
            </a:r>
          </a:p>
          <a:p>
            <a:pPr lvl="1" algn="l" rtl="0"/>
            <a:r>
              <a:rPr lang="en-US" dirty="0" smtClean="0">
                <a:solidFill>
                  <a:schemeClr val="bg2"/>
                </a:solidFill>
              </a:rPr>
              <a:t>By fragment attacks</a:t>
            </a:r>
          </a:p>
          <a:p>
            <a:pPr lvl="1" algn="l" rtl="0"/>
            <a:r>
              <a:rPr lang="en-US" dirty="0" smtClean="0"/>
              <a:t>By NAT-</a:t>
            </a:r>
            <a:r>
              <a:rPr lang="en-US" dirty="0" err="1" smtClean="0"/>
              <a:t>derandomization</a:t>
            </a:r>
            <a:endParaRPr lang="en-US" dirty="0" smtClean="0"/>
          </a:p>
          <a:p>
            <a:pPr algn="l" rtl="0"/>
            <a:r>
              <a:rPr lang="en-US" dirty="0" smtClean="0"/>
              <a:t>Other off-path attacks</a:t>
            </a:r>
            <a:endParaRPr lang="he-IL" dirty="0"/>
          </a:p>
        </p:txBody>
      </p:sp>
      <p:sp>
        <p:nvSpPr>
          <p:cNvPr id="2" name="מציין מיקום של תאריך 1"/>
          <p:cNvSpPr>
            <a:spLocks noGrp="1"/>
          </p:cNvSpPr>
          <p:nvPr>
            <p:ph type="dt" sz="half" idx="10"/>
          </p:nvPr>
        </p:nvSpPr>
        <p:spPr/>
        <p:txBody>
          <a:bodyPr/>
          <a:lstStyle/>
          <a:p>
            <a:r>
              <a:rPr lang="en-US" smtClean="0"/>
              <a:t>09/15/11</a:t>
            </a:r>
            <a:endParaRPr lang="en-US"/>
          </a:p>
        </p:txBody>
      </p:sp>
      <p:sp>
        <p:nvSpPr>
          <p:cNvPr id="3" name="מציין מיקום של כותרת תחתונה 2"/>
          <p:cNvSpPr>
            <a:spLocks noGrp="1"/>
          </p:cNvSpPr>
          <p:nvPr>
            <p:ph type="ftr" sz="quarter" idx="11"/>
          </p:nvPr>
        </p:nvSpPr>
        <p:spPr/>
        <p:txBody>
          <a:bodyPr/>
          <a:lstStyle/>
          <a:p>
            <a:r>
              <a:rPr lang="en-US" dirty="0" smtClean="0"/>
              <a:t>Amir Herzberg,</a:t>
            </a:r>
          </a:p>
          <a:p>
            <a:r>
              <a:rPr lang="en-US" dirty="0" smtClean="0"/>
              <a:t>Bar </a:t>
            </a:r>
            <a:r>
              <a:rPr lang="en-US" dirty="0" err="1" smtClean="0"/>
              <a:t>Ilan</a:t>
            </a:r>
            <a:r>
              <a:rPr lang="en-US" dirty="0" smtClean="0"/>
              <a:t> University</a:t>
            </a:r>
            <a:endParaRPr lang="en-US" dirty="0"/>
          </a:p>
        </p:txBody>
      </p:sp>
    </p:spTree>
    <p:extLst>
      <p:ext uri="{BB962C8B-B14F-4D97-AF65-F5344CB8AC3E}">
        <p14:creationId xmlns:p14="http://schemas.microsoft.com/office/powerpoint/2010/main" val="2534955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8938" y="277813"/>
            <a:ext cx="8297862" cy="7794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Gentium" charset="0"/>
              </a:rPr>
              <a:t>Source Port Randomisation</a:t>
            </a:r>
          </a:p>
        </p:txBody>
      </p:sp>
      <p:sp>
        <p:nvSpPr>
          <p:cNvPr id="10242" name="Rectangle 2"/>
          <p:cNvSpPr>
            <a:spLocks noGrp="1" noChangeArrowheads="1"/>
          </p:cNvSpPr>
          <p:nvPr>
            <p:ph type="body" idx="4294967295"/>
          </p:nvPr>
        </p:nvSpPr>
        <p:spPr>
          <a:xfrm>
            <a:off x="553144" y="980728"/>
            <a:ext cx="8915400" cy="4981575"/>
          </a:xfrm>
          <a:ln/>
        </p:spPr>
        <p:txBody>
          <a:bodyPr/>
          <a:lstStyle/>
          <a:p>
            <a:pPr marL="331788" indent="-331788">
              <a:lnSpc>
                <a:spcPct val="90000"/>
              </a:lnSpc>
              <a:buClr>
                <a:srgbClr val="CC9900"/>
              </a:buClr>
              <a:buSzPct val="6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Main </a:t>
            </a:r>
            <a:r>
              <a:rPr lang="en-US" dirty="0" smtClean="0">
                <a:latin typeface="Gentium" charset="0"/>
              </a:rPr>
              <a:t>anti-poisoning defense (till DNSSEC)</a:t>
            </a:r>
            <a:endParaRPr lang="en-US" dirty="0" smtClean="0">
              <a:latin typeface="Gentium" charset="0"/>
            </a:endParaRPr>
          </a:p>
          <a:p>
            <a:pPr marL="331788" indent="-331788">
              <a:lnSpc>
                <a:spcPct val="90000"/>
              </a:lnSpc>
              <a:buClr>
                <a:srgbClr val="CC9900"/>
              </a:buClr>
              <a:buSzPct val="6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dirty="0" smtClean="0">
                <a:latin typeface="Gentium" charset="0"/>
              </a:rPr>
              <a:t>Send </a:t>
            </a:r>
            <a:r>
              <a:rPr lang="en-US" dirty="0">
                <a:latin typeface="Gentium" charset="0"/>
              </a:rPr>
              <a:t>requests from </a:t>
            </a:r>
            <a:r>
              <a:rPr lang="en-US" dirty="0" smtClean="0">
                <a:latin typeface="Gentium" charset="0"/>
              </a:rPr>
              <a:t>random/unpredictable </a:t>
            </a:r>
            <a:r>
              <a:rPr lang="en-US" dirty="0">
                <a:latin typeface="Gentium" charset="0"/>
              </a:rPr>
              <a:t>ports </a:t>
            </a:r>
            <a:r>
              <a:rPr lang="en-US" sz="2800" dirty="0">
                <a:latin typeface="Gentium" charset="0"/>
              </a:rPr>
              <a:t>[Bernstein2002, RFC5452</a:t>
            </a:r>
            <a:r>
              <a:rPr lang="en-US" sz="2800" dirty="0" smtClean="0">
                <a:latin typeface="Gentium" charset="0"/>
              </a:rPr>
              <a:t>]</a:t>
            </a:r>
            <a:endParaRPr lang="en-US" sz="2400" dirty="0">
              <a:latin typeface="Gentium" charset="0"/>
            </a:endParaRPr>
          </a:p>
          <a:p>
            <a:pPr marL="1079500" indent="-565150">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400" dirty="0">
                <a:latin typeface="Gentium" charset="0"/>
              </a:rPr>
              <a:t>Port </a:t>
            </a:r>
            <a:r>
              <a:rPr lang="en-US" sz="2400" dirty="0" smtClean="0">
                <a:latin typeface="Gentium" charset="0"/>
              </a:rPr>
              <a:t>field - 16 </a:t>
            </a:r>
            <a:r>
              <a:rPr lang="en-US" sz="2400" dirty="0">
                <a:latin typeface="Gentium" charset="0"/>
              </a:rPr>
              <a:t>bits </a:t>
            </a:r>
            <a:endParaRPr lang="en-US" sz="2400" dirty="0" smtClean="0">
              <a:latin typeface="Gentium" charset="0"/>
            </a:endParaRPr>
          </a:p>
          <a:p>
            <a:pPr marL="1079500" indent="-565150">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400" dirty="0" smtClean="0">
                <a:latin typeface="Gentium" charset="0"/>
              </a:rPr>
              <a:t>Increases </a:t>
            </a:r>
            <a:r>
              <a:rPr lang="en-US" sz="2400" dirty="0">
                <a:latin typeface="Gentium" charset="0"/>
              </a:rPr>
              <a:t>the search space ~ 2</a:t>
            </a:r>
            <a:r>
              <a:rPr lang="en-US" sz="2400" baseline="33000" dirty="0">
                <a:latin typeface="Gentium" charset="0"/>
              </a:rPr>
              <a:t>32 </a:t>
            </a:r>
          </a:p>
          <a:p>
            <a:pPr marL="514350" indent="0">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endParaRPr lang="en-US" sz="2400" dirty="0">
              <a:latin typeface="Gentium" charset="0"/>
            </a:endParaRPr>
          </a:p>
          <a:p>
            <a:pPr marL="331788" indent="-331788">
              <a:buClr>
                <a:srgbClr val="CC9900"/>
              </a:buClr>
              <a:buSzPct val="6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800" dirty="0">
                <a:latin typeface="Gentium" charset="0"/>
              </a:rPr>
              <a:t>But, many resolvers are behind NAT devices</a:t>
            </a:r>
          </a:p>
          <a:p>
            <a:pPr marL="1079500" indent="-565150">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400" dirty="0">
                <a:latin typeface="Gentium" charset="0"/>
              </a:rPr>
              <a:t>Security depends on port assignment of the NAT</a:t>
            </a:r>
          </a:p>
          <a:p>
            <a:pPr marL="1079500" indent="-565150">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400" dirty="0" smtClean="0">
                <a:latin typeface="Gentium" charset="0"/>
              </a:rPr>
              <a:t>Trivial: predictable allocation vulnerable (e.g., seq.)</a:t>
            </a:r>
          </a:p>
          <a:p>
            <a:pPr marL="1079500" indent="-565150">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400" dirty="0" smtClean="0">
                <a:latin typeface="Gentium" charset="0"/>
              </a:rPr>
              <a:t>We show attacks on many NATs, allocation </a:t>
            </a:r>
            <a:r>
              <a:rPr lang="en-US" sz="2400" dirty="0" smtClean="0">
                <a:latin typeface="Gentium" charset="0"/>
              </a:rPr>
              <a:t>methods</a:t>
            </a:r>
          </a:p>
          <a:p>
            <a:pPr marL="1079500" lvl="1" indent="-565150">
              <a:spcBef>
                <a:spcPts val="750"/>
              </a:spcBef>
              <a:buClr>
                <a:srgbClr val="CC9900"/>
              </a:buClr>
              <a:buSzPct val="65000"/>
              <a:buFont typeface="Times New Roman" pitchFamily="16" charset="0"/>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400" dirty="0" smtClean="0">
                <a:latin typeface="Gentium" charset="0"/>
              </a:rPr>
              <a:t>All: graded `great security` by VeriSign’s </a:t>
            </a:r>
            <a:r>
              <a:rPr lang="en-US" sz="2400" dirty="0" err="1" smtClean="0">
                <a:latin typeface="Gentium" charset="0"/>
              </a:rPr>
              <a:t>PortTest</a:t>
            </a:r>
            <a:r>
              <a:rPr lang="en-US" sz="2400" dirty="0" smtClean="0">
                <a:latin typeface="Gentium" charset="0"/>
              </a:rPr>
              <a:t> ! </a:t>
            </a:r>
            <a:endParaRPr lang="en-US" sz="2400" dirty="0">
              <a:latin typeface="Gentium" charset="0"/>
            </a:endParaRPr>
          </a:p>
        </p:txBody>
      </p:sp>
    </p:spTree>
    <p:extLst>
      <p:ext uri="{BB962C8B-B14F-4D97-AF65-F5344CB8AC3E}">
        <p14:creationId xmlns:p14="http://schemas.microsoft.com/office/powerpoint/2010/main" val="22636773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21" y="3284983"/>
            <a:ext cx="6717838" cy="3053563"/>
          </a:xfrm>
          <a:prstGeom prst="rect">
            <a:avLst/>
          </a:prstGeom>
        </p:spPr>
      </p:pic>
      <p:sp>
        <p:nvSpPr>
          <p:cNvPr id="12289" name="Rectangle 1"/>
          <p:cNvSpPr>
            <a:spLocks noGrp="1" noChangeArrowheads="1"/>
          </p:cNvSpPr>
          <p:nvPr>
            <p:ph type="title" idx="4294967295"/>
          </p:nvPr>
        </p:nvSpPr>
        <p:spPr>
          <a:xfrm>
            <a:off x="388938" y="277813"/>
            <a:ext cx="8297862" cy="7794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Gentium" charset="0"/>
              </a:rPr>
              <a:t>Source Port </a:t>
            </a:r>
            <a:r>
              <a:rPr lang="en-US" dirty="0" err="1" smtClean="0">
                <a:latin typeface="Gentium" charset="0"/>
              </a:rPr>
              <a:t>Randomisation</a:t>
            </a:r>
            <a:endParaRPr lang="en-US" dirty="0">
              <a:latin typeface="Gentium" charset="0"/>
            </a:endParaRPr>
          </a:p>
        </p:txBody>
      </p:sp>
      <p:sp>
        <p:nvSpPr>
          <p:cNvPr id="12290" name="Rectangle 2"/>
          <p:cNvSpPr>
            <a:spLocks noGrp="1" noChangeArrowheads="1"/>
          </p:cNvSpPr>
          <p:nvPr>
            <p:ph type="body" idx="4294967295"/>
          </p:nvPr>
        </p:nvSpPr>
        <p:spPr>
          <a:xfrm>
            <a:off x="228600" y="1149350"/>
            <a:ext cx="8686800" cy="2965450"/>
          </a:xfrm>
          <a:ln/>
        </p:spPr>
        <p:txBody>
          <a:bodyPr/>
          <a:lstStyle/>
          <a:p>
            <a:pPr marL="331788" indent="-331788">
              <a:buClr>
                <a:srgbClr val="CC9900"/>
              </a:buClr>
              <a:buSzPct val="4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800" dirty="0" smtClean="0">
                <a:latin typeface="Gentium" charset="0"/>
              </a:rPr>
              <a:t>How resolver, NAT select ports?</a:t>
            </a:r>
          </a:p>
          <a:p>
            <a:pPr marL="331788" indent="-331788">
              <a:buClr>
                <a:srgbClr val="CC9900"/>
              </a:buClr>
              <a:buSzPct val="4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800" dirty="0" smtClean="0">
                <a:latin typeface="Gentium" charset="0"/>
              </a:rPr>
              <a:t>Goal: unpredictably</a:t>
            </a:r>
          </a:p>
          <a:p>
            <a:pPr marL="331788" indent="-331788">
              <a:buClr>
                <a:srgbClr val="CC9900"/>
              </a:buClr>
              <a:buSzPct val="4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800" dirty="0" smtClean="0">
                <a:latin typeface="Gentium" charset="0"/>
              </a:rPr>
              <a:t>Few methods; today</a:t>
            </a:r>
            <a:r>
              <a:rPr lang="en-US" sz="2800" dirty="0">
                <a:latin typeface="Gentium" charset="0"/>
              </a:rPr>
              <a:t>: </a:t>
            </a:r>
            <a:r>
              <a:rPr lang="en-US" sz="2800" dirty="0" smtClean="0">
                <a:latin typeface="Gentium" charset="0"/>
              </a:rPr>
              <a:t>per-</a:t>
            </a:r>
            <a:r>
              <a:rPr lang="en-US" sz="2800" dirty="0" err="1" smtClean="0">
                <a:latin typeface="Gentium" charset="0"/>
              </a:rPr>
              <a:t>dest</a:t>
            </a:r>
            <a:r>
              <a:rPr lang="en-US" sz="2800" dirty="0" smtClean="0">
                <a:latin typeface="Gentium" charset="0"/>
              </a:rPr>
              <a:t> incrementing (Linux)</a:t>
            </a:r>
          </a:p>
          <a:p>
            <a:pPr marL="331788" indent="-331788">
              <a:buClr>
                <a:srgbClr val="CC9900"/>
              </a:buClr>
              <a:buSzPct val="4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sz="2800" dirty="0" smtClean="0">
                <a:latin typeface="Gentium" charset="0"/>
              </a:rPr>
              <a:t>Initial port is random; can attacker predict port?</a:t>
            </a:r>
            <a:endParaRPr lang="en-US" sz="2800" dirty="0">
              <a:latin typeface="Gentium" charset="0"/>
            </a:endParaRPr>
          </a:p>
          <a:p>
            <a:pPr marL="1484313" lvl="1" indent="-568325">
              <a:buClrTx/>
              <a:buFontTx/>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endParaRPr lang="en-US" sz="2800" dirty="0">
              <a:latin typeface="Gentium" charset="0"/>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968" y="908721"/>
            <a:ext cx="3335032" cy="117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7951" y="1497058"/>
            <a:ext cx="381027" cy="5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6251" y="3140968"/>
            <a:ext cx="762053" cy="1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9750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388938" y="277813"/>
            <a:ext cx="8293100" cy="13779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Gentium" charset="0"/>
              </a:rPr>
              <a:t>Source Port </a:t>
            </a:r>
            <a:r>
              <a:rPr lang="en-US" dirty="0" err="1" smtClean="0">
                <a:solidFill>
                  <a:srgbClr val="FF0000"/>
                </a:solidFill>
                <a:latin typeface="Gentium" charset="0"/>
              </a:rPr>
              <a:t>de</a:t>
            </a:r>
            <a:r>
              <a:rPr lang="en-US" dirty="0" err="1" smtClean="0">
                <a:latin typeface="Gentium" charset="0"/>
              </a:rPr>
              <a:t>Randomisation</a:t>
            </a:r>
            <a:endParaRPr lang="en-US" dirty="0">
              <a:latin typeface="Gentium" charset="0"/>
            </a:endParaRPr>
          </a:p>
        </p:txBody>
      </p:sp>
      <p:sp>
        <p:nvSpPr>
          <p:cNvPr id="13314" name="Text Box 2"/>
          <p:cNvSpPr txBox="1">
            <a:spLocks noChangeArrowheads="1"/>
          </p:cNvSpPr>
          <p:nvPr/>
        </p:nvSpPr>
        <p:spPr bwMode="auto">
          <a:xfrm>
            <a:off x="12700" y="1149350"/>
            <a:ext cx="4065588"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1pPr>
            <a:lvl2pPr marL="1484313" indent="-568325">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2pPr>
            <a:lvl3pP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3pPr>
            <a:lvl4pP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4pPr>
            <a:lvl5pP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a:solidFill>
                  <a:srgbClr val="000000"/>
                </a:solidFill>
                <a:latin typeface="Arial" charset="0"/>
                <a:cs typeface="Arial" charset="0"/>
              </a:defRPr>
            </a:lvl9pPr>
          </a:lstStyle>
          <a:p>
            <a:pPr eaLnBrk="0" hangingPunct="0">
              <a:lnSpc>
                <a:spcPct val="90000"/>
              </a:lnSpc>
              <a:spcBef>
                <a:spcPts val="750"/>
              </a:spcBef>
              <a:buClr>
                <a:srgbClr val="CC9900"/>
              </a:buClr>
              <a:buSzPct val="65000"/>
              <a:buFont typeface="Wingdings" charset="2"/>
              <a:buChar char=""/>
            </a:pPr>
            <a:r>
              <a:rPr lang="en-US" sz="2200">
                <a:latin typeface="Gentium" charset="0"/>
              </a:rPr>
              <a:t>Zombie sends UDP packet </a:t>
            </a:r>
            <a:br>
              <a:rPr lang="en-US" sz="2200">
                <a:latin typeface="Gentium" charset="0"/>
              </a:rPr>
            </a:br>
            <a:r>
              <a:rPr lang="en-US" sz="2200">
                <a:latin typeface="Gentium" charset="0"/>
              </a:rPr>
              <a:t>to DNS server</a:t>
            </a:r>
          </a:p>
          <a:p>
            <a:pPr lvl="1" eaLnBrk="0" hangingPunct="0">
              <a:spcBef>
                <a:spcPts val="650"/>
              </a:spcBef>
              <a:buFont typeface="Times New Roman" pitchFamily="16" charset="0"/>
              <a:buChar char="–"/>
            </a:pPr>
            <a:r>
              <a:rPr lang="en-US">
                <a:latin typeface="Gentium" charset="0"/>
              </a:rPr>
              <a:t>Hole in NAT</a:t>
            </a:r>
          </a:p>
          <a:p>
            <a:pPr eaLnBrk="0" hangingPunct="0">
              <a:lnSpc>
                <a:spcPct val="90000"/>
              </a:lnSpc>
              <a:spcBef>
                <a:spcPts val="750"/>
              </a:spcBef>
              <a:buClr>
                <a:srgbClr val="CC9900"/>
              </a:buClr>
              <a:buSzPct val="65000"/>
              <a:buFont typeface="Wingdings" charset="2"/>
              <a:buChar char=""/>
            </a:pPr>
            <a:r>
              <a:rPr lang="en-US" sz="2000">
                <a:latin typeface="Gentium" charset="0"/>
              </a:rPr>
              <a:t>Spoofer sends 2</a:t>
            </a:r>
            <a:r>
              <a:rPr lang="en-US" sz="2000" baseline="33000">
                <a:latin typeface="Gentium" charset="0"/>
              </a:rPr>
              <a:t>16</a:t>
            </a:r>
            <a:r>
              <a:rPr lang="en-US" sz="2000">
                <a:latin typeface="Gentium" charset="0"/>
              </a:rPr>
              <a:t> packets each containing dest port</a:t>
            </a:r>
          </a:p>
          <a:p>
            <a:pPr lvl="1" eaLnBrk="0" hangingPunct="0">
              <a:spcBef>
                <a:spcPts val="650"/>
              </a:spcBef>
              <a:buFont typeface="Times New Roman" pitchFamily="16" charset="0"/>
              <a:buChar char="–"/>
            </a:pPr>
            <a:r>
              <a:rPr lang="en-US">
                <a:latin typeface="Gentium" charset="0"/>
              </a:rPr>
              <a:t>One gets through to zombie</a:t>
            </a:r>
          </a:p>
          <a:p>
            <a:pPr lvl="1" eaLnBrk="0" hangingPunct="0">
              <a:spcBef>
                <a:spcPts val="650"/>
              </a:spcBef>
              <a:buFont typeface="Times New Roman" pitchFamily="16" charset="0"/>
              <a:buChar char="–"/>
            </a:pPr>
            <a:r>
              <a:rPr lang="en-US">
                <a:latin typeface="Gentium" charset="0"/>
              </a:rPr>
              <a:t>Zombie replays it to spoofer </a:t>
            </a:r>
            <a:r>
              <a:rPr lang="en-US" sz="2800">
                <a:latin typeface="Gentium" charset="0"/>
              </a:rPr>
              <a:t> </a:t>
            </a:r>
          </a:p>
          <a:p>
            <a:pPr eaLnBrk="0" hangingPunct="0">
              <a:spcBef>
                <a:spcPts val="750"/>
              </a:spcBef>
              <a:buClr>
                <a:srgbClr val="CC9900"/>
              </a:buClr>
              <a:buSzPct val="65000"/>
              <a:buFont typeface="Wingdings" charset="2"/>
              <a:buChar char=""/>
            </a:pPr>
            <a:r>
              <a:rPr lang="en-US" sz="2000">
                <a:latin typeface="Gentium" charset="0"/>
              </a:rPr>
              <a:t>Spoofer sends 2</a:t>
            </a:r>
            <a:r>
              <a:rPr lang="en-US" sz="2000" baseline="33000">
                <a:latin typeface="Gentium" charset="0"/>
              </a:rPr>
              <a:t>16</a:t>
            </a:r>
            <a:r>
              <a:rPr lang="en-US" sz="2000">
                <a:latin typeface="Gentium" charset="0"/>
              </a:rPr>
              <a:t> fake DNS responses, for each ID</a:t>
            </a:r>
          </a:p>
          <a:p>
            <a:pPr lvl="1" eaLnBrk="0" hangingPunct="0">
              <a:spcBef>
                <a:spcPts val="650"/>
              </a:spcBef>
              <a:buFont typeface="Times New Roman" pitchFamily="16" charset="0"/>
              <a:buChar char="–"/>
            </a:pPr>
            <a:r>
              <a:rPr lang="en-US" sz="2000">
                <a:latin typeface="Gentium" charset="0"/>
              </a:rPr>
              <a:t>Response with correct ID is accepted and cached</a:t>
            </a:r>
          </a:p>
        </p:txBody>
      </p:sp>
      <p:pic>
        <p:nvPicPr>
          <p:cNvPr id="70658" name="Picture 2" descr="C:\SVN\papers\shulman\DNS\presentations\iptables-NAT-simplifi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908720"/>
            <a:ext cx="534918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6456" y="100278"/>
            <a:ext cx="504055" cy="80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7998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388938" y="277813"/>
            <a:ext cx="8297862" cy="7794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Gentium" charset="0"/>
              </a:rPr>
              <a:t>NATs and Our Attacks</a:t>
            </a:r>
            <a:endParaRPr lang="en-US" dirty="0">
              <a:latin typeface="Gentium"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766507501"/>
              </p:ext>
            </p:extLst>
          </p:nvPr>
        </p:nvGraphicFramePr>
        <p:xfrm>
          <a:off x="755575" y="1196752"/>
          <a:ext cx="7848873" cy="4900580"/>
        </p:xfrm>
        <a:graphic>
          <a:graphicData uri="http://schemas.openxmlformats.org/drawingml/2006/table">
            <a:tbl>
              <a:tblPr rtl="1" firstRow="1" bandRow="1">
                <a:tableStyleId>{5C22544A-7EE6-4342-B048-85BDC9FD1C3A}</a:tableStyleId>
              </a:tblPr>
              <a:tblGrid>
                <a:gridCol w="2616291"/>
                <a:gridCol w="2616291"/>
                <a:gridCol w="2616291"/>
              </a:tblGrid>
              <a:tr h="585065">
                <a:tc>
                  <a:txBody>
                    <a:bodyPr/>
                    <a:lstStyle/>
                    <a:p>
                      <a:pPr algn="ctr" rtl="1"/>
                      <a:r>
                        <a:rPr lang="en-US" dirty="0" smtClean="0"/>
                        <a:t>Attack</a:t>
                      </a:r>
                      <a:endParaRPr lang="he-IL" dirty="0"/>
                    </a:p>
                  </a:txBody>
                  <a:tcPr/>
                </a:tc>
                <a:tc>
                  <a:txBody>
                    <a:bodyPr/>
                    <a:lstStyle/>
                    <a:p>
                      <a:pPr algn="ctr" rtl="1"/>
                      <a:r>
                        <a:rPr lang="en-US" dirty="0" smtClean="0"/>
                        <a:t>Allocation</a:t>
                      </a:r>
                      <a:endParaRPr lang="he-IL" dirty="0"/>
                    </a:p>
                  </a:txBody>
                  <a:tcPr/>
                </a:tc>
                <a:tc>
                  <a:txBody>
                    <a:bodyPr/>
                    <a:lstStyle/>
                    <a:p>
                      <a:pPr algn="ctr" rtl="1"/>
                      <a:r>
                        <a:rPr lang="en-US" dirty="0" smtClean="0"/>
                        <a:t>NAT</a:t>
                      </a:r>
                      <a:endParaRPr lang="he-IL" dirty="0"/>
                    </a:p>
                  </a:txBody>
                  <a:tcPr/>
                </a:tc>
              </a:tr>
              <a:tr h="585065">
                <a:tc>
                  <a:txBody>
                    <a:bodyPr/>
                    <a:lstStyle/>
                    <a:p>
                      <a:pPr algn="ctr" rtl="1"/>
                      <a:r>
                        <a:rPr lang="en-US" dirty="0" smtClean="0"/>
                        <a:t>Predict</a:t>
                      </a:r>
                      <a:endParaRPr lang="he-IL" dirty="0"/>
                    </a:p>
                  </a:txBody>
                  <a:tcPr/>
                </a:tc>
                <a:tc>
                  <a:txBody>
                    <a:bodyPr/>
                    <a:lstStyle/>
                    <a:p>
                      <a:pPr algn="ctr" rtl="1"/>
                      <a:r>
                        <a:rPr lang="en-US" dirty="0" smtClean="0"/>
                        <a:t>Random-then-</a:t>
                      </a:r>
                      <a:r>
                        <a:rPr lang="en-US" dirty="0" err="1" smtClean="0"/>
                        <a:t>seq</a:t>
                      </a:r>
                      <a:r>
                        <a:rPr lang="en-US" dirty="0" smtClean="0"/>
                        <a:t>’</a:t>
                      </a:r>
                      <a:endParaRPr lang="he-IL" dirty="0"/>
                    </a:p>
                  </a:txBody>
                  <a:tcPr/>
                </a:tc>
                <a:tc>
                  <a:txBody>
                    <a:bodyPr/>
                    <a:lstStyle/>
                    <a:p>
                      <a:pPr algn="ctr" rtl="1"/>
                      <a:r>
                        <a:rPr lang="en-US" dirty="0" smtClean="0"/>
                        <a:t> Linux </a:t>
                      </a:r>
                      <a:r>
                        <a:rPr lang="en-US" dirty="0" err="1" smtClean="0"/>
                        <a:t>NetFilter</a:t>
                      </a:r>
                      <a:r>
                        <a:rPr lang="en-US" baseline="0" dirty="0" smtClean="0"/>
                        <a:t> </a:t>
                      </a:r>
                      <a:br>
                        <a:rPr lang="en-US" baseline="0" dirty="0" smtClean="0"/>
                      </a:br>
                      <a:r>
                        <a:rPr lang="en-US" baseline="0" dirty="0" smtClean="0"/>
                        <a:t>with `-random’</a:t>
                      </a:r>
                      <a:endParaRPr lang="he-IL" dirty="0"/>
                    </a:p>
                  </a:txBody>
                  <a:tcPr/>
                </a:tc>
              </a:tr>
              <a:tr h="585065">
                <a:tc>
                  <a:txBody>
                    <a:bodyPr/>
                    <a:lstStyle/>
                    <a:p>
                      <a:pPr algn="ctr" rtl="1"/>
                      <a:r>
                        <a:rPr lang="en-US" dirty="0" smtClean="0"/>
                        <a:t>Predict</a:t>
                      </a:r>
                      <a:endParaRPr lang="he-IL" dirty="0"/>
                    </a:p>
                  </a:txBody>
                  <a:tcPr/>
                </a:tc>
                <a:tc>
                  <a:txBody>
                    <a:bodyPr/>
                    <a:lstStyle/>
                    <a:p>
                      <a:pPr algn="ctr" rtl="1"/>
                      <a:r>
                        <a:rPr lang="en-US" dirty="0" smtClean="0"/>
                        <a:t>Preserving-then-</a:t>
                      </a:r>
                      <a:r>
                        <a:rPr lang="en-US" dirty="0" err="1" smtClean="0"/>
                        <a:t>seq</a:t>
                      </a:r>
                      <a:r>
                        <a:rPr lang="en-US" dirty="0" smtClean="0"/>
                        <a:t>’</a:t>
                      </a:r>
                      <a:endParaRPr lang="he-IL" dirty="0"/>
                    </a:p>
                  </a:txBody>
                  <a:tcPr/>
                </a:tc>
                <a:tc>
                  <a:txBody>
                    <a:bodyPr/>
                    <a:lstStyle/>
                    <a:p>
                      <a:pPr algn="ctr" rtl="1"/>
                      <a:r>
                        <a:rPr lang="en-US" dirty="0" smtClean="0"/>
                        <a:t>Linux </a:t>
                      </a:r>
                      <a:r>
                        <a:rPr lang="en-US" dirty="0" err="1" smtClean="0"/>
                        <a:t>NetFilter</a:t>
                      </a:r>
                      <a:r>
                        <a:rPr lang="en-US" dirty="0" smtClean="0"/>
                        <a:t/>
                      </a:r>
                      <a:br>
                        <a:rPr lang="en-US" dirty="0" smtClean="0"/>
                      </a:br>
                      <a:r>
                        <a:rPr lang="en-US" dirty="0" smtClean="0"/>
                        <a:t>(default)</a:t>
                      </a:r>
                      <a:endParaRPr lang="he-IL" dirty="0"/>
                    </a:p>
                  </a:txBody>
                  <a:tcPr/>
                </a:tc>
              </a:tr>
              <a:tr h="585065">
                <a:tc>
                  <a:txBody>
                    <a:bodyPr/>
                    <a:lstStyle/>
                    <a:p>
                      <a:pPr algn="ctr" rtl="1"/>
                      <a:r>
                        <a:rPr lang="en-US" dirty="0" smtClean="0"/>
                        <a:t>Predict</a:t>
                      </a:r>
                      <a:endParaRPr lang="he-IL" dirty="0"/>
                    </a:p>
                  </a:txBody>
                  <a:tcPr/>
                </a:tc>
                <a:tc>
                  <a:txBody>
                    <a:bodyPr/>
                    <a:lstStyle/>
                    <a:p>
                      <a:pPr algn="ctr" rtl="1"/>
                      <a:r>
                        <a:rPr lang="en-US" dirty="0" smtClean="0"/>
                        <a:t>Random-then-</a:t>
                      </a:r>
                      <a:r>
                        <a:rPr lang="en-US" dirty="0" err="1" smtClean="0"/>
                        <a:t>seq</a:t>
                      </a:r>
                      <a:r>
                        <a:rPr lang="en-US" dirty="0" smtClean="0"/>
                        <a:t>’</a:t>
                      </a:r>
                      <a:endParaRPr lang="he-IL" dirty="0"/>
                    </a:p>
                  </a:txBody>
                  <a:tcPr/>
                </a:tc>
                <a:tc>
                  <a:txBody>
                    <a:bodyPr/>
                    <a:lstStyle/>
                    <a:p>
                      <a:pPr algn="ctr" rtl="1"/>
                      <a:r>
                        <a:rPr lang="en-US" dirty="0" smtClean="0"/>
                        <a:t>Windows</a:t>
                      </a:r>
                      <a:r>
                        <a:rPr lang="en-US" baseline="0" dirty="0" smtClean="0"/>
                        <a:t> XP ICS SP3</a:t>
                      </a:r>
                      <a:endParaRPr lang="he-IL" dirty="0"/>
                    </a:p>
                  </a:txBody>
                  <a:tcPr/>
                </a:tc>
              </a:tr>
              <a:tr h="585065">
                <a:tc>
                  <a:txBody>
                    <a:bodyPr/>
                    <a:lstStyle/>
                    <a:p>
                      <a:pPr algn="ctr" rtl="1"/>
                      <a:r>
                        <a:rPr lang="en-US" dirty="0" smtClean="0"/>
                        <a:t>Trap</a:t>
                      </a:r>
                      <a:endParaRPr lang="he-IL" dirty="0"/>
                    </a:p>
                  </a:txBody>
                  <a:tcPr/>
                </a:tc>
                <a:tc>
                  <a:txBody>
                    <a:bodyPr/>
                    <a:lstStyle/>
                    <a:p>
                      <a:pPr algn="ctr" rtl="1"/>
                      <a:r>
                        <a:rPr lang="en-US" dirty="0" smtClean="0"/>
                        <a:t>Preserving-then-random</a:t>
                      </a:r>
                      <a:endParaRPr lang="he-IL" dirty="0"/>
                    </a:p>
                  </a:txBody>
                  <a:tcPr/>
                </a:tc>
                <a:tc>
                  <a:txBody>
                    <a:bodyPr/>
                    <a:lstStyle/>
                    <a:p>
                      <a:pPr algn="ctr" rtl="1"/>
                      <a:r>
                        <a:rPr lang="en-US" dirty="0" smtClean="0"/>
                        <a:t>Windows</a:t>
                      </a:r>
                      <a:r>
                        <a:rPr lang="en-US" baseline="0" dirty="0" smtClean="0"/>
                        <a:t> </a:t>
                      </a:r>
                      <a:r>
                        <a:rPr lang="en-US" baseline="0" dirty="0" err="1" smtClean="0"/>
                        <a:t>WinGate</a:t>
                      </a:r>
                      <a:endParaRPr lang="he-IL" dirty="0"/>
                    </a:p>
                  </a:txBody>
                  <a:tcPr/>
                </a:tc>
              </a:tr>
              <a:tr h="585065">
                <a:tc>
                  <a:txBody>
                    <a:bodyPr/>
                    <a:lstStyle/>
                    <a:p>
                      <a:pPr algn="ctr" rtl="1"/>
                      <a:r>
                        <a:rPr lang="en-US" dirty="0" smtClean="0"/>
                        <a:t>Trap</a:t>
                      </a:r>
                      <a:endParaRPr lang="he-IL" dirty="0"/>
                    </a:p>
                  </a:txBody>
                  <a:tcPr/>
                </a:tc>
                <a:tc>
                  <a:txBody>
                    <a:bodyPr/>
                    <a:lstStyle/>
                    <a:p>
                      <a:pPr algn="ctr" rtl="1"/>
                      <a:r>
                        <a:rPr lang="en-US" dirty="0" smtClean="0"/>
                        <a:t>Preserving-then-random</a:t>
                      </a:r>
                      <a:endParaRPr lang="he-IL" dirty="0"/>
                    </a:p>
                  </a:txBody>
                  <a:tcPr/>
                </a:tc>
                <a:tc>
                  <a:txBody>
                    <a:bodyPr/>
                    <a:lstStyle/>
                    <a:p>
                      <a:pPr algn="ctr" rtl="1"/>
                      <a:r>
                        <a:rPr lang="en-US" dirty="0" smtClean="0"/>
                        <a:t>Cisco IOS</a:t>
                      </a:r>
                      <a:endParaRPr lang="he-IL" dirty="0"/>
                    </a:p>
                  </a:txBody>
                  <a:tcPr/>
                </a:tc>
              </a:tr>
              <a:tr h="585065">
                <a:tc>
                  <a:txBody>
                    <a:bodyPr/>
                    <a:lstStyle/>
                    <a:p>
                      <a:pPr algn="ctr" rtl="1"/>
                      <a:r>
                        <a:rPr lang="en-US" dirty="0" smtClean="0"/>
                        <a:t>Trap</a:t>
                      </a:r>
                      <a:endParaRPr lang="he-IL" dirty="0"/>
                    </a:p>
                  </a:txBody>
                  <a:tcPr/>
                </a:tc>
                <a:tc>
                  <a:txBody>
                    <a:bodyPr/>
                    <a:lstStyle/>
                    <a:p>
                      <a:pPr algn="ctr" rtl="1"/>
                      <a:r>
                        <a:rPr lang="en-US" dirty="0" smtClean="0"/>
                        <a:t>Random (unlimited)</a:t>
                      </a:r>
                      <a:endParaRPr lang="he-IL" dirty="0"/>
                    </a:p>
                  </a:txBody>
                  <a:tcPr/>
                </a:tc>
                <a:tc>
                  <a:txBody>
                    <a:bodyPr/>
                    <a:lstStyle/>
                    <a:p>
                      <a:pPr algn="ctr" rtl="1"/>
                      <a:r>
                        <a:rPr lang="en-US" dirty="0" smtClean="0"/>
                        <a:t>Cisco</a:t>
                      </a:r>
                      <a:r>
                        <a:rPr lang="en-US" baseline="0" dirty="0" smtClean="0"/>
                        <a:t> ASA</a:t>
                      </a:r>
                      <a:endParaRPr lang="he-IL" dirty="0"/>
                    </a:p>
                  </a:txBody>
                  <a:tcPr/>
                </a:tc>
              </a:tr>
              <a:tr h="585065">
                <a:tc>
                  <a:txBody>
                    <a:bodyPr/>
                    <a:lstStyle/>
                    <a:p>
                      <a:pPr algn="ctr" rtl="1"/>
                      <a:r>
                        <a:rPr lang="en-US" dirty="0" smtClean="0"/>
                        <a:t>none</a:t>
                      </a:r>
                      <a:endParaRPr lang="he-IL" dirty="0"/>
                    </a:p>
                  </a:txBody>
                  <a:tcPr/>
                </a:tc>
                <a:tc>
                  <a:txBody>
                    <a:bodyPr/>
                    <a:lstStyle/>
                    <a:p>
                      <a:pPr algn="ctr" rtl="1"/>
                      <a:r>
                        <a:rPr lang="en-US" dirty="0" smtClean="0"/>
                        <a:t>Random (restricted)</a:t>
                      </a:r>
                      <a:endParaRPr lang="he-IL" dirty="0"/>
                    </a:p>
                  </a:txBody>
                  <a:tcPr/>
                </a:tc>
                <a:tc>
                  <a:txBody>
                    <a:bodyPr/>
                    <a:lstStyle/>
                    <a:p>
                      <a:pPr algn="ctr" rtl="1"/>
                      <a:r>
                        <a:rPr lang="en-US" dirty="0" smtClean="0"/>
                        <a:t>Checkpoint</a:t>
                      </a:r>
                      <a:r>
                        <a:rPr lang="en-US" baseline="0" dirty="0" smtClean="0"/>
                        <a:t> FW-1</a:t>
                      </a:r>
                      <a:endParaRPr lang="he-IL" dirty="0"/>
                    </a:p>
                  </a:txBody>
                  <a:tcPr/>
                </a:tc>
              </a:tr>
            </a:tbl>
          </a:graphicData>
        </a:graphic>
      </p:graphicFrame>
    </p:spTree>
    <p:extLst>
      <p:ext uri="{BB962C8B-B14F-4D97-AF65-F5344CB8AC3E}">
        <p14:creationId xmlns:p14="http://schemas.microsoft.com/office/powerpoint/2010/main" val="1123762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smtClean="0"/>
              <a:t>Off-Path Attacks: Agenda</a:t>
            </a:r>
            <a:endParaRPr lang="he-IL" dirty="0"/>
          </a:p>
        </p:txBody>
      </p:sp>
      <p:sp>
        <p:nvSpPr>
          <p:cNvPr id="5" name="מציין מיקום תוכן 4"/>
          <p:cNvSpPr>
            <a:spLocks noGrp="1"/>
          </p:cNvSpPr>
          <p:nvPr>
            <p:ph idx="1"/>
          </p:nvPr>
        </p:nvSpPr>
        <p:spPr/>
        <p:txBody>
          <a:bodyPr/>
          <a:lstStyle/>
          <a:p>
            <a:pPr algn="l" rtl="0"/>
            <a:r>
              <a:rPr lang="en-US" dirty="0" smtClean="0">
                <a:solidFill>
                  <a:schemeClr val="bg2"/>
                </a:solidFill>
              </a:rPr>
              <a:t>Attackers: Off-path vs. </a:t>
            </a:r>
            <a:r>
              <a:rPr lang="en-US" dirty="0" err="1" smtClean="0">
                <a:solidFill>
                  <a:schemeClr val="bg2"/>
                </a:solidFill>
              </a:rPr>
              <a:t>MitM</a:t>
            </a:r>
            <a:endParaRPr lang="en-US" dirty="0" smtClean="0">
              <a:solidFill>
                <a:schemeClr val="bg2"/>
              </a:solidFill>
            </a:endParaRPr>
          </a:p>
          <a:p>
            <a:pPr algn="l" rtl="0"/>
            <a:r>
              <a:rPr lang="en-US" dirty="0" smtClean="0"/>
              <a:t>Off-path IP Fragments attacks: </a:t>
            </a:r>
            <a:br>
              <a:rPr lang="en-US" dirty="0" smtClean="0"/>
            </a:br>
            <a:r>
              <a:rPr lang="en-US" dirty="0" smtClean="0"/>
              <a:t>killing, intercepting, replacing</a:t>
            </a:r>
          </a:p>
          <a:p>
            <a:pPr algn="l" rtl="0"/>
            <a:r>
              <a:rPr lang="en-US" dirty="0" smtClean="0"/>
              <a:t>Off-path DNS Poisoning:</a:t>
            </a:r>
          </a:p>
          <a:p>
            <a:pPr lvl="1" algn="l" rtl="0"/>
            <a:r>
              <a:rPr lang="en-US" dirty="0" smtClean="0"/>
              <a:t>By fragment attacks</a:t>
            </a:r>
          </a:p>
          <a:p>
            <a:pPr lvl="1" algn="l" rtl="0"/>
            <a:r>
              <a:rPr lang="en-US" dirty="0" smtClean="0"/>
              <a:t>By NAT-</a:t>
            </a:r>
            <a:r>
              <a:rPr lang="en-US" dirty="0" err="1" smtClean="0"/>
              <a:t>derandomization</a:t>
            </a:r>
            <a:endParaRPr lang="en-US" dirty="0" smtClean="0"/>
          </a:p>
          <a:p>
            <a:pPr algn="l" rtl="0"/>
            <a:r>
              <a:rPr lang="en-US" dirty="0" smtClean="0"/>
              <a:t>Other off-path attacks</a:t>
            </a:r>
          </a:p>
          <a:p>
            <a:pPr algn="l" rtl="0"/>
            <a:r>
              <a:rPr lang="en-US" dirty="0" smtClean="0"/>
              <a:t>Conclusions</a:t>
            </a:r>
            <a:endParaRPr lang="he-IL" dirty="0"/>
          </a:p>
        </p:txBody>
      </p:sp>
      <p:sp>
        <p:nvSpPr>
          <p:cNvPr id="2" name="מציין מיקום של תאריך 1"/>
          <p:cNvSpPr>
            <a:spLocks noGrp="1"/>
          </p:cNvSpPr>
          <p:nvPr>
            <p:ph type="dt" sz="half" idx="10"/>
          </p:nvPr>
        </p:nvSpPr>
        <p:spPr/>
        <p:txBody>
          <a:bodyPr/>
          <a:lstStyle/>
          <a:p>
            <a:r>
              <a:rPr lang="en-US" smtClean="0"/>
              <a:t>09/15/11</a:t>
            </a:r>
            <a:endParaRPr lang="en-US"/>
          </a:p>
        </p:txBody>
      </p:sp>
      <p:sp>
        <p:nvSpPr>
          <p:cNvPr id="3" name="מציין מיקום של כותרת תחתונה 2"/>
          <p:cNvSpPr>
            <a:spLocks noGrp="1"/>
          </p:cNvSpPr>
          <p:nvPr>
            <p:ph type="ftr" sz="quarter" idx="11"/>
          </p:nvPr>
        </p:nvSpPr>
        <p:spPr/>
        <p:txBody>
          <a:bodyPr/>
          <a:lstStyle/>
          <a:p>
            <a:r>
              <a:rPr lang="en-US" dirty="0" smtClean="0"/>
              <a:t>Amir Herzberg,</a:t>
            </a:r>
          </a:p>
          <a:p>
            <a:r>
              <a:rPr lang="en-US" dirty="0" smtClean="0"/>
              <a:t>Bar </a:t>
            </a:r>
            <a:r>
              <a:rPr lang="en-US" dirty="0" err="1" smtClean="0"/>
              <a:t>Ilan</a:t>
            </a:r>
            <a:r>
              <a:rPr lang="en-US" dirty="0" smtClean="0"/>
              <a:t> University</a:t>
            </a:r>
            <a:endParaRPr lang="en-US" dirty="0"/>
          </a:p>
        </p:txBody>
      </p:sp>
    </p:spTree>
    <p:extLst>
      <p:ext uri="{BB962C8B-B14F-4D97-AF65-F5344CB8AC3E}">
        <p14:creationId xmlns:p14="http://schemas.microsoft.com/office/powerpoint/2010/main" val="2543798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Other off-path attacks</a:t>
            </a:r>
            <a:endParaRPr lang="he-IL" dirty="0"/>
          </a:p>
        </p:txBody>
      </p:sp>
      <p:sp>
        <p:nvSpPr>
          <p:cNvPr id="3" name="מציין מיקום תוכן 2"/>
          <p:cNvSpPr>
            <a:spLocks noGrp="1"/>
          </p:cNvSpPr>
          <p:nvPr>
            <p:ph idx="1"/>
          </p:nvPr>
        </p:nvSpPr>
        <p:spPr/>
        <p:txBody>
          <a:bodyPr/>
          <a:lstStyle/>
          <a:p>
            <a:r>
              <a:rPr lang="en-US" dirty="0" smtClean="0"/>
              <a:t>Spying in the dark: TCP and Tor traffic analysis [GiladH:PETS12]</a:t>
            </a:r>
          </a:p>
          <a:p>
            <a:pPr lvl="1"/>
            <a:r>
              <a:rPr lang="en-US" dirty="0" smtClean="0"/>
              <a:t>Off-path detection of TCP connections</a:t>
            </a:r>
          </a:p>
          <a:p>
            <a:pPr lvl="1"/>
            <a:r>
              <a:rPr lang="en-US" dirty="0" smtClean="0"/>
              <a:t>Mixed detection of Tor connections</a:t>
            </a:r>
          </a:p>
          <a:p>
            <a:pPr lvl="2"/>
            <a:r>
              <a:rPr lang="en-US" dirty="0" smtClean="0"/>
              <a:t>Eavesdropping on client, off-path on server</a:t>
            </a:r>
          </a:p>
          <a:p>
            <a:pPr lvl="2"/>
            <a:r>
              <a:rPr lang="en-US" dirty="0" smtClean="0"/>
              <a:t>May be possible to make off-path</a:t>
            </a:r>
          </a:p>
          <a:p>
            <a:pPr lvl="1"/>
            <a:r>
              <a:rPr lang="en-US" dirty="0" smtClean="0"/>
              <a:t>See poster!</a:t>
            </a:r>
          </a:p>
          <a:p>
            <a:r>
              <a:rPr lang="en-US" dirty="0" smtClean="0"/>
              <a:t>Other results</a:t>
            </a:r>
          </a:p>
          <a:p>
            <a:pPr lvl="1"/>
            <a:r>
              <a:rPr lang="en-US" dirty="0" smtClean="0"/>
              <a:t>Off-path TCP injection [GiladH:WOOT12]</a:t>
            </a:r>
          </a:p>
          <a:p>
            <a:pPr lvl="1"/>
            <a:r>
              <a:rPr lang="en-US" dirty="0" smtClean="0"/>
              <a:t>On-going: off-path </a:t>
            </a:r>
            <a:r>
              <a:rPr lang="en-US" dirty="0" err="1" smtClean="0"/>
              <a:t>DoS</a:t>
            </a:r>
            <a:r>
              <a:rPr lang="en-US" dirty="0" smtClean="0"/>
              <a:t>, covert channel, …</a:t>
            </a:r>
            <a:endParaRPr lang="he-IL" dirty="0"/>
          </a:p>
        </p:txBody>
      </p:sp>
      <p:sp>
        <p:nvSpPr>
          <p:cNvPr id="4" name="מציין מיקום של תאריך 3"/>
          <p:cNvSpPr>
            <a:spLocks noGrp="1"/>
          </p:cNvSpPr>
          <p:nvPr>
            <p:ph type="dt" idx="10"/>
          </p:nvPr>
        </p:nvSpPr>
        <p:spPr/>
        <p:txBody>
          <a:bodyPr/>
          <a:lstStyle/>
          <a:p>
            <a:endParaRPr lang="en-US"/>
          </a:p>
        </p:txBody>
      </p:sp>
    </p:spTree>
    <p:extLst>
      <p:ext uri="{BB962C8B-B14F-4D97-AF65-F5344CB8AC3E}">
        <p14:creationId xmlns:p14="http://schemas.microsoft.com/office/powerpoint/2010/main" val="1751962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smtClean="0"/>
              <a:t>Also at </a:t>
            </a:r>
            <a:r>
              <a:rPr lang="en-GB" smtClean="0"/>
              <a:t>BIU Net-Sec Group</a:t>
            </a:r>
            <a:endParaRPr lang="en-GB" dirty="0" smtClean="0"/>
          </a:p>
        </p:txBody>
      </p:sp>
      <p:sp>
        <p:nvSpPr>
          <p:cNvPr id="66563" name="Rectangle 3"/>
          <p:cNvSpPr>
            <a:spLocks noGrp="1" noChangeArrowheads="1"/>
          </p:cNvSpPr>
          <p:nvPr>
            <p:ph type="body" idx="1"/>
          </p:nvPr>
        </p:nvSpPr>
        <p:spPr/>
        <p:txBody>
          <a:bodyPr/>
          <a:lstStyle/>
          <a:p>
            <a:r>
              <a:rPr lang="en-GB" dirty="0" err="1" smtClean="0"/>
              <a:t>Anonymization</a:t>
            </a:r>
            <a:endParaRPr lang="en-GB" dirty="0" smtClean="0"/>
          </a:p>
          <a:p>
            <a:pPr lvl="1"/>
            <a:r>
              <a:rPr lang="en-GB" dirty="0" smtClean="0"/>
              <a:t>Anonymous authenticated communication</a:t>
            </a:r>
          </a:p>
          <a:p>
            <a:pPr lvl="2"/>
            <a:r>
              <a:rPr lang="en-GB" dirty="0" smtClean="0"/>
              <a:t>Cyber incidents reports </a:t>
            </a:r>
          </a:p>
          <a:p>
            <a:r>
              <a:rPr lang="en-GB" dirty="0" smtClean="0"/>
              <a:t>Network-based Bot (malware) Detection</a:t>
            </a:r>
          </a:p>
          <a:p>
            <a:r>
              <a:rPr lang="en-GB" dirty="0" smtClean="0"/>
              <a:t>Denial/degradation of Service (</a:t>
            </a:r>
            <a:r>
              <a:rPr lang="en-GB" dirty="0" err="1" smtClean="0"/>
              <a:t>DoS</a:t>
            </a:r>
            <a:r>
              <a:rPr lang="en-GB" dirty="0" smtClean="0"/>
              <a:t>)</a:t>
            </a:r>
          </a:p>
          <a:p>
            <a:pPr lvl="1"/>
            <a:r>
              <a:rPr lang="en-GB" dirty="0" smtClean="0"/>
              <a:t>Attacks, </a:t>
            </a:r>
            <a:r>
              <a:rPr lang="en-GB" dirty="0" err="1" smtClean="0"/>
              <a:t>defenses</a:t>
            </a:r>
            <a:r>
              <a:rPr lang="en-GB" dirty="0" smtClean="0"/>
              <a:t>… ([GevaH11],[AbramovH11])</a:t>
            </a:r>
          </a:p>
          <a:p>
            <a:r>
              <a:rPr lang="en-GB" dirty="0" smtClean="0"/>
              <a:t>Secure electronic-commerce and banking</a:t>
            </a:r>
          </a:p>
          <a:p>
            <a:pPr lvl="1"/>
            <a:r>
              <a:rPr lang="en-GB" dirty="0" smtClean="0"/>
              <a:t>Auctions, fund-transfer, payments,…</a:t>
            </a:r>
          </a:p>
          <a:p>
            <a:r>
              <a:rPr lang="en-GB" dirty="0" smtClean="0"/>
              <a:t>Software security</a:t>
            </a:r>
            <a:endParaRPr lang="en-GB" dirty="0" smtClean="0"/>
          </a:p>
          <a:p>
            <a:endParaRPr lang="en-GB" dirty="0" smtClean="0"/>
          </a:p>
          <a:p>
            <a:endParaRPr lang="en-GB" dirty="0" smtClean="0"/>
          </a:p>
        </p:txBody>
      </p:sp>
      <p:sp>
        <p:nvSpPr>
          <p:cNvPr id="6" name="Rectangle 4"/>
          <p:cNvSpPr>
            <a:spLocks noGrp="1" noChangeArrowheads="1"/>
          </p:cNvSpPr>
          <p:nvPr>
            <p:ph type="sldNum" idx="12"/>
          </p:nvPr>
        </p:nvSpPr>
        <p:spPr/>
        <p:txBody>
          <a:bodyPr/>
          <a:lstStyle/>
          <a:p>
            <a:fld id="{CAB6D090-F46B-4494-9498-D77A2854CBD3}" type="slidenum">
              <a:rPr lang="he-IL" smtClean="0"/>
              <a:pPr/>
              <a:t>38</a:t>
            </a:fld>
            <a:endParaRPr lang="en-GB"/>
          </a:p>
        </p:txBody>
      </p:sp>
    </p:spTree>
    <p:extLst>
      <p:ext uri="{BB962C8B-B14F-4D97-AF65-F5344CB8AC3E}">
        <p14:creationId xmlns:p14="http://schemas.microsoft.com/office/powerpoint/2010/main" val="392557102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מסקנות</a:t>
            </a:r>
            <a:endParaRPr lang="en-US" dirty="0"/>
          </a:p>
        </p:txBody>
      </p:sp>
      <p:sp>
        <p:nvSpPr>
          <p:cNvPr id="3" name="Content Placeholder 2"/>
          <p:cNvSpPr>
            <a:spLocks noGrp="1"/>
          </p:cNvSpPr>
          <p:nvPr>
            <p:ph idx="1"/>
          </p:nvPr>
        </p:nvSpPr>
        <p:spPr/>
        <p:txBody>
          <a:bodyPr/>
          <a:lstStyle/>
          <a:p>
            <a:pPr algn="r" rtl="1"/>
            <a:r>
              <a:rPr lang="he-IL" dirty="0">
                <a:sym typeface="Wingdings" pitchFamily="2" charset="2"/>
              </a:rPr>
              <a:t>"</a:t>
            </a:r>
            <a:r>
              <a:rPr lang="he-IL" b="1" dirty="0">
                <a:sym typeface="Wingdings" pitchFamily="2" charset="2"/>
              </a:rPr>
              <a:t>בית בונים על יסודות יציבים</a:t>
            </a:r>
            <a:r>
              <a:rPr lang="he-IL" dirty="0">
                <a:sym typeface="Wingdings" pitchFamily="2" charset="2"/>
              </a:rPr>
              <a:t>" [</a:t>
            </a:r>
            <a:r>
              <a:rPr lang="he-IL" dirty="0" err="1">
                <a:sym typeface="Wingdings" pitchFamily="2" charset="2"/>
              </a:rPr>
              <a:t>גולדרייך</a:t>
            </a:r>
            <a:r>
              <a:rPr lang="he-IL" dirty="0">
                <a:sym typeface="Wingdings" pitchFamily="2" charset="2"/>
              </a:rPr>
              <a:t>, מהנדס]</a:t>
            </a:r>
          </a:p>
          <a:p>
            <a:pPr lvl="1" algn="r" rtl="1"/>
            <a:r>
              <a:rPr lang="he-IL" dirty="0" smtClean="0">
                <a:solidFill>
                  <a:srgbClr val="FF0000"/>
                </a:solidFill>
                <a:sym typeface="Wingdings" pitchFamily="2" charset="2"/>
              </a:rPr>
              <a:t>עדיף </a:t>
            </a:r>
            <a:r>
              <a:rPr lang="he-IL" dirty="0">
                <a:solidFill>
                  <a:srgbClr val="FF0000"/>
                </a:solidFill>
                <a:sym typeface="Wingdings" pitchFamily="2" charset="2"/>
              </a:rPr>
              <a:t>להשתמש בקריפטוגרפיה במקום להניח הגבלות על התוקף</a:t>
            </a:r>
            <a:r>
              <a:rPr lang="he-IL" dirty="0">
                <a:sym typeface="Wingdings" pitchFamily="2" charset="2"/>
              </a:rPr>
              <a:t>. </a:t>
            </a:r>
            <a:endParaRPr lang="he-IL" dirty="0" smtClean="0">
              <a:sym typeface="Wingdings" pitchFamily="2" charset="2"/>
            </a:endParaRPr>
          </a:p>
          <a:p>
            <a:pPr algn="r" rtl="1"/>
            <a:r>
              <a:rPr lang="he-IL" dirty="0" smtClean="0"/>
              <a:t>צריך </a:t>
            </a:r>
            <a:r>
              <a:rPr lang="he-IL" dirty="0" smtClean="0"/>
              <a:t>פרוטוקולים בטוחים </a:t>
            </a:r>
          </a:p>
          <a:p>
            <a:pPr lvl="2" algn="r" rtl="1"/>
            <a:r>
              <a:rPr lang="he-IL" dirty="0" smtClean="0"/>
              <a:t>בפני "מפלצת באמצע" – במקום להניח מגבלות שאולי ניתן לעקוף</a:t>
            </a:r>
          </a:p>
          <a:p>
            <a:pPr lvl="2" algn="r" rtl="1"/>
            <a:r>
              <a:rPr lang="he-IL" dirty="0" smtClean="0"/>
              <a:t>להשתמש (נכון)</a:t>
            </a:r>
            <a:r>
              <a:rPr lang="en-US" dirty="0" smtClean="0"/>
              <a:t> </a:t>
            </a:r>
            <a:r>
              <a:rPr lang="he-IL" dirty="0" smtClean="0"/>
              <a:t>בקריפטוגרפיה , לנתח ולהוכיח בטיחות </a:t>
            </a:r>
          </a:p>
          <a:p>
            <a:pPr lvl="2" algn="r" rtl="1"/>
            <a:r>
              <a:rPr lang="he-IL" dirty="0" smtClean="0"/>
              <a:t>אבל גם למנוע עקיפת מגבלות, למשל: </a:t>
            </a:r>
            <a:r>
              <a:rPr lang="en-US" dirty="0" smtClean="0"/>
              <a:t>IP-ID</a:t>
            </a:r>
            <a:r>
              <a:rPr lang="he-IL" dirty="0" smtClean="0"/>
              <a:t> "אקראי</a:t>
            </a:r>
            <a:r>
              <a:rPr lang="he-IL" dirty="0" smtClean="0"/>
              <a:t>"</a:t>
            </a:r>
          </a:p>
          <a:p>
            <a:pPr lvl="2" algn="r" rtl="1"/>
            <a:r>
              <a:rPr lang="he-IL" dirty="0" smtClean="0"/>
              <a:t>ולהגן גם על זמינות ופרטיות התקשורת : לא רק קריפטוגרפיה</a:t>
            </a:r>
            <a:endParaRPr lang="en-US" dirty="0"/>
          </a:p>
        </p:txBody>
      </p:sp>
    </p:spTree>
    <p:extLst>
      <p:ext uri="{BB962C8B-B14F-4D97-AF65-F5344CB8AC3E}">
        <p14:creationId xmlns:p14="http://schemas.microsoft.com/office/powerpoint/2010/main" val="366257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loud"/>
          <p:cNvSpPr>
            <a:spLocks noChangeAspect="1" noEditPoints="1" noChangeArrowheads="1"/>
          </p:cNvSpPr>
          <p:nvPr/>
        </p:nvSpPr>
        <p:spPr bwMode="auto">
          <a:xfrm>
            <a:off x="1402692" y="1772640"/>
            <a:ext cx="6819369" cy="456992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0"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7663" y="4658145"/>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p:cNvSpPr>
            <a:spLocks noChangeAspect="1" noEditPoints="1" noChangeArrowheads="1"/>
          </p:cNvSpPr>
          <p:nvPr/>
        </p:nvSpPr>
        <p:spPr bwMode="auto">
          <a:xfrm>
            <a:off x="1318762" y="4296525"/>
            <a:ext cx="2122466" cy="14223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2.2.2</a:t>
            </a:r>
            <a:endParaRPr lang="en-US" sz="2800" dirty="0">
              <a:solidFill>
                <a:prstClr val="white"/>
              </a:solidFill>
            </a:endParaRPr>
          </a:p>
        </p:txBody>
      </p:sp>
      <p:sp>
        <p:nvSpPr>
          <p:cNvPr id="16" name="Cloud"/>
          <p:cNvSpPr>
            <a:spLocks noChangeAspect="1" noEditPoints="1" noChangeArrowheads="1"/>
          </p:cNvSpPr>
          <p:nvPr/>
        </p:nvSpPr>
        <p:spPr bwMode="auto">
          <a:xfrm>
            <a:off x="5883648" y="3928418"/>
            <a:ext cx="2177838" cy="14594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3.3.3</a:t>
            </a:r>
            <a:endParaRPr lang="en-US" sz="2800" dirty="0">
              <a:solidFill>
                <a:prstClr val="white"/>
              </a:solidFill>
            </a:endParaRPr>
          </a:p>
        </p:txBody>
      </p:sp>
      <p:sp>
        <p:nvSpPr>
          <p:cNvPr id="17" name="Cloud"/>
          <p:cNvSpPr>
            <a:spLocks noChangeAspect="1" noEditPoints="1" noChangeArrowheads="1"/>
          </p:cNvSpPr>
          <p:nvPr/>
        </p:nvSpPr>
        <p:spPr bwMode="auto">
          <a:xfrm>
            <a:off x="5941256" y="2292700"/>
            <a:ext cx="2062622" cy="13822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he-IL" sz="2800" dirty="0" smtClean="0"/>
              <a:t>רשת 1.1.1</a:t>
            </a:r>
            <a:endParaRPr lang="en-US" sz="2800" dirty="0"/>
          </a:p>
        </p:txBody>
      </p:sp>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085" y="3374644"/>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flipH="1">
            <a:off x="-76750" y="4208426"/>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אליס</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2.2.2.5</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TextBox 36"/>
          <p:cNvSpPr txBox="1"/>
          <p:nvPr/>
        </p:nvSpPr>
        <p:spPr>
          <a:xfrm flipH="1">
            <a:off x="7282015" y="5342673"/>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בוב</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3.3.3.7</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8" name="TextBox 37"/>
          <p:cNvSpPr txBox="1"/>
          <p:nvPr/>
        </p:nvSpPr>
        <p:spPr>
          <a:xfrm flipH="1">
            <a:off x="1389776" y="1590212"/>
            <a:ext cx="1538457" cy="646331"/>
          </a:xfrm>
          <a:prstGeom prst="rect">
            <a:avLst/>
          </a:prstGeom>
          <a:noFill/>
        </p:spPr>
        <p:txBody>
          <a:bodyPr wrap="square" rtlCol="0">
            <a:spAutoFit/>
          </a:bodyPr>
          <a:lstStyle/>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אוסקר</a:t>
            </a:r>
          </a:p>
          <a:p>
            <a:pPr algn="r" rtl="1"/>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6.6.6.6</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652" y="1660834"/>
            <a:ext cx="1061023" cy="151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Cloud"/>
          <p:cNvSpPr>
            <a:spLocks noChangeAspect="1" noEditPoints="1" noChangeArrowheads="1"/>
          </p:cNvSpPr>
          <p:nvPr/>
        </p:nvSpPr>
        <p:spPr bwMode="auto">
          <a:xfrm>
            <a:off x="3827012" y="1613402"/>
            <a:ext cx="2062622" cy="13822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he-IL" sz="2800" dirty="0" smtClean="0"/>
              <a:t>רשת 4.4.4</a:t>
            </a:r>
            <a:endParaRPr lang="en-US" sz="2800" dirty="0"/>
          </a:p>
        </p:txBody>
      </p:sp>
      <p:pic>
        <p:nvPicPr>
          <p:cNvPr id="9"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7359" y="4330476"/>
            <a:ext cx="813788" cy="104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loud"/>
          <p:cNvSpPr>
            <a:spLocks noChangeAspect="1" noEditPoints="1" noChangeArrowheads="1"/>
          </p:cNvSpPr>
          <p:nvPr/>
        </p:nvSpPr>
        <p:spPr bwMode="auto">
          <a:xfrm>
            <a:off x="3784090" y="4330188"/>
            <a:ext cx="1870326" cy="12533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F98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5.5.5</a:t>
            </a:r>
            <a:endParaRPr lang="en-US" sz="2800" dirty="0">
              <a:solidFill>
                <a:prstClr val="white"/>
              </a:solidFill>
            </a:endParaRPr>
          </a:p>
        </p:txBody>
      </p:sp>
      <p:sp>
        <p:nvSpPr>
          <p:cNvPr id="4" name="Cloud"/>
          <p:cNvSpPr>
            <a:spLocks noChangeAspect="1" noEditPoints="1" noChangeArrowheads="1"/>
          </p:cNvSpPr>
          <p:nvPr/>
        </p:nvSpPr>
        <p:spPr bwMode="auto">
          <a:xfrm>
            <a:off x="1834741" y="2417096"/>
            <a:ext cx="1800200" cy="156430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lvl="0" algn="ctr"/>
            <a:r>
              <a:rPr lang="he-IL" sz="2800" dirty="0">
                <a:solidFill>
                  <a:prstClr val="white"/>
                </a:solidFill>
              </a:rPr>
              <a:t>רשת </a:t>
            </a:r>
            <a:r>
              <a:rPr lang="he-IL" sz="2800" dirty="0" smtClean="0">
                <a:solidFill>
                  <a:prstClr val="white"/>
                </a:solidFill>
              </a:rPr>
              <a:t>6.6.6</a:t>
            </a:r>
            <a:endParaRPr lang="en-US" sz="2800" dirty="0">
              <a:solidFill>
                <a:prstClr val="white"/>
              </a:solidFill>
            </a:endParaRPr>
          </a:p>
        </p:txBody>
      </p:sp>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326" y="2445170"/>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61" y="2540276"/>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806" y="3821903"/>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665" y="4633198"/>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704" y="4382741"/>
            <a:ext cx="1141859" cy="7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755576" y="188640"/>
            <a:ext cx="7621587" cy="863600"/>
          </a:xfrm>
        </p:spPr>
        <p:txBody>
          <a:bodyPr/>
          <a:lstStyle/>
          <a:p>
            <a:r>
              <a:rPr lang="en-US" dirty="0" smtClean="0"/>
              <a:t>Internet: Networks and Routers</a:t>
            </a:r>
            <a:endParaRPr lang="en-US" dirty="0"/>
          </a:p>
        </p:txBody>
      </p:sp>
      <p:pic>
        <p:nvPicPr>
          <p:cNvPr id="2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27485"/>
          <a:stretch/>
        </p:blipFill>
        <p:spPr bwMode="auto">
          <a:xfrm flipH="1">
            <a:off x="4230505" y="4434779"/>
            <a:ext cx="917160" cy="104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מחבר חץ ישר 2"/>
          <p:cNvCxnSpPr>
            <a:stCxn id="15" idx="0"/>
          </p:cNvCxnSpPr>
          <p:nvPr/>
        </p:nvCxnSpPr>
        <p:spPr bwMode="auto">
          <a:xfrm flipV="1">
            <a:off x="1325346" y="4854758"/>
            <a:ext cx="6527598" cy="152941"/>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7" name="TextBox 6"/>
          <p:cNvSpPr txBox="1"/>
          <p:nvPr/>
        </p:nvSpPr>
        <p:spPr>
          <a:xfrm>
            <a:off x="987875" y="1247301"/>
            <a:ext cx="1693732" cy="349968"/>
          </a:xfrm>
          <a:prstGeom prst="rect">
            <a:avLst/>
          </a:prstGeom>
          <a:noFill/>
        </p:spPr>
        <p:txBody>
          <a:bodyPr wrap="none" rtlCol="1">
            <a:spAutoFit/>
          </a:bodyPr>
          <a:lstStyle/>
          <a:p>
            <a:r>
              <a:rPr lang="en-US" dirty="0" smtClean="0">
                <a:solidFill>
                  <a:srgbClr val="FF0000"/>
                </a:solidFill>
              </a:rPr>
              <a:t>Off-path Oscar</a:t>
            </a:r>
            <a:endParaRPr lang="he-IL" dirty="0">
              <a:solidFill>
                <a:srgbClr val="FF0000"/>
              </a:solidFill>
            </a:endParaRPr>
          </a:p>
        </p:txBody>
      </p:sp>
    </p:spTree>
    <p:extLst>
      <p:ext uri="{BB962C8B-B14F-4D97-AF65-F5344CB8AC3E}">
        <p14:creationId xmlns:p14="http://schemas.microsoft.com/office/powerpoint/2010/main" val="1510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80">
                                          <p:stCondLst>
                                            <p:cond delay="0"/>
                                          </p:stCondLst>
                                        </p:cTn>
                                        <p:tgtEl>
                                          <p:spTgt spid="39"/>
                                        </p:tgtEl>
                                      </p:cBhvr>
                                    </p:animEffect>
                                    <p:anim calcmode="lin" valueType="num">
                                      <p:cBhvr>
                                        <p:cTn id="2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1" dur="26">
                                          <p:stCondLst>
                                            <p:cond delay="650"/>
                                          </p:stCondLst>
                                        </p:cTn>
                                        <p:tgtEl>
                                          <p:spTgt spid="39"/>
                                        </p:tgtEl>
                                      </p:cBhvr>
                                      <p:to x="100000" y="60000"/>
                                    </p:animScale>
                                    <p:animScale>
                                      <p:cBhvr>
                                        <p:cTn id="32" dur="166" decel="50000">
                                          <p:stCondLst>
                                            <p:cond delay="676"/>
                                          </p:stCondLst>
                                        </p:cTn>
                                        <p:tgtEl>
                                          <p:spTgt spid="39"/>
                                        </p:tgtEl>
                                      </p:cBhvr>
                                      <p:to x="100000" y="100000"/>
                                    </p:animScale>
                                    <p:animScale>
                                      <p:cBhvr>
                                        <p:cTn id="33" dur="26">
                                          <p:stCondLst>
                                            <p:cond delay="1312"/>
                                          </p:stCondLst>
                                        </p:cTn>
                                        <p:tgtEl>
                                          <p:spTgt spid="39"/>
                                        </p:tgtEl>
                                      </p:cBhvr>
                                      <p:to x="100000" y="80000"/>
                                    </p:animScale>
                                    <p:animScale>
                                      <p:cBhvr>
                                        <p:cTn id="34" dur="166" decel="50000">
                                          <p:stCondLst>
                                            <p:cond delay="1338"/>
                                          </p:stCondLst>
                                        </p:cTn>
                                        <p:tgtEl>
                                          <p:spTgt spid="39"/>
                                        </p:tgtEl>
                                      </p:cBhvr>
                                      <p:to x="100000" y="100000"/>
                                    </p:animScale>
                                    <p:animScale>
                                      <p:cBhvr>
                                        <p:cTn id="35" dur="26">
                                          <p:stCondLst>
                                            <p:cond delay="1642"/>
                                          </p:stCondLst>
                                        </p:cTn>
                                        <p:tgtEl>
                                          <p:spTgt spid="39"/>
                                        </p:tgtEl>
                                      </p:cBhvr>
                                      <p:to x="100000" y="90000"/>
                                    </p:animScale>
                                    <p:animScale>
                                      <p:cBhvr>
                                        <p:cTn id="36" dur="166" decel="50000">
                                          <p:stCondLst>
                                            <p:cond delay="1668"/>
                                          </p:stCondLst>
                                        </p:cTn>
                                        <p:tgtEl>
                                          <p:spTgt spid="39"/>
                                        </p:tgtEl>
                                      </p:cBhvr>
                                      <p:to x="100000" y="100000"/>
                                    </p:animScale>
                                    <p:animScale>
                                      <p:cBhvr>
                                        <p:cTn id="37" dur="26">
                                          <p:stCondLst>
                                            <p:cond delay="1808"/>
                                          </p:stCondLst>
                                        </p:cTn>
                                        <p:tgtEl>
                                          <p:spTgt spid="39"/>
                                        </p:tgtEl>
                                      </p:cBhvr>
                                      <p:to x="100000" y="95000"/>
                                    </p:animScale>
                                    <p:animScale>
                                      <p:cBhvr>
                                        <p:cTn id="38" dur="166" decel="50000">
                                          <p:stCondLst>
                                            <p:cond delay="1834"/>
                                          </p:stCondLst>
                                        </p:cTn>
                                        <p:tgtEl>
                                          <p:spTgt spid="3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80">
                                          <p:stCondLst>
                                            <p:cond delay="0"/>
                                          </p:stCondLst>
                                        </p:cTn>
                                        <p:tgtEl>
                                          <p:spTgt spid="38"/>
                                        </p:tgtEl>
                                      </p:cBhvr>
                                    </p:animEffect>
                                    <p:anim calcmode="lin" valueType="num">
                                      <p:cBhvr>
                                        <p:cTn id="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7" dur="26">
                                          <p:stCondLst>
                                            <p:cond delay="650"/>
                                          </p:stCondLst>
                                        </p:cTn>
                                        <p:tgtEl>
                                          <p:spTgt spid="38"/>
                                        </p:tgtEl>
                                      </p:cBhvr>
                                      <p:to x="100000" y="60000"/>
                                    </p:animScale>
                                    <p:animScale>
                                      <p:cBhvr>
                                        <p:cTn id="48" dur="166" decel="50000">
                                          <p:stCondLst>
                                            <p:cond delay="676"/>
                                          </p:stCondLst>
                                        </p:cTn>
                                        <p:tgtEl>
                                          <p:spTgt spid="38"/>
                                        </p:tgtEl>
                                      </p:cBhvr>
                                      <p:to x="100000" y="100000"/>
                                    </p:animScale>
                                    <p:animScale>
                                      <p:cBhvr>
                                        <p:cTn id="49" dur="26">
                                          <p:stCondLst>
                                            <p:cond delay="1312"/>
                                          </p:stCondLst>
                                        </p:cTn>
                                        <p:tgtEl>
                                          <p:spTgt spid="38"/>
                                        </p:tgtEl>
                                      </p:cBhvr>
                                      <p:to x="100000" y="80000"/>
                                    </p:animScale>
                                    <p:animScale>
                                      <p:cBhvr>
                                        <p:cTn id="50" dur="166" decel="50000">
                                          <p:stCondLst>
                                            <p:cond delay="1338"/>
                                          </p:stCondLst>
                                        </p:cTn>
                                        <p:tgtEl>
                                          <p:spTgt spid="38"/>
                                        </p:tgtEl>
                                      </p:cBhvr>
                                      <p:to x="100000" y="100000"/>
                                    </p:animScale>
                                    <p:animScale>
                                      <p:cBhvr>
                                        <p:cTn id="51" dur="26">
                                          <p:stCondLst>
                                            <p:cond delay="1642"/>
                                          </p:stCondLst>
                                        </p:cTn>
                                        <p:tgtEl>
                                          <p:spTgt spid="38"/>
                                        </p:tgtEl>
                                      </p:cBhvr>
                                      <p:to x="100000" y="90000"/>
                                    </p:animScale>
                                    <p:animScale>
                                      <p:cBhvr>
                                        <p:cTn id="52" dur="166" decel="50000">
                                          <p:stCondLst>
                                            <p:cond delay="1668"/>
                                          </p:stCondLst>
                                        </p:cTn>
                                        <p:tgtEl>
                                          <p:spTgt spid="38"/>
                                        </p:tgtEl>
                                      </p:cBhvr>
                                      <p:to x="100000" y="100000"/>
                                    </p:animScale>
                                    <p:animScale>
                                      <p:cBhvr>
                                        <p:cTn id="53" dur="26">
                                          <p:stCondLst>
                                            <p:cond delay="1808"/>
                                          </p:stCondLst>
                                        </p:cTn>
                                        <p:tgtEl>
                                          <p:spTgt spid="38"/>
                                        </p:tgtEl>
                                      </p:cBhvr>
                                      <p:to x="100000" y="95000"/>
                                    </p:animScale>
                                    <p:animScale>
                                      <p:cBhvr>
                                        <p:cTn id="54" dur="166" decel="50000">
                                          <p:stCondLst>
                                            <p:cond delay="1834"/>
                                          </p:stCondLst>
                                        </p:cTn>
                                        <p:tgtEl>
                                          <p:spTgt spid="38"/>
                                        </p:tgtEl>
                                      </p:cBhvr>
                                      <p:to x="100000" y="100000"/>
                                    </p:animScale>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779912" y="1367869"/>
            <a:ext cx="4849382" cy="2141342"/>
          </a:xfrm>
        </p:spPr>
        <p:txBody>
          <a:bodyPr>
            <a:noAutofit/>
          </a:bodyPr>
          <a:lstStyle/>
          <a:p>
            <a:pPr algn="r" rtl="1"/>
            <a:r>
              <a:rPr lang="he-IL" sz="7200" dirty="0" smtClean="0"/>
              <a:t>שאלות ?</a:t>
            </a:r>
            <a:r>
              <a:rPr lang="en-US" sz="7200" dirty="0"/>
              <a:t/>
            </a:r>
            <a:br>
              <a:rPr lang="en-US" sz="7200" dirty="0"/>
            </a:br>
            <a:r>
              <a:rPr lang="he-IL" sz="7200" dirty="0" smtClean="0"/>
              <a:t>עוגיות  ?</a:t>
            </a:r>
            <a:br>
              <a:rPr lang="he-IL" sz="7200" dirty="0" smtClean="0"/>
            </a:br>
            <a:r>
              <a:rPr lang="he-IL" sz="7200" dirty="0" smtClean="0"/>
              <a:t>עגבניות?  </a:t>
            </a:r>
            <a:r>
              <a:rPr lang="en-US" sz="7200" dirty="0" smtClean="0"/>
              <a:t> </a:t>
            </a:r>
            <a:r>
              <a:rPr lang="he-IL" sz="7200" dirty="0" smtClean="0"/>
              <a:t/>
            </a:r>
            <a:br>
              <a:rPr lang="he-IL" sz="7200" dirty="0" smtClean="0"/>
            </a:br>
            <a:r>
              <a:rPr lang="he-IL" sz="7200" dirty="0" smtClean="0"/>
              <a:t>תודה!</a:t>
            </a:r>
            <a:endParaRPr lang="en-US" sz="7200" dirty="0"/>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52" y="1660834"/>
            <a:ext cx="2593244" cy="369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66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he-IL" dirty="0" smtClean="0"/>
              <a:t>קצת על ההפשטות ("</a:t>
            </a:r>
            <a:r>
              <a:rPr lang="he-IL" dirty="0" err="1" smtClean="0"/>
              <a:t>רמאויות</a:t>
            </a:r>
            <a:r>
              <a:rPr lang="he-IL" dirty="0" smtClean="0"/>
              <a:t>")</a:t>
            </a:r>
            <a:endParaRPr lang="en-US" dirty="0"/>
          </a:p>
        </p:txBody>
      </p:sp>
      <p:sp>
        <p:nvSpPr>
          <p:cNvPr id="8194" name="Rectangle 2"/>
          <p:cNvSpPr>
            <a:spLocks noGrp="1" noChangeArrowheads="1"/>
          </p:cNvSpPr>
          <p:nvPr>
            <p:ph idx="1"/>
          </p:nvPr>
        </p:nvSpPr>
        <p:spPr/>
        <p:txBody>
          <a:bodyPr>
            <a:normAutofit fontScale="85000" lnSpcReduction="10000"/>
          </a:bodyPr>
          <a:lstStyle/>
          <a:p>
            <a:pPr marL="457200" indent="-457200" algn="r" rtl="1">
              <a:buFont typeface="Arial" pitchFamily="34" charset="0"/>
              <a:buChar char="•"/>
            </a:pPr>
            <a:r>
              <a:rPr lang="he-IL" dirty="0" smtClean="0"/>
              <a:t>תשובות של שרתי שמות הן בד"כ קצרות ולא יחולקו</a:t>
            </a:r>
          </a:p>
          <a:p>
            <a:pPr marL="754380" lvl="1" indent="-457200" algn="r" rtl="1"/>
            <a:r>
              <a:rPr lang="he-IL" dirty="0" smtClean="0"/>
              <a:t>אבל יש גם תשובות ארוכות</a:t>
            </a:r>
          </a:p>
          <a:p>
            <a:pPr marL="754380" lvl="1" indent="-457200" algn="r" rtl="1"/>
            <a:r>
              <a:rPr lang="he-IL" dirty="0" smtClean="0"/>
              <a:t>ובעיקר: דווקא בשל הוספת חתימות </a:t>
            </a:r>
            <a:r>
              <a:rPr lang="he-IL" dirty="0" err="1" smtClean="0"/>
              <a:t>קריפטוגרפיות</a:t>
            </a:r>
            <a:r>
              <a:rPr lang="he-IL" dirty="0" smtClean="0"/>
              <a:t>, בעיקר לאחרונה</a:t>
            </a:r>
          </a:p>
          <a:p>
            <a:pPr marL="754380" lvl="1" indent="-457200" algn="r" rtl="1"/>
            <a:r>
              <a:rPr lang="he-IL" dirty="0" smtClean="0"/>
              <a:t>הבעיה – כמובן – אינה בחתימות עצמן אלא רק בפרוטוקול</a:t>
            </a:r>
          </a:p>
          <a:p>
            <a:pPr marL="754380" lvl="1" indent="-457200" algn="r" rtl="1"/>
            <a:r>
              <a:rPr lang="he-IL" dirty="0" smtClean="0"/>
              <a:t>יש גם מתקפה נוספת, שמסתמכת על חולשה אחרת לגמרי של נתבים</a:t>
            </a:r>
          </a:p>
          <a:p>
            <a:pPr marL="457200" indent="-457200" algn="r" rtl="1"/>
            <a:r>
              <a:rPr lang="he-IL" dirty="0" smtClean="0"/>
              <a:t>למה לא לשנות תשובות משרתי ה-</a:t>
            </a:r>
            <a:r>
              <a:rPr lang="en-US" dirty="0" smtClean="0"/>
              <a:t>WEB</a:t>
            </a:r>
            <a:r>
              <a:rPr lang="he-IL" dirty="0" smtClean="0"/>
              <a:t> עצמם?</a:t>
            </a:r>
            <a:r>
              <a:rPr lang="en-US" dirty="0" smtClean="0"/>
              <a:t> </a:t>
            </a:r>
            <a:endParaRPr lang="he-IL" dirty="0" smtClean="0"/>
          </a:p>
          <a:p>
            <a:pPr marL="754380" lvl="1" indent="-457200" algn="r" rtl="1"/>
            <a:r>
              <a:rPr lang="he-IL" dirty="0" smtClean="0"/>
              <a:t>נשלחות בפרוטוקול </a:t>
            </a:r>
            <a:r>
              <a:rPr lang="en-US" dirty="0" smtClean="0"/>
              <a:t>TCP</a:t>
            </a:r>
            <a:r>
              <a:rPr lang="he-IL" dirty="0" smtClean="0"/>
              <a:t> שבד"כ מוצא את גודל החבילה </a:t>
            </a:r>
            <a:r>
              <a:rPr lang="he-IL" dirty="0" err="1" smtClean="0"/>
              <a:t>המירבי</a:t>
            </a:r>
            <a:r>
              <a:rPr lang="he-IL" dirty="0" smtClean="0"/>
              <a:t> ושולח חבילות בגודל זה, וכך נמנע מחלוקתן</a:t>
            </a:r>
          </a:p>
          <a:p>
            <a:pPr marL="457200" indent="-457200" algn="r" rtl="1"/>
            <a:r>
              <a:rPr lang="he-IL" dirty="0" smtClean="0"/>
              <a:t>האם באמת קל לחזות את ערך </a:t>
            </a:r>
            <a:r>
              <a:rPr lang="en-US" dirty="0" smtClean="0"/>
              <a:t>IP-ID</a:t>
            </a:r>
            <a:r>
              <a:rPr lang="he-IL" dirty="0" smtClean="0"/>
              <a:t>? </a:t>
            </a:r>
          </a:p>
          <a:p>
            <a:pPr marL="754380" lvl="1" indent="-457200" algn="r" rtl="1"/>
            <a:r>
              <a:rPr lang="he-IL" dirty="0" smtClean="0"/>
              <a:t>הרבה שרתי שמות סדרתיים-גלובלית, ורוב האחרים סדרתיים-ליעד. </a:t>
            </a:r>
          </a:p>
          <a:p>
            <a:pPr marL="754380" lvl="1" indent="-457200" algn="r" rtl="1"/>
            <a:r>
              <a:rPr lang="he-IL" dirty="0" smtClean="0"/>
              <a:t>יש קשיים, למשל "רעש" (לקוחות אחרים), אבל החיזוי יעיל ואפקטיבי</a:t>
            </a:r>
          </a:p>
          <a:p>
            <a:pPr marL="1028700" lvl="2" indent="-457200" algn="r" rtl="1"/>
            <a:endParaRPr lang="en-US" dirty="0" smtClean="0"/>
          </a:p>
        </p:txBody>
      </p:sp>
    </p:spTree>
    <p:extLst>
      <p:ext uri="{BB962C8B-B14F-4D97-AF65-F5344CB8AC3E}">
        <p14:creationId xmlns:p14="http://schemas.microsoft.com/office/powerpoint/2010/main" val="34093589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Off-path Attacker Model</a:t>
            </a:r>
            <a:endParaRPr lang="en-US" dirty="0"/>
          </a:p>
        </p:txBody>
      </p:sp>
      <p:sp>
        <p:nvSpPr>
          <p:cNvPr id="3" name="Content Placeholder 2"/>
          <p:cNvSpPr>
            <a:spLocks noGrp="1"/>
          </p:cNvSpPr>
          <p:nvPr>
            <p:ph idx="1"/>
          </p:nvPr>
        </p:nvSpPr>
        <p:spPr>
          <a:xfrm>
            <a:off x="688096" y="1022796"/>
            <a:ext cx="8228013" cy="4524375"/>
          </a:xfrm>
        </p:spPr>
        <p:txBody>
          <a:bodyPr/>
          <a:lstStyle/>
          <a:p>
            <a:r>
              <a:rPr lang="en-US" dirty="0" err="1" smtClean="0"/>
              <a:t>MitM</a:t>
            </a:r>
            <a:r>
              <a:rPr lang="en-US" dirty="0" smtClean="0"/>
              <a:t> attacks require control on-path control</a:t>
            </a:r>
          </a:p>
          <a:p>
            <a:r>
              <a:rPr lang="en-US" dirty="0" smtClean="0"/>
              <a:t>Reality: most attackers are off-path </a:t>
            </a:r>
          </a:p>
          <a:p>
            <a:pPr lvl="1"/>
            <a:r>
              <a:rPr lang="en-US" dirty="0" smtClean="0"/>
              <a:t>Can (`only’) spoof: use fake sender identity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But is it feasible to spoof?</a:t>
            </a:r>
            <a:endParaRPr lang="en-US" dirty="0" smtClean="0"/>
          </a:p>
        </p:txBody>
      </p:sp>
      <p:sp>
        <p:nvSpPr>
          <p:cNvPr id="4" name="Date Placeholder 3"/>
          <p:cNvSpPr>
            <a:spLocks noGrp="1"/>
          </p:cNvSpPr>
          <p:nvPr>
            <p:ph type="dt" idx="10"/>
          </p:nvPr>
        </p:nvSpPr>
        <p:spPr/>
        <p:txBody>
          <a:bodyPr/>
          <a:lstStyle/>
          <a:p>
            <a:endParaRPr lang="en-US" dirty="0"/>
          </a:p>
        </p:txBody>
      </p:sp>
      <p:sp>
        <p:nvSpPr>
          <p:cNvPr id="15" name="Line 20"/>
          <p:cNvSpPr>
            <a:spLocks noChangeShapeType="1"/>
          </p:cNvSpPr>
          <p:nvPr/>
        </p:nvSpPr>
        <p:spPr bwMode="auto">
          <a:xfrm>
            <a:off x="1476618" y="3539553"/>
            <a:ext cx="5994720" cy="100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16" name="Line 21"/>
          <p:cNvSpPr>
            <a:spLocks noChangeShapeType="1"/>
          </p:cNvSpPr>
          <p:nvPr/>
        </p:nvSpPr>
        <p:spPr bwMode="auto">
          <a:xfrm flipV="1">
            <a:off x="4842848" y="4000766"/>
            <a:ext cx="2628491" cy="65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pic>
        <p:nvPicPr>
          <p:cNvPr id="17"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91203"/>
            <a:ext cx="864044" cy="13168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459" y="3471867"/>
            <a:ext cx="544320" cy="70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7"/>
          <p:cNvSpPr txBox="1">
            <a:spLocks noChangeArrowheads="1"/>
          </p:cNvSpPr>
          <p:nvPr/>
        </p:nvSpPr>
        <p:spPr bwMode="auto">
          <a:xfrm>
            <a:off x="1446379" y="4158818"/>
            <a:ext cx="778255" cy="4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spAutoFit/>
          </a:bodyPr>
          <a:lstStyle/>
          <a:p>
            <a:r>
              <a:rPr lang="en-US" sz="2200">
                <a:solidFill>
                  <a:schemeClr val="tx1"/>
                </a:solidFill>
              </a:rPr>
              <a:t>Alice</a:t>
            </a:r>
          </a:p>
        </p:txBody>
      </p:sp>
      <p:sp>
        <p:nvSpPr>
          <p:cNvPr id="20" name="TextBox 19"/>
          <p:cNvSpPr txBox="1"/>
          <p:nvPr/>
        </p:nvSpPr>
        <p:spPr>
          <a:xfrm>
            <a:off x="4543697" y="3175195"/>
            <a:ext cx="2612090" cy="360755"/>
          </a:xfrm>
          <a:prstGeom prst="rect">
            <a:avLst/>
          </a:prstGeom>
          <a:noFill/>
        </p:spPr>
        <p:txBody>
          <a:bodyPr wrap="none" lIns="82945" tIns="41473" rIns="82945" bIns="41473" rtlCol="0">
            <a:spAutoFit/>
          </a:bodyPr>
          <a:lstStyle/>
          <a:p>
            <a:r>
              <a:rPr lang="he-IL" dirty="0" smtClean="0">
                <a:solidFill>
                  <a:schemeClr val="tx1"/>
                </a:solidFill>
              </a:rPr>
              <a:t>בוב, אני אוהבת אותך! אליס</a:t>
            </a:r>
            <a:endParaRPr lang="en-US" dirty="0">
              <a:solidFill>
                <a:schemeClr val="tx1"/>
              </a:solidFill>
            </a:endParaRPr>
          </a:p>
        </p:txBody>
      </p:sp>
      <p:sp>
        <p:nvSpPr>
          <p:cNvPr id="21" name="TextBox 20"/>
          <p:cNvSpPr txBox="1"/>
          <p:nvPr/>
        </p:nvSpPr>
        <p:spPr>
          <a:xfrm>
            <a:off x="4851531" y="3689822"/>
            <a:ext cx="2581632" cy="360755"/>
          </a:xfrm>
          <a:prstGeom prst="rect">
            <a:avLst/>
          </a:prstGeom>
          <a:noFill/>
        </p:spPr>
        <p:txBody>
          <a:bodyPr wrap="none" lIns="82945" tIns="41473" rIns="82945" bIns="41473" rtlCol="0">
            <a:spAutoFit/>
          </a:bodyPr>
          <a:lstStyle/>
          <a:p>
            <a:r>
              <a:rPr lang="he-IL" dirty="0" smtClean="0">
                <a:solidFill>
                  <a:srgbClr val="FF0000"/>
                </a:solidFill>
              </a:rPr>
              <a:t>בוב, אני </a:t>
            </a:r>
            <a:r>
              <a:rPr lang="he-IL" b="1" dirty="0" smtClean="0">
                <a:solidFill>
                  <a:srgbClr val="FF0000"/>
                </a:solidFill>
              </a:rPr>
              <a:t>עוזבת</a:t>
            </a:r>
            <a:r>
              <a:rPr lang="he-IL" dirty="0" smtClean="0">
                <a:solidFill>
                  <a:srgbClr val="FF0000"/>
                </a:solidFill>
              </a:rPr>
              <a:t> אותך! אליס</a:t>
            </a:r>
            <a:endParaRPr lang="en-US" dirty="0">
              <a:solidFill>
                <a:srgbClr val="FF0000"/>
              </a:solidFill>
            </a:endParaRPr>
          </a:p>
        </p:txBody>
      </p:sp>
      <p:pic>
        <p:nvPicPr>
          <p:cNvPr id="2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1409" y="3666709"/>
            <a:ext cx="581439" cy="82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67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IP-spoofing (still) feasible?</a:t>
            </a:r>
            <a:endParaRPr lang="en-US" dirty="0"/>
          </a:p>
        </p:txBody>
      </p:sp>
      <p:sp>
        <p:nvSpPr>
          <p:cNvPr id="25" name="Content Placeholder 24"/>
          <p:cNvSpPr>
            <a:spLocks noGrp="1"/>
          </p:cNvSpPr>
          <p:nvPr>
            <p:ph idx="4294967295"/>
          </p:nvPr>
        </p:nvSpPr>
        <p:spPr>
          <a:xfrm>
            <a:off x="611560" y="1052736"/>
            <a:ext cx="8226425" cy="4524375"/>
          </a:xfrm>
        </p:spPr>
        <p:txBody>
          <a:bodyPr/>
          <a:lstStyle/>
          <a:p>
            <a:pPr marL="0" indent="0" eaLnBrk="1" hangingPunct="1">
              <a:spcBef>
                <a:spcPts val="680"/>
              </a:spcBef>
              <a:buSzPct val="45000"/>
            </a:pPr>
            <a:r>
              <a:rPr lang="en-US" dirty="0" smtClean="0"/>
              <a:t>Routers rarely validate source IP address</a:t>
            </a:r>
          </a:p>
          <a:p>
            <a:pPr eaLnBrk="1" hangingPunct="1">
              <a:spcBef>
                <a:spcPts val="590"/>
              </a:spcBef>
              <a:buSzPct val="45000"/>
              <a:buFont typeface="Wingdings" pitchFamily="2" charset="2"/>
              <a:buChar char=""/>
            </a:pPr>
            <a:r>
              <a:rPr lang="en-US" dirty="0" smtClean="0"/>
              <a:t>ISPs are </a:t>
            </a:r>
            <a:r>
              <a:rPr lang="en-US" u="sng" dirty="0"/>
              <a:t>supposed</a:t>
            </a:r>
            <a:r>
              <a:rPr lang="en-US" dirty="0"/>
              <a:t> to </a:t>
            </a:r>
            <a:r>
              <a:rPr lang="en-US" dirty="0" smtClean="0"/>
              <a:t>(ingress-filter, RFC2827)</a:t>
            </a:r>
            <a:endParaRPr lang="en-US" dirty="0"/>
          </a:p>
          <a:p>
            <a:pPr eaLnBrk="1" hangingPunct="1">
              <a:spcBef>
                <a:spcPts val="499"/>
              </a:spcBef>
              <a:buSzPct val="75000"/>
              <a:buFont typeface="Symbol" charset="2"/>
              <a:buChar char=""/>
            </a:pPr>
            <a:r>
              <a:rPr lang="en-US" dirty="0" smtClean="0">
                <a:solidFill>
                  <a:srgbClr val="FF0000"/>
                </a:solidFill>
              </a:rPr>
              <a:t>But: </a:t>
            </a:r>
            <a:r>
              <a:rPr lang="en-US" dirty="0">
                <a:solidFill>
                  <a:srgbClr val="FF0000"/>
                </a:solidFill>
              </a:rPr>
              <a:t>many do not</a:t>
            </a:r>
            <a:r>
              <a:rPr lang="en-US" dirty="0"/>
              <a:t> </a:t>
            </a:r>
            <a:r>
              <a:rPr lang="en-US" dirty="0">
                <a:latin typeface="Wingdings" pitchFamily="2" charset="2"/>
              </a:rPr>
              <a:t></a:t>
            </a:r>
            <a:r>
              <a:rPr lang="en-US" dirty="0"/>
              <a:t> spoofing is (still) </a:t>
            </a:r>
            <a:r>
              <a:rPr lang="en-US" dirty="0" smtClean="0"/>
              <a:t>feasible</a:t>
            </a:r>
          </a:p>
        </p:txBody>
      </p:sp>
      <p:pic>
        <p:nvPicPr>
          <p:cNvPr id="5" name="Picture 3" descr="C:\Users\Administrator\AppData\Local\Microsoft\Windows\Temporary Internet Files\Content.IE5\PWKUIPLP\MC9003644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145" y="4342222"/>
            <a:ext cx="585891" cy="1516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ministrator\AppData\Local\Microsoft\Windows\Temporary Internet Files\Content.IE5\LVRL8E88\MC9001617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8055" y="3668889"/>
            <a:ext cx="1436762" cy="1346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istrator\AppData\Local\Microsoft\Windows\Temporary Internet Files\Content.IE5\JEMHRG1A\MC9001617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9474" y="4996934"/>
            <a:ext cx="1790697" cy="1600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Administrator\AppData\Local\Microsoft\Windows\Temporary Internet Files\Content.IE5\JEMHRG1A\MC90016179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0104" y="3055411"/>
            <a:ext cx="1713826" cy="7404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Administrator\AppData\Local\Microsoft\Windows\Temporary Internet Files\Content.IE5\LVRL8E88\MP90040079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3679" y="3274361"/>
            <a:ext cx="1110397" cy="888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Administrator\AppData\Local\Microsoft\Windows\Temporary Internet Files\Content.IE5\JEMHRG1A\MC9004336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100" y="3795879"/>
            <a:ext cx="1365120" cy="165761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urved Connector 10"/>
          <p:cNvCxnSpPr>
            <a:stCxn id="8" idx="3"/>
          </p:cNvCxnSpPr>
          <p:nvPr/>
        </p:nvCxnSpPr>
        <p:spPr bwMode="auto">
          <a:xfrm>
            <a:off x="6133930" y="3425645"/>
            <a:ext cx="1947345" cy="2234166"/>
          </a:xfrm>
          <a:prstGeom prst="curvedConnector2">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urved Connector 11"/>
          <p:cNvCxnSpPr>
            <a:stCxn id="8" idx="2"/>
            <a:endCxn id="6" idx="1"/>
          </p:cNvCxnSpPr>
          <p:nvPr/>
        </p:nvCxnSpPr>
        <p:spPr bwMode="auto">
          <a:xfrm rot="16200000" flipH="1">
            <a:off x="5169365" y="3903531"/>
            <a:ext cx="546343" cy="331038"/>
          </a:xfrm>
          <a:prstGeom prst="curvedConnector2">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urved Connector 12"/>
          <p:cNvCxnSpPr/>
          <p:nvPr/>
        </p:nvCxnSpPr>
        <p:spPr bwMode="auto">
          <a:xfrm rot="16200000" flipH="1">
            <a:off x="6653721" y="4406953"/>
            <a:ext cx="875831" cy="746369"/>
          </a:xfrm>
          <a:prstGeom prst="curvedConnector3">
            <a:avLst>
              <a:gd name="adj1" fmla="val -1238"/>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urved Connector 13"/>
          <p:cNvCxnSpPr>
            <a:stCxn id="8" idx="1"/>
          </p:cNvCxnSpPr>
          <p:nvPr/>
        </p:nvCxnSpPr>
        <p:spPr bwMode="auto">
          <a:xfrm rot="10800000" flipV="1">
            <a:off x="4031592" y="3425645"/>
            <a:ext cx="388513" cy="243244"/>
          </a:xfrm>
          <a:prstGeom prst="curvedConnector3">
            <a:avLst>
              <a:gd name="adj1" fmla="val 50000"/>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urved Connector 14"/>
          <p:cNvCxnSpPr>
            <a:stCxn id="9" idx="1"/>
          </p:cNvCxnSpPr>
          <p:nvPr/>
        </p:nvCxnSpPr>
        <p:spPr bwMode="auto">
          <a:xfrm rot="10800000" flipV="1">
            <a:off x="2415187" y="3718477"/>
            <a:ext cx="718492" cy="875510"/>
          </a:xfrm>
          <a:prstGeom prst="curvedConnector2">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urved Connector 15"/>
          <p:cNvCxnSpPr>
            <a:stCxn id="5" idx="0"/>
          </p:cNvCxnSpPr>
          <p:nvPr/>
        </p:nvCxnSpPr>
        <p:spPr bwMode="auto">
          <a:xfrm rot="16200000" flipV="1">
            <a:off x="4340221" y="3817351"/>
            <a:ext cx="428726" cy="621015"/>
          </a:xfrm>
          <a:prstGeom prst="curvedConnector2">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urved Connector 16"/>
          <p:cNvCxnSpPr>
            <a:endCxn id="5" idx="1"/>
          </p:cNvCxnSpPr>
          <p:nvPr/>
        </p:nvCxnSpPr>
        <p:spPr bwMode="auto">
          <a:xfrm>
            <a:off x="2407498" y="4624686"/>
            <a:ext cx="2164647" cy="475571"/>
          </a:xfrm>
          <a:prstGeom prst="curvedConnector3">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urved Connector 17"/>
          <p:cNvCxnSpPr>
            <a:stCxn id="10" idx="2"/>
          </p:cNvCxnSpPr>
          <p:nvPr/>
        </p:nvCxnSpPr>
        <p:spPr bwMode="auto">
          <a:xfrm rot="16200000" flipH="1">
            <a:off x="4140143" y="3293009"/>
            <a:ext cx="613777" cy="4934744"/>
          </a:xfrm>
          <a:prstGeom prst="curvedConnector2">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25" descr="alic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4204039"/>
            <a:ext cx="864044" cy="13168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3716" y="4612385"/>
            <a:ext cx="544320" cy="70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8445" y="3912736"/>
            <a:ext cx="762053" cy="1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9768" y="5348516"/>
            <a:ext cx="762053" cy="1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r="27485"/>
          <a:stretch/>
        </p:blipFill>
        <p:spPr bwMode="auto">
          <a:xfrm flipH="1">
            <a:off x="3309919" y="3264965"/>
            <a:ext cx="757915" cy="86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r="27485"/>
          <a:stretch/>
        </p:blipFill>
        <p:spPr bwMode="auto">
          <a:xfrm flipH="1">
            <a:off x="3080819" y="4419294"/>
            <a:ext cx="908379" cy="103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148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Off-path Attacker Model</a:t>
            </a:r>
            <a:endParaRPr lang="en-US" dirty="0"/>
          </a:p>
        </p:txBody>
      </p:sp>
      <p:sp>
        <p:nvSpPr>
          <p:cNvPr id="3" name="Content Placeholder 2"/>
          <p:cNvSpPr>
            <a:spLocks noGrp="1"/>
          </p:cNvSpPr>
          <p:nvPr>
            <p:ph idx="1"/>
          </p:nvPr>
        </p:nvSpPr>
        <p:spPr>
          <a:xfrm>
            <a:off x="688096" y="1022796"/>
            <a:ext cx="8228013" cy="4524375"/>
          </a:xfrm>
        </p:spPr>
        <p:txBody>
          <a:bodyPr/>
          <a:lstStyle/>
          <a:p>
            <a:r>
              <a:rPr lang="en-US" dirty="0" err="1" smtClean="0"/>
              <a:t>MitM</a:t>
            </a:r>
            <a:r>
              <a:rPr lang="en-US" dirty="0" smtClean="0"/>
              <a:t> attacks require control on-path control</a:t>
            </a:r>
          </a:p>
          <a:p>
            <a:r>
              <a:rPr lang="en-US" dirty="0" smtClean="0"/>
              <a:t>Reality: most attackers are off-path </a:t>
            </a:r>
          </a:p>
          <a:p>
            <a:pPr lvl="1"/>
            <a:r>
              <a:rPr lang="en-US" dirty="0" smtClean="0"/>
              <a:t>Can (`only’) spoof: use fake sender identity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lvl="1"/>
            <a:r>
              <a:rPr lang="en-US" dirty="0" smtClean="0"/>
              <a:t>Don’t underestimate off-path Oscar!</a:t>
            </a:r>
          </a:p>
          <a:p>
            <a:pPr lvl="2"/>
            <a:r>
              <a:rPr lang="en-US" dirty="0" smtClean="0"/>
              <a:t>Off-path attacks: </a:t>
            </a:r>
            <a:r>
              <a:rPr lang="en-US" dirty="0" err="1" smtClean="0"/>
              <a:t>DoS</a:t>
            </a:r>
            <a:r>
              <a:rPr lang="en-US" dirty="0" smtClean="0"/>
              <a:t>, spoofing, become </a:t>
            </a:r>
            <a:r>
              <a:rPr lang="en-US" dirty="0" err="1" smtClean="0"/>
              <a:t>MitM</a:t>
            </a:r>
            <a:r>
              <a:rPr lang="en-US" dirty="0"/>
              <a:t>!</a:t>
            </a:r>
            <a:endParaRPr lang="en-US" dirty="0" smtClean="0"/>
          </a:p>
          <a:p>
            <a:pPr lvl="1"/>
            <a:r>
              <a:rPr lang="en-US" dirty="0" smtClean="0"/>
              <a:t>But: defending against off-path seems easy!</a:t>
            </a:r>
          </a:p>
        </p:txBody>
      </p:sp>
      <p:sp>
        <p:nvSpPr>
          <p:cNvPr id="4" name="Date Placeholder 3"/>
          <p:cNvSpPr>
            <a:spLocks noGrp="1"/>
          </p:cNvSpPr>
          <p:nvPr>
            <p:ph type="dt" idx="10"/>
          </p:nvPr>
        </p:nvSpPr>
        <p:spPr/>
        <p:txBody>
          <a:bodyPr/>
          <a:lstStyle/>
          <a:p>
            <a:endParaRPr lang="en-US" dirty="0"/>
          </a:p>
        </p:txBody>
      </p:sp>
      <p:sp>
        <p:nvSpPr>
          <p:cNvPr id="15" name="Line 20"/>
          <p:cNvSpPr>
            <a:spLocks noChangeShapeType="1"/>
          </p:cNvSpPr>
          <p:nvPr/>
        </p:nvSpPr>
        <p:spPr bwMode="auto">
          <a:xfrm>
            <a:off x="1476618" y="3539553"/>
            <a:ext cx="5994720" cy="100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16" name="Line 21"/>
          <p:cNvSpPr>
            <a:spLocks noChangeShapeType="1"/>
          </p:cNvSpPr>
          <p:nvPr/>
        </p:nvSpPr>
        <p:spPr bwMode="auto">
          <a:xfrm flipV="1">
            <a:off x="4842848" y="4000766"/>
            <a:ext cx="2628491" cy="65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pic>
        <p:nvPicPr>
          <p:cNvPr id="17"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91203"/>
            <a:ext cx="864044" cy="13168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459" y="3471867"/>
            <a:ext cx="544320" cy="70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7"/>
          <p:cNvSpPr txBox="1">
            <a:spLocks noChangeArrowheads="1"/>
          </p:cNvSpPr>
          <p:nvPr/>
        </p:nvSpPr>
        <p:spPr bwMode="auto">
          <a:xfrm>
            <a:off x="1446379" y="4158818"/>
            <a:ext cx="778255" cy="4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spAutoFit/>
          </a:bodyPr>
          <a:lstStyle/>
          <a:p>
            <a:r>
              <a:rPr lang="en-US" sz="2200">
                <a:solidFill>
                  <a:schemeClr val="tx1"/>
                </a:solidFill>
              </a:rPr>
              <a:t>Alice</a:t>
            </a:r>
          </a:p>
        </p:txBody>
      </p:sp>
      <p:sp>
        <p:nvSpPr>
          <p:cNvPr id="20" name="TextBox 19"/>
          <p:cNvSpPr txBox="1"/>
          <p:nvPr/>
        </p:nvSpPr>
        <p:spPr>
          <a:xfrm>
            <a:off x="4543697" y="3175195"/>
            <a:ext cx="2612090" cy="360755"/>
          </a:xfrm>
          <a:prstGeom prst="rect">
            <a:avLst/>
          </a:prstGeom>
          <a:noFill/>
        </p:spPr>
        <p:txBody>
          <a:bodyPr wrap="none" lIns="82945" tIns="41473" rIns="82945" bIns="41473" rtlCol="0">
            <a:spAutoFit/>
          </a:bodyPr>
          <a:lstStyle/>
          <a:p>
            <a:r>
              <a:rPr lang="he-IL" dirty="0" smtClean="0">
                <a:solidFill>
                  <a:schemeClr val="tx1"/>
                </a:solidFill>
              </a:rPr>
              <a:t>בוב, אני אוהבת אותך! אליס</a:t>
            </a:r>
            <a:endParaRPr lang="en-US" dirty="0">
              <a:solidFill>
                <a:schemeClr val="tx1"/>
              </a:solidFill>
            </a:endParaRPr>
          </a:p>
        </p:txBody>
      </p:sp>
      <p:sp>
        <p:nvSpPr>
          <p:cNvPr id="21" name="TextBox 20"/>
          <p:cNvSpPr txBox="1"/>
          <p:nvPr/>
        </p:nvSpPr>
        <p:spPr>
          <a:xfrm>
            <a:off x="4851531" y="3689822"/>
            <a:ext cx="2581632" cy="360755"/>
          </a:xfrm>
          <a:prstGeom prst="rect">
            <a:avLst/>
          </a:prstGeom>
          <a:noFill/>
        </p:spPr>
        <p:txBody>
          <a:bodyPr wrap="none" lIns="82945" tIns="41473" rIns="82945" bIns="41473" rtlCol="0">
            <a:spAutoFit/>
          </a:bodyPr>
          <a:lstStyle/>
          <a:p>
            <a:r>
              <a:rPr lang="he-IL" dirty="0" smtClean="0">
                <a:solidFill>
                  <a:srgbClr val="FF0000"/>
                </a:solidFill>
              </a:rPr>
              <a:t>בוב, אני </a:t>
            </a:r>
            <a:r>
              <a:rPr lang="he-IL" b="1" dirty="0" smtClean="0">
                <a:solidFill>
                  <a:srgbClr val="FF0000"/>
                </a:solidFill>
              </a:rPr>
              <a:t>עוזבת</a:t>
            </a:r>
            <a:r>
              <a:rPr lang="he-IL" dirty="0" smtClean="0">
                <a:solidFill>
                  <a:srgbClr val="FF0000"/>
                </a:solidFill>
              </a:rPr>
              <a:t> אותך! אליס</a:t>
            </a:r>
            <a:endParaRPr lang="en-US" dirty="0">
              <a:solidFill>
                <a:srgbClr val="FF0000"/>
              </a:solidFill>
            </a:endParaRPr>
          </a:p>
        </p:txBody>
      </p:sp>
      <p:pic>
        <p:nvPicPr>
          <p:cNvPr id="2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1409" y="3666709"/>
            <a:ext cx="581439" cy="82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43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Random-Cookie Authentication</a:t>
            </a:r>
            <a:endParaRPr lang="en-US" dirty="0"/>
          </a:p>
        </p:txBody>
      </p:sp>
      <p:sp>
        <p:nvSpPr>
          <p:cNvPr id="3" name="Content Placeholder 2"/>
          <p:cNvSpPr>
            <a:spLocks noGrp="1"/>
          </p:cNvSpPr>
          <p:nvPr>
            <p:ph idx="1"/>
          </p:nvPr>
        </p:nvSpPr>
        <p:spPr>
          <a:xfrm>
            <a:off x="688096" y="1022796"/>
            <a:ext cx="8228013" cy="4524375"/>
          </a:xfrm>
        </p:spPr>
        <p:txBody>
          <a:bodyPr/>
          <a:lstStyle/>
          <a:p>
            <a:r>
              <a:rPr lang="en-US" dirty="0" smtClean="0"/>
              <a:t>Off-path Oscar cannot eavesdrop</a:t>
            </a:r>
          </a:p>
          <a:p>
            <a:r>
              <a:rPr lang="en-US" dirty="0" smtClean="0"/>
              <a:t>So; easy to authenticate traffic: </a:t>
            </a:r>
            <a:r>
              <a:rPr lang="en-US" dirty="0"/>
              <a:t/>
            </a:r>
            <a:br>
              <a:rPr lang="en-US" dirty="0"/>
            </a:br>
            <a:r>
              <a:rPr lang="en-US" dirty="0" smtClean="0"/>
              <a:t>add random identifier (cookie)</a:t>
            </a:r>
            <a:br>
              <a:rPr lang="en-US" dirty="0" smtClean="0"/>
            </a:br>
            <a:r>
              <a:rPr lang="en-US" dirty="0" smtClean="0"/>
              <a:t/>
            </a:r>
            <a:br>
              <a:rPr lang="en-US" dirty="0" smtClean="0"/>
            </a:br>
            <a:endParaRPr lang="en-US" dirty="0" smtClean="0"/>
          </a:p>
          <a:p>
            <a:endParaRPr lang="en-US" dirty="0"/>
          </a:p>
          <a:p>
            <a:pPr marL="0" indent="0">
              <a:buNone/>
            </a:pPr>
            <a:r>
              <a:rPr lang="en-US" sz="2400" dirty="0"/>
              <a:t/>
            </a:r>
            <a:br>
              <a:rPr lang="en-US" sz="2400" dirty="0"/>
            </a:br>
            <a:endParaRPr lang="en-US" sz="2400" dirty="0" smtClean="0"/>
          </a:p>
          <a:p>
            <a:r>
              <a:rPr lang="en-US" dirty="0" smtClean="0"/>
              <a:t>Surely, useless against </a:t>
            </a:r>
            <a:r>
              <a:rPr lang="en-US" dirty="0" err="1" smtClean="0"/>
              <a:t>MitM</a:t>
            </a:r>
            <a:endParaRPr lang="en-US" dirty="0" smtClean="0"/>
          </a:p>
          <a:p>
            <a:r>
              <a:rPr lang="en-US" dirty="0" smtClean="0"/>
              <a:t>Yet, basis for many security mechanisms:</a:t>
            </a:r>
          </a:p>
          <a:p>
            <a:pPr lvl="1"/>
            <a:r>
              <a:rPr lang="en-US" dirty="0" smtClean="0"/>
              <a:t>Many websites, TCP, DNS…</a:t>
            </a:r>
          </a:p>
        </p:txBody>
      </p:sp>
      <p:sp>
        <p:nvSpPr>
          <p:cNvPr id="4" name="Date Placeholder 3"/>
          <p:cNvSpPr>
            <a:spLocks noGrp="1"/>
          </p:cNvSpPr>
          <p:nvPr>
            <p:ph type="dt" idx="10"/>
          </p:nvPr>
        </p:nvSpPr>
        <p:spPr/>
        <p:txBody>
          <a:bodyPr/>
          <a:lstStyle/>
          <a:p>
            <a:endParaRPr lang="en-US" dirty="0"/>
          </a:p>
        </p:txBody>
      </p:sp>
      <p:sp>
        <p:nvSpPr>
          <p:cNvPr id="15" name="Line 20"/>
          <p:cNvSpPr>
            <a:spLocks noChangeShapeType="1"/>
          </p:cNvSpPr>
          <p:nvPr/>
        </p:nvSpPr>
        <p:spPr bwMode="auto">
          <a:xfrm>
            <a:off x="1476618" y="3501286"/>
            <a:ext cx="5994720" cy="100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16" name="Line 21"/>
          <p:cNvSpPr>
            <a:spLocks noChangeShapeType="1"/>
          </p:cNvSpPr>
          <p:nvPr/>
        </p:nvSpPr>
        <p:spPr bwMode="auto">
          <a:xfrm flipV="1">
            <a:off x="3280136" y="3717032"/>
            <a:ext cx="419120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pic>
        <p:nvPicPr>
          <p:cNvPr id="17"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2936"/>
            <a:ext cx="864044" cy="13168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738304"/>
            <a:ext cx="994973" cy="128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7"/>
          <p:cNvSpPr txBox="1">
            <a:spLocks noChangeArrowheads="1"/>
          </p:cNvSpPr>
          <p:nvPr/>
        </p:nvSpPr>
        <p:spPr bwMode="auto">
          <a:xfrm>
            <a:off x="1446379" y="4120551"/>
            <a:ext cx="778255" cy="4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spAutoFit/>
          </a:bodyPr>
          <a:lstStyle/>
          <a:p>
            <a:r>
              <a:rPr lang="en-US" sz="2200">
                <a:solidFill>
                  <a:schemeClr val="tx1"/>
                </a:solidFill>
              </a:rPr>
              <a:t>Alice</a:t>
            </a:r>
          </a:p>
        </p:txBody>
      </p:sp>
      <p:sp>
        <p:nvSpPr>
          <p:cNvPr id="20" name="TextBox 19"/>
          <p:cNvSpPr txBox="1"/>
          <p:nvPr/>
        </p:nvSpPr>
        <p:spPr>
          <a:xfrm>
            <a:off x="1804391" y="3159895"/>
            <a:ext cx="5585660" cy="341391"/>
          </a:xfrm>
          <a:prstGeom prst="rect">
            <a:avLst/>
          </a:prstGeom>
          <a:noFill/>
        </p:spPr>
        <p:txBody>
          <a:bodyPr wrap="none" lIns="82945" tIns="41473" rIns="82945" bIns="41473" rtlCol="0">
            <a:spAutoFit/>
          </a:bodyPr>
          <a:lstStyle/>
          <a:p>
            <a:r>
              <a:rPr lang="he-IL" dirty="0" smtClean="0">
                <a:solidFill>
                  <a:schemeClr val="tx1"/>
                </a:solidFill>
              </a:rPr>
              <a:t>בוב, אני אוהבת אותך! אליס [</a:t>
            </a:r>
            <a:r>
              <a:rPr lang="he-IL" dirty="0" err="1" smtClean="0">
                <a:solidFill>
                  <a:schemeClr val="tx1"/>
                </a:solidFill>
              </a:rPr>
              <a:t>עוגיה</a:t>
            </a:r>
            <a:r>
              <a:rPr lang="he-IL" dirty="0" smtClean="0">
                <a:solidFill>
                  <a:schemeClr val="tx1"/>
                </a:solidFill>
              </a:rPr>
              <a:t>: ירוקה עם סוכריות ורודות]</a:t>
            </a:r>
            <a:endParaRPr lang="en-US" dirty="0">
              <a:solidFill>
                <a:schemeClr val="tx1"/>
              </a:solidFill>
            </a:endParaRPr>
          </a:p>
        </p:txBody>
      </p:sp>
      <p:sp>
        <p:nvSpPr>
          <p:cNvPr id="21" name="TextBox 20"/>
          <p:cNvSpPr txBox="1"/>
          <p:nvPr/>
        </p:nvSpPr>
        <p:spPr>
          <a:xfrm>
            <a:off x="2987824" y="3717032"/>
            <a:ext cx="4734466" cy="341391"/>
          </a:xfrm>
          <a:prstGeom prst="rect">
            <a:avLst/>
          </a:prstGeom>
          <a:noFill/>
        </p:spPr>
        <p:txBody>
          <a:bodyPr wrap="square" lIns="82945" tIns="41473" rIns="82945" bIns="41473" rtlCol="0">
            <a:spAutoFit/>
          </a:bodyPr>
          <a:lstStyle/>
          <a:p>
            <a:pPr algn="r" rtl="1"/>
            <a:r>
              <a:rPr lang="he-IL" dirty="0" smtClean="0">
                <a:solidFill>
                  <a:srgbClr val="FF0000"/>
                </a:solidFill>
              </a:rPr>
              <a:t>בוב, אני </a:t>
            </a:r>
            <a:r>
              <a:rPr lang="he-IL" b="1" dirty="0" smtClean="0">
                <a:solidFill>
                  <a:srgbClr val="FF0000"/>
                </a:solidFill>
              </a:rPr>
              <a:t>עוזבת</a:t>
            </a:r>
            <a:r>
              <a:rPr lang="he-IL" dirty="0" smtClean="0">
                <a:solidFill>
                  <a:srgbClr val="FF0000"/>
                </a:solidFill>
              </a:rPr>
              <a:t> אותך! אליס [</a:t>
            </a:r>
            <a:r>
              <a:rPr lang="he-IL" dirty="0" err="1" smtClean="0">
                <a:solidFill>
                  <a:srgbClr val="FF0000"/>
                </a:solidFill>
              </a:rPr>
              <a:t>עוגיה</a:t>
            </a:r>
            <a:r>
              <a:rPr lang="he-IL" dirty="0" smtClean="0">
                <a:solidFill>
                  <a:srgbClr val="FF0000"/>
                </a:solidFill>
              </a:rPr>
              <a:t>? אולי שוקולד?]</a:t>
            </a:r>
            <a:endParaRPr lang="en-US" dirty="0">
              <a:solidFill>
                <a:srgbClr val="FF0000"/>
              </a:solidFill>
            </a:endParaRPr>
          </a:p>
        </p:txBody>
      </p:sp>
      <p:pic>
        <p:nvPicPr>
          <p:cNvPr id="2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697" y="3628442"/>
            <a:ext cx="581439" cy="82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20"/>
          <p:cNvSpPr>
            <a:spLocks noChangeShapeType="1"/>
          </p:cNvSpPr>
          <p:nvPr/>
        </p:nvSpPr>
        <p:spPr bwMode="auto">
          <a:xfrm>
            <a:off x="1629018" y="2785246"/>
            <a:ext cx="5994720" cy="100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14" name="TextBox 13"/>
          <p:cNvSpPr txBox="1"/>
          <p:nvPr/>
        </p:nvSpPr>
        <p:spPr>
          <a:xfrm>
            <a:off x="4696097" y="2420888"/>
            <a:ext cx="603527" cy="341391"/>
          </a:xfrm>
          <a:prstGeom prst="rect">
            <a:avLst/>
          </a:prstGeom>
          <a:noFill/>
        </p:spPr>
        <p:txBody>
          <a:bodyPr wrap="none" lIns="82945" tIns="41473" rIns="82945" bIns="41473" rtlCol="0">
            <a:spAutoFit/>
          </a:bodyPr>
          <a:lstStyle/>
          <a:p>
            <a:pPr algn="r" rtl="1"/>
            <a:r>
              <a:rPr lang="he-IL" dirty="0" smtClean="0">
                <a:solidFill>
                  <a:schemeClr val="tx1"/>
                </a:solidFill>
              </a:rPr>
              <a:t>בוב</a:t>
            </a:r>
            <a:r>
              <a:rPr lang="en-US" dirty="0" smtClean="0">
                <a:solidFill>
                  <a:schemeClr val="tx1"/>
                </a:solidFill>
              </a:rPr>
              <a:t>?</a:t>
            </a:r>
            <a:endParaRPr lang="en-US" dirty="0">
              <a:solidFill>
                <a:schemeClr val="tx1"/>
              </a:solidFill>
            </a:endParaRPr>
          </a:p>
        </p:txBody>
      </p:sp>
      <p:sp>
        <p:nvSpPr>
          <p:cNvPr id="23" name="Line 20"/>
          <p:cNvSpPr>
            <a:spLocks noChangeShapeType="1"/>
          </p:cNvSpPr>
          <p:nvPr/>
        </p:nvSpPr>
        <p:spPr bwMode="auto">
          <a:xfrm flipH="1">
            <a:off x="1629018" y="3145286"/>
            <a:ext cx="5994720" cy="100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24" name="TextBox 23"/>
          <p:cNvSpPr txBox="1"/>
          <p:nvPr/>
        </p:nvSpPr>
        <p:spPr>
          <a:xfrm>
            <a:off x="2698697" y="2780928"/>
            <a:ext cx="4734466" cy="341391"/>
          </a:xfrm>
          <a:prstGeom prst="rect">
            <a:avLst/>
          </a:prstGeom>
          <a:noFill/>
        </p:spPr>
        <p:txBody>
          <a:bodyPr wrap="none" lIns="82945" tIns="41473" rIns="82945" bIns="41473" rtlCol="0">
            <a:spAutoFit/>
          </a:bodyPr>
          <a:lstStyle/>
          <a:p>
            <a:r>
              <a:rPr lang="he-IL" dirty="0" smtClean="0">
                <a:solidFill>
                  <a:schemeClr val="tx1"/>
                </a:solidFill>
              </a:rPr>
              <a:t>אליס? תשלחי לי עם </a:t>
            </a:r>
            <a:r>
              <a:rPr lang="he-IL" dirty="0" err="1" smtClean="0">
                <a:solidFill>
                  <a:schemeClr val="tx1"/>
                </a:solidFill>
              </a:rPr>
              <a:t>עוגיה</a:t>
            </a:r>
            <a:r>
              <a:rPr lang="he-IL" dirty="0" smtClean="0">
                <a:solidFill>
                  <a:schemeClr val="tx1"/>
                </a:solidFill>
              </a:rPr>
              <a:t> ירוקה עם סוכריות ורודות</a:t>
            </a:r>
            <a:endParaRPr lang="en-US" dirty="0">
              <a:solidFill>
                <a:schemeClr val="tx1"/>
              </a:solidFill>
            </a:endParaRPr>
          </a:p>
        </p:txBody>
      </p:sp>
    </p:spTree>
    <p:extLst>
      <p:ext uri="{BB962C8B-B14F-4D97-AF65-F5344CB8AC3E}">
        <p14:creationId xmlns:p14="http://schemas.microsoft.com/office/powerpoint/2010/main" val="301227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 </a:t>
            </a:r>
            <a:r>
              <a:rPr lang="en-US" dirty="0" smtClean="0"/>
              <a:t> </a:t>
            </a:r>
            <a:r>
              <a:rPr lang="he-IL" dirty="0" smtClean="0"/>
              <a:t>בפני </a:t>
            </a:r>
            <a:r>
              <a:rPr lang="he-IL" dirty="0"/>
              <a:t>איזה תוקף צריך </a:t>
            </a:r>
            <a:r>
              <a:rPr lang="he-IL" dirty="0" smtClean="0"/>
              <a:t>להגן?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he-IL" dirty="0" smtClean="0">
                <a:solidFill>
                  <a:srgbClr val="FF0000"/>
                </a:solidFill>
              </a:rPr>
              <a:t>אוסקר הזייפן </a:t>
            </a:r>
            <a:r>
              <a:rPr lang="en-US" dirty="0" smtClean="0">
                <a:solidFill>
                  <a:srgbClr val="FF0000"/>
                </a:solidFill>
              </a:rPr>
              <a:t>(Off-path Oscar)</a:t>
            </a:r>
            <a:r>
              <a:rPr lang="he-IL" dirty="0" smtClean="0"/>
              <a:t>: יכול לשלוח חבילות מזויפות</a:t>
            </a:r>
          </a:p>
          <a:p>
            <a:pPr lvl="1" algn="r" rtl="1"/>
            <a:r>
              <a:rPr lang="he-IL" b="1" dirty="0" smtClean="0"/>
              <a:t>לא</a:t>
            </a:r>
            <a:r>
              <a:rPr lang="he-IL" dirty="0" smtClean="0"/>
              <a:t> יכול</a:t>
            </a:r>
            <a:r>
              <a:rPr lang="en-US" dirty="0" smtClean="0"/>
              <a:t>:</a:t>
            </a:r>
            <a:r>
              <a:rPr lang="he-IL" dirty="0" smtClean="0"/>
              <a:t> לחסום, לשנות, לחשוף חבילות שנשלחו לאחרים</a:t>
            </a:r>
          </a:p>
          <a:p>
            <a:pPr algn="r" rtl="1"/>
            <a:r>
              <a:rPr lang="he-IL" dirty="0" smtClean="0">
                <a:solidFill>
                  <a:srgbClr val="0070C0"/>
                </a:solidFill>
              </a:rPr>
              <a:t>קל  להגן – מזהה אקראי בבקשה, מועתק ובתשובה</a:t>
            </a:r>
          </a:p>
          <a:p>
            <a:pPr algn="r" rtl="1"/>
            <a:endParaRPr lang="he-IL" dirty="0"/>
          </a:p>
          <a:p>
            <a:pPr algn="r" rtl="1"/>
            <a:endParaRPr lang="he-IL" dirty="0" smtClean="0"/>
          </a:p>
          <a:p>
            <a:pPr algn="r" rtl="1"/>
            <a:endParaRPr lang="he-IL" dirty="0"/>
          </a:p>
          <a:p>
            <a:pPr algn="r" rtl="1"/>
            <a:endParaRPr lang="he-IL" dirty="0" smtClean="0"/>
          </a:p>
          <a:p>
            <a:pPr algn="r" rtl="1"/>
            <a:r>
              <a:rPr lang="he-IL" dirty="0" smtClean="0">
                <a:solidFill>
                  <a:srgbClr val="FF0000"/>
                </a:solidFill>
              </a:rPr>
              <a:t>"מפלצת באמצע" (</a:t>
            </a:r>
            <a:r>
              <a:rPr lang="en-US" dirty="0" smtClean="0">
                <a:solidFill>
                  <a:srgbClr val="FF0000"/>
                </a:solidFill>
              </a:rPr>
              <a:t>Monster-in-the-Middle</a:t>
            </a:r>
            <a:r>
              <a:rPr lang="he-IL" dirty="0" smtClean="0">
                <a:solidFill>
                  <a:srgbClr val="FF0000"/>
                </a:solidFill>
              </a:rPr>
              <a:t>): חייבים קריפטוגרפיה</a:t>
            </a:r>
            <a:endParaRPr lang="he-IL" dirty="0" smtClean="0">
              <a:solidFill>
                <a:srgbClr val="FF0000"/>
              </a:solidFill>
            </a:endParaRPr>
          </a:p>
          <a:p>
            <a:pPr lvl="1" algn="r" rtl="1"/>
            <a:r>
              <a:rPr lang="he-IL" b="1" dirty="0" smtClean="0"/>
              <a:t>יכול</a:t>
            </a:r>
            <a:r>
              <a:rPr lang="he-IL" b="1" dirty="0"/>
              <a:t>ה</a:t>
            </a:r>
            <a:r>
              <a:rPr lang="he-IL" b="1" dirty="0" smtClean="0"/>
              <a:t> לחסום, לשנות, לזייף ולחשוף</a:t>
            </a:r>
            <a:r>
              <a:rPr lang="he-IL" dirty="0" smtClean="0"/>
              <a:t>:</a:t>
            </a:r>
            <a:endParaRPr lang="he-IL" dirty="0"/>
          </a:p>
        </p:txBody>
      </p:sp>
      <p:sp>
        <p:nvSpPr>
          <p:cNvPr id="26" name="Line 20"/>
          <p:cNvSpPr>
            <a:spLocks noChangeShapeType="1"/>
          </p:cNvSpPr>
          <p:nvPr/>
        </p:nvSpPr>
        <p:spPr bwMode="auto">
          <a:xfrm>
            <a:off x="1564239" y="2816413"/>
            <a:ext cx="5994720" cy="100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pic>
        <p:nvPicPr>
          <p:cNvPr id="36"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8038"/>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952779" y="2385776"/>
            <a:ext cx="3325490" cy="360755"/>
          </a:xfrm>
          <a:prstGeom prst="rect">
            <a:avLst/>
          </a:prstGeom>
          <a:noFill/>
        </p:spPr>
        <p:txBody>
          <a:bodyPr wrap="none" lIns="82945" tIns="41473" rIns="82945" bIns="41473" rtlCol="0">
            <a:spAutoFit/>
          </a:bodyPr>
          <a:lstStyle/>
          <a:p>
            <a:r>
              <a:rPr lang="he-IL" dirty="0" smtClean="0">
                <a:solidFill>
                  <a:schemeClr val="tx1"/>
                </a:solidFill>
                <a:hlinkClick r:id="rId3"/>
              </a:rPr>
              <a:t>?</a:t>
            </a:r>
            <a:r>
              <a:rPr lang="en-US" dirty="0" smtClean="0">
                <a:solidFill>
                  <a:schemeClr val="tx1"/>
                </a:solidFill>
                <a:hlinkClick r:id="rId3"/>
              </a:rPr>
              <a:t>www.bob.com</a:t>
            </a:r>
            <a:r>
              <a:rPr lang="en-US" dirty="0" smtClean="0">
                <a:solidFill>
                  <a:schemeClr val="tx1"/>
                </a:solidFill>
              </a:rPr>
              <a:t> </a:t>
            </a:r>
            <a:r>
              <a:rPr lang="he-IL" dirty="0" smtClean="0">
                <a:solidFill>
                  <a:schemeClr val="tx1"/>
                </a:solidFill>
              </a:rPr>
              <a:t>מה הכתובת של:</a:t>
            </a:r>
            <a:endParaRPr lang="en-US" dirty="0">
              <a:solidFill>
                <a:schemeClr val="tx1"/>
              </a:solidFill>
            </a:endParaRPr>
          </a:p>
        </p:txBody>
      </p:sp>
      <p:pic>
        <p:nvPicPr>
          <p:cNvPr id="3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057523"/>
            <a:ext cx="762053" cy="10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descr="C:\Users\Administrator\AppData\Local\Microsoft\Windows\Temporary Internet Files\Content.IE5\PWKUIPLP\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076" y="2371383"/>
            <a:ext cx="1144372" cy="1144372"/>
          </a:xfrm>
          <a:prstGeom prst="rect">
            <a:avLst/>
          </a:prstGeom>
          <a:noFill/>
          <a:extLst>
            <a:ext uri="{909E8E84-426E-40DD-AFC4-6F175D3DCCD1}">
              <a14:hiddenFill xmlns:a14="http://schemas.microsoft.com/office/drawing/2010/main">
                <a:solidFill>
                  <a:srgbClr val="FFFFFF"/>
                </a:solidFill>
              </a14:hiddenFill>
            </a:ext>
          </a:extLst>
        </p:spPr>
      </p:pic>
      <p:sp>
        <p:nvSpPr>
          <p:cNvPr id="53" name="Text Box 27"/>
          <p:cNvSpPr txBox="1">
            <a:spLocks noChangeArrowheads="1"/>
          </p:cNvSpPr>
          <p:nvPr/>
        </p:nvSpPr>
        <p:spPr bwMode="auto">
          <a:xfrm>
            <a:off x="251520" y="3230585"/>
            <a:ext cx="778255" cy="4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spAutoFit/>
          </a:bodyPr>
          <a:lstStyle/>
          <a:p>
            <a:r>
              <a:rPr lang="en-US" sz="2200" dirty="0">
                <a:solidFill>
                  <a:schemeClr val="tx1"/>
                </a:solidFill>
              </a:rPr>
              <a:t>Alice</a:t>
            </a:r>
          </a:p>
        </p:txBody>
      </p:sp>
      <p:sp>
        <p:nvSpPr>
          <p:cNvPr id="54" name="Line 20"/>
          <p:cNvSpPr>
            <a:spLocks noChangeShapeType="1"/>
          </p:cNvSpPr>
          <p:nvPr/>
        </p:nvSpPr>
        <p:spPr bwMode="auto">
          <a:xfrm>
            <a:off x="1615280" y="3215799"/>
            <a:ext cx="4933272" cy="9366"/>
          </a:xfrm>
          <a:prstGeom prst="line">
            <a:avLst/>
          </a:prstGeom>
          <a:noFill/>
          <a:ln w="38100">
            <a:solidFill>
              <a:srgbClr val="FF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rgbClr val="FF0000"/>
              </a:solidFill>
            </a:endParaRPr>
          </a:p>
        </p:txBody>
      </p:sp>
      <p:sp>
        <p:nvSpPr>
          <p:cNvPr id="55" name="TextBox 54"/>
          <p:cNvSpPr txBox="1"/>
          <p:nvPr/>
        </p:nvSpPr>
        <p:spPr>
          <a:xfrm>
            <a:off x="3445984" y="3225164"/>
            <a:ext cx="2854208" cy="360755"/>
          </a:xfrm>
          <a:prstGeom prst="rect">
            <a:avLst/>
          </a:prstGeom>
          <a:noFill/>
        </p:spPr>
        <p:txBody>
          <a:bodyPr wrap="none" lIns="82945" tIns="41473" rIns="82945" bIns="41473" rtlCol="0">
            <a:spAutoFit/>
          </a:bodyPr>
          <a:lstStyle/>
          <a:p>
            <a:r>
              <a:rPr lang="en-US" dirty="0" smtClean="0">
                <a:solidFill>
                  <a:srgbClr val="FF0000"/>
                </a:solidFill>
                <a:hlinkClick r:id="rId3"/>
              </a:rPr>
              <a:t>www.bob.com</a:t>
            </a:r>
            <a:r>
              <a:rPr lang="en-US" dirty="0" smtClean="0">
                <a:solidFill>
                  <a:srgbClr val="FF0000"/>
                </a:solidFill>
              </a:rPr>
              <a:t> </a:t>
            </a:r>
            <a:r>
              <a:rPr lang="he-IL" dirty="0" smtClean="0">
                <a:solidFill>
                  <a:srgbClr val="FF0000"/>
                </a:solidFill>
              </a:rPr>
              <a:t>הכתובת של: </a:t>
            </a:r>
            <a:endParaRPr lang="en-US" dirty="0">
              <a:solidFill>
                <a:srgbClr val="FF0000"/>
              </a:solidFill>
            </a:endParaRPr>
          </a:p>
        </p:txBody>
      </p:sp>
      <p:sp>
        <p:nvSpPr>
          <p:cNvPr id="56" name="TextBox 55"/>
          <p:cNvSpPr txBox="1"/>
          <p:nvPr/>
        </p:nvSpPr>
        <p:spPr>
          <a:xfrm>
            <a:off x="2243567" y="3215798"/>
            <a:ext cx="1909975" cy="637754"/>
          </a:xfrm>
          <a:prstGeom prst="rect">
            <a:avLst/>
          </a:prstGeom>
          <a:noFill/>
        </p:spPr>
        <p:txBody>
          <a:bodyPr wrap="none" lIns="82945" tIns="41473" rIns="82945" bIns="41473" rtlCol="0">
            <a:spAutoFit/>
          </a:bodyPr>
          <a:lstStyle/>
          <a:p>
            <a:r>
              <a:rPr lang="he-IL" dirty="0" smtClean="0">
                <a:solidFill>
                  <a:srgbClr val="FF0000"/>
                </a:solidFill>
              </a:rPr>
              <a:t>היא: 6.6.6.6</a:t>
            </a:r>
          </a:p>
          <a:p>
            <a:r>
              <a:rPr lang="he-IL" b="1" dirty="0" smtClean="0">
                <a:solidFill>
                  <a:srgbClr val="FF0000"/>
                </a:solidFill>
              </a:rPr>
              <a:t>אבל מה המזהה??</a:t>
            </a:r>
            <a:endParaRPr lang="en-US" b="1" dirty="0">
              <a:solidFill>
                <a:srgbClr val="FF0000"/>
              </a:solidFill>
            </a:endParaRPr>
          </a:p>
        </p:txBody>
      </p:sp>
      <p:sp>
        <p:nvSpPr>
          <p:cNvPr id="57" name="TextBox 56"/>
          <p:cNvSpPr txBox="1"/>
          <p:nvPr/>
        </p:nvSpPr>
        <p:spPr>
          <a:xfrm>
            <a:off x="5148064" y="3651138"/>
            <a:ext cx="1565329" cy="360755"/>
          </a:xfrm>
          <a:prstGeom prst="rect">
            <a:avLst/>
          </a:prstGeom>
          <a:noFill/>
        </p:spPr>
        <p:txBody>
          <a:bodyPr wrap="none" lIns="82945" tIns="41473" rIns="82945" bIns="41473" rtlCol="0">
            <a:spAutoFit/>
          </a:bodyPr>
          <a:lstStyle/>
          <a:p>
            <a:r>
              <a:rPr lang="he-IL" dirty="0" smtClean="0">
                <a:solidFill>
                  <a:schemeClr val="tx1"/>
                </a:solidFill>
              </a:rPr>
              <a:t>אוסקר: 6.6.6.6</a:t>
            </a:r>
            <a:endParaRPr lang="en-US" dirty="0">
              <a:solidFill>
                <a:schemeClr val="tx1"/>
              </a:solidFill>
            </a:endParaRPr>
          </a:p>
        </p:txBody>
      </p:sp>
      <p:sp>
        <p:nvSpPr>
          <p:cNvPr id="58" name="TextBox 57"/>
          <p:cNvSpPr txBox="1"/>
          <p:nvPr/>
        </p:nvSpPr>
        <p:spPr>
          <a:xfrm>
            <a:off x="2509279" y="2384087"/>
            <a:ext cx="1443500" cy="360755"/>
          </a:xfrm>
          <a:prstGeom prst="rect">
            <a:avLst/>
          </a:prstGeom>
          <a:noFill/>
        </p:spPr>
        <p:txBody>
          <a:bodyPr wrap="none" lIns="82945" tIns="41473" rIns="82945" bIns="41473" rtlCol="0">
            <a:spAutoFit/>
          </a:bodyPr>
          <a:lstStyle/>
          <a:p>
            <a:r>
              <a:rPr lang="he-IL" dirty="0" smtClean="0">
                <a:solidFill>
                  <a:schemeClr val="tx1"/>
                </a:solidFill>
              </a:rPr>
              <a:t>מזהה: 12345</a:t>
            </a:r>
            <a:endParaRPr lang="en-US" dirty="0">
              <a:solidFill>
                <a:schemeClr val="tx1"/>
              </a:solidFill>
            </a:endParaRPr>
          </a:p>
        </p:txBody>
      </p:sp>
      <p:sp>
        <p:nvSpPr>
          <p:cNvPr id="59" name="Line 20"/>
          <p:cNvSpPr>
            <a:spLocks noChangeShapeType="1"/>
          </p:cNvSpPr>
          <p:nvPr/>
        </p:nvSpPr>
        <p:spPr bwMode="auto">
          <a:xfrm>
            <a:off x="865190" y="5760477"/>
            <a:ext cx="473595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pic>
        <p:nvPicPr>
          <p:cNvPr id="60" name="Picture 25" descr="al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229200"/>
            <a:ext cx="864044" cy="131686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283731" y="5417311"/>
            <a:ext cx="3325490" cy="360755"/>
          </a:xfrm>
          <a:prstGeom prst="rect">
            <a:avLst/>
          </a:prstGeom>
          <a:noFill/>
        </p:spPr>
        <p:txBody>
          <a:bodyPr wrap="none" lIns="82945" tIns="41473" rIns="82945" bIns="41473" rtlCol="0">
            <a:spAutoFit/>
          </a:bodyPr>
          <a:lstStyle/>
          <a:p>
            <a:r>
              <a:rPr lang="he-IL" dirty="0" smtClean="0">
                <a:solidFill>
                  <a:schemeClr val="tx1"/>
                </a:solidFill>
                <a:hlinkClick r:id="rId3"/>
              </a:rPr>
              <a:t>?</a:t>
            </a:r>
            <a:r>
              <a:rPr lang="en-US" dirty="0" smtClean="0">
                <a:solidFill>
                  <a:schemeClr val="tx1"/>
                </a:solidFill>
                <a:hlinkClick r:id="rId3"/>
              </a:rPr>
              <a:t>www.bob.com</a:t>
            </a:r>
            <a:r>
              <a:rPr lang="en-US" dirty="0" smtClean="0">
                <a:solidFill>
                  <a:schemeClr val="tx1"/>
                </a:solidFill>
              </a:rPr>
              <a:t> </a:t>
            </a:r>
            <a:r>
              <a:rPr lang="he-IL" dirty="0" smtClean="0">
                <a:solidFill>
                  <a:schemeClr val="tx1"/>
                </a:solidFill>
              </a:rPr>
              <a:t>מה הכתובת של:</a:t>
            </a:r>
            <a:endParaRPr lang="en-US" dirty="0">
              <a:solidFill>
                <a:schemeClr val="tx1"/>
              </a:solidFill>
            </a:endParaRPr>
          </a:p>
        </p:txBody>
      </p:sp>
      <p:pic>
        <p:nvPicPr>
          <p:cNvPr id="63" name="Picture 2" descr="C:\Users\Administrator\AppData\Local\Microsoft\Windows\Temporary Internet Files\Content.IE5\PWKUIPLP\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515" y="5315446"/>
            <a:ext cx="1144372" cy="1144372"/>
          </a:xfrm>
          <a:prstGeom prst="rect">
            <a:avLst/>
          </a:prstGeom>
          <a:noFill/>
          <a:extLst>
            <a:ext uri="{909E8E84-426E-40DD-AFC4-6F175D3DCCD1}">
              <a14:hiddenFill xmlns:a14="http://schemas.microsoft.com/office/drawing/2010/main">
                <a:solidFill>
                  <a:srgbClr val="FFFFFF"/>
                </a:solidFill>
              </a14:hiddenFill>
            </a:ext>
          </a:extLst>
        </p:spPr>
      </p:pic>
      <p:sp>
        <p:nvSpPr>
          <p:cNvPr id="64" name="Line 20"/>
          <p:cNvSpPr>
            <a:spLocks noChangeShapeType="1"/>
          </p:cNvSpPr>
          <p:nvPr/>
        </p:nvSpPr>
        <p:spPr bwMode="auto">
          <a:xfrm>
            <a:off x="902567" y="5966142"/>
            <a:ext cx="4706654" cy="0"/>
          </a:xfrm>
          <a:prstGeom prst="line">
            <a:avLst/>
          </a:prstGeom>
          <a:noFill/>
          <a:ln w="381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lstStyle/>
          <a:p>
            <a:endParaRPr lang="en-US">
              <a:solidFill>
                <a:schemeClr val="tx1"/>
              </a:solidFill>
            </a:endParaRPr>
          </a:p>
        </p:txBody>
      </p:sp>
      <p:sp>
        <p:nvSpPr>
          <p:cNvPr id="65" name="TextBox 64"/>
          <p:cNvSpPr txBox="1"/>
          <p:nvPr/>
        </p:nvSpPr>
        <p:spPr>
          <a:xfrm>
            <a:off x="3860889" y="5994270"/>
            <a:ext cx="1020174" cy="360755"/>
          </a:xfrm>
          <a:prstGeom prst="rect">
            <a:avLst/>
          </a:prstGeom>
          <a:noFill/>
        </p:spPr>
        <p:txBody>
          <a:bodyPr wrap="square" lIns="82945" tIns="41473" rIns="82945" bIns="41473" rtlCol="0">
            <a:spAutoFit/>
          </a:bodyPr>
          <a:lstStyle/>
          <a:p>
            <a:r>
              <a:rPr lang="he-IL" dirty="0" smtClean="0">
                <a:solidFill>
                  <a:srgbClr val="FF0000"/>
                </a:solidFill>
              </a:rPr>
              <a:t>הכתובת</a:t>
            </a:r>
            <a:endParaRPr lang="en-US" dirty="0">
              <a:solidFill>
                <a:srgbClr val="FF0000"/>
              </a:solidFill>
            </a:endParaRPr>
          </a:p>
        </p:txBody>
      </p:sp>
      <p:sp>
        <p:nvSpPr>
          <p:cNvPr id="66" name="TextBox 65"/>
          <p:cNvSpPr txBox="1"/>
          <p:nvPr/>
        </p:nvSpPr>
        <p:spPr>
          <a:xfrm>
            <a:off x="1187707" y="5994794"/>
            <a:ext cx="2732315" cy="360755"/>
          </a:xfrm>
          <a:prstGeom prst="rect">
            <a:avLst/>
          </a:prstGeom>
          <a:noFill/>
        </p:spPr>
        <p:txBody>
          <a:bodyPr wrap="none" lIns="82945" tIns="41473" rIns="82945" bIns="41473" rtlCol="0">
            <a:spAutoFit/>
          </a:bodyPr>
          <a:lstStyle/>
          <a:p>
            <a:r>
              <a:rPr lang="he-IL" dirty="0" smtClean="0">
                <a:solidFill>
                  <a:srgbClr val="FF0000"/>
                </a:solidFill>
              </a:rPr>
              <a:t>היא: 6.6.6.6. מזהה: 12345</a:t>
            </a:r>
            <a:endParaRPr lang="en-US" dirty="0">
              <a:solidFill>
                <a:srgbClr val="FF0000"/>
              </a:solidFill>
            </a:endParaRPr>
          </a:p>
        </p:txBody>
      </p:sp>
      <p:sp>
        <p:nvSpPr>
          <p:cNvPr id="72" name="TextBox 71"/>
          <p:cNvSpPr txBox="1"/>
          <p:nvPr/>
        </p:nvSpPr>
        <p:spPr>
          <a:xfrm>
            <a:off x="840231" y="5415622"/>
            <a:ext cx="1443500" cy="360755"/>
          </a:xfrm>
          <a:prstGeom prst="rect">
            <a:avLst/>
          </a:prstGeom>
          <a:noFill/>
        </p:spPr>
        <p:txBody>
          <a:bodyPr wrap="none" lIns="82945" tIns="41473" rIns="82945" bIns="41473" rtlCol="0">
            <a:spAutoFit/>
          </a:bodyPr>
          <a:lstStyle/>
          <a:p>
            <a:r>
              <a:rPr lang="he-IL" dirty="0" smtClean="0">
                <a:solidFill>
                  <a:schemeClr val="tx1"/>
                </a:solidFill>
              </a:rPr>
              <a:t>מזהה: 12345</a:t>
            </a:r>
            <a:endParaRPr lang="en-US" dirty="0">
              <a:solidFill>
                <a:schemeClr val="tx1"/>
              </a:solidFill>
            </a:endParaRPr>
          </a:p>
        </p:txBody>
      </p:sp>
      <p:pic>
        <p:nvPicPr>
          <p:cNvPr id="73"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27485"/>
          <a:stretch/>
        </p:blipFill>
        <p:spPr bwMode="auto">
          <a:xfrm flipH="1">
            <a:off x="5601143" y="5415622"/>
            <a:ext cx="917160" cy="104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76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D60093"/>
        </a:hlink>
        <a:folHlink>
          <a:srgbClr val="FF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17273</TotalTime>
  <Words>2254</Words>
  <Application>Microsoft Office PowerPoint</Application>
  <PresentationFormat>‫הצגה על המסך (4:3)</PresentationFormat>
  <Paragraphs>550</Paragraphs>
  <Slides>41</Slides>
  <Notes>17</Notes>
  <HiddenSlides>2</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41</vt:i4>
      </vt:variant>
    </vt:vector>
  </HeadingPairs>
  <TitlesOfParts>
    <vt:vector size="43" baseType="lpstr">
      <vt:lpstr>1_Default Design</vt:lpstr>
      <vt:lpstr>Acrobat Document</vt:lpstr>
      <vt:lpstr>CryptoDay 2012: Off-path Interception, Modification and Poisoning Attacks</vt:lpstr>
      <vt:lpstr>Off-Path Attacks: Agenda</vt:lpstr>
      <vt:lpstr>MitM Attacker Model</vt:lpstr>
      <vt:lpstr>Internet: Networks and Routers</vt:lpstr>
      <vt:lpstr>Off-path Attacker Model</vt:lpstr>
      <vt:lpstr>Is IP-spoofing (still) feasible?</vt:lpstr>
      <vt:lpstr>Off-path Attacker Model</vt:lpstr>
      <vt:lpstr>Random-Cookie Authentication</vt:lpstr>
      <vt:lpstr>  בפני איזה תוקף צריך להגן? </vt:lpstr>
      <vt:lpstr>What can Oscar do?</vt:lpstr>
      <vt:lpstr>… and today:</vt:lpstr>
      <vt:lpstr>Off-Path Attacks: Agenda</vt:lpstr>
      <vt:lpstr>פרוטוקול האינטרנט: פיצול חבילות</vt:lpstr>
      <vt:lpstr>חיבור מחדש: זהירות מטעויות!</vt:lpstr>
      <vt:lpstr>IP Fragmentation and IP-ID</vt:lpstr>
      <vt:lpstr>Replacing 2nd fragment (and cookie grabbing)   [GiladH11]</vt:lpstr>
      <vt:lpstr>Sometimes, ID Exposing Is Easy!</vt:lpstr>
      <vt:lpstr>Intercepting (by replacing 2nd frag)</vt:lpstr>
      <vt:lpstr>Fragment Interception: Results</vt:lpstr>
      <vt:lpstr>Attacking per-destination IP-IDs?</vt:lpstr>
      <vt:lpstr>Off-Path Attacks: Agenda</vt:lpstr>
      <vt:lpstr>Domain Name System (DNS)</vt:lpstr>
      <vt:lpstr>MITM via DNS Poisoning</vt:lpstr>
      <vt:lpstr>Cookies against Poisoning</vt:lpstr>
      <vt:lpstr>Kaminsky’s DNS  Poisoning Attack  [Black-  -Hat08]</vt:lpstr>
      <vt:lpstr>Antidotes to DNS Poisoning</vt:lpstr>
      <vt:lpstr>DNSSEC causes poisoning?</vt:lpstr>
      <vt:lpstr>DNS Poisoning and DNSSEC</vt:lpstr>
      <vt:lpstr>Poisoning name server of ORG top-level domain</vt:lpstr>
      <vt:lpstr>Fragmentation Considered Poisonous</vt:lpstr>
      <vt:lpstr>Off-Path Attacks: Agenda</vt:lpstr>
      <vt:lpstr>Source Port Randomisation</vt:lpstr>
      <vt:lpstr>Source Port Randomisation</vt:lpstr>
      <vt:lpstr>Source Port deRandomisation</vt:lpstr>
      <vt:lpstr>NATs and Our Attacks</vt:lpstr>
      <vt:lpstr>Off-Path Attacks: Agenda</vt:lpstr>
      <vt:lpstr>Other off-path attacks</vt:lpstr>
      <vt:lpstr>Also at BIU Net-Sec Group</vt:lpstr>
      <vt:lpstr>מסקנות</vt:lpstr>
      <vt:lpstr>שאלות ? עוגיות  ? עגבניות?    תודה!</vt:lpstr>
      <vt:lpstr>קצת על ההפשטות ("רמאויות")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Hacking: Exploits, Intrusions and Defenses</dc:title>
  <dc:creator>Administrator</dc:creator>
  <cp:lastModifiedBy>amir herzberg</cp:lastModifiedBy>
  <cp:revision>157</cp:revision>
  <dcterms:modified xsi:type="dcterms:W3CDTF">2012-07-03T19:56:33Z</dcterms:modified>
</cp:coreProperties>
</file>