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34" r:id="rId1"/>
    <p:sldMasterId id="2147483720" r:id="rId2"/>
  </p:sldMasterIdLst>
  <p:sldIdLst>
    <p:sldId id="256" r:id="rId3"/>
    <p:sldId id="272" r:id="rId4"/>
    <p:sldId id="273" r:id="rId5"/>
    <p:sldId id="275" r:id="rId6"/>
    <p:sldId id="274" r:id="rId7"/>
    <p:sldId id="260" r:id="rId8"/>
    <p:sldId id="276" r:id="rId9"/>
    <p:sldId id="263" r:id="rId10"/>
    <p:sldId id="296" r:id="rId11"/>
    <p:sldId id="279" r:id="rId12"/>
    <p:sldId id="278" r:id="rId13"/>
    <p:sldId id="281" r:id="rId14"/>
    <p:sldId id="265" r:id="rId15"/>
    <p:sldId id="286" r:id="rId16"/>
    <p:sldId id="306" r:id="rId17"/>
    <p:sldId id="305" r:id="rId18"/>
    <p:sldId id="284" r:id="rId19"/>
    <p:sldId id="285" r:id="rId20"/>
    <p:sldId id="287" r:id="rId21"/>
    <p:sldId id="288" r:id="rId22"/>
    <p:sldId id="289" r:id="rId23"/>
    <p:sldId id="297" r:id="rId24"/>
    <p:sldId id="282" r:id="rId25"/>
    <p:sldId id="268" r:id="rId26"/>
    <p:sldId id="261" r:id="rId27"/>
    <p:sldId id="291" r:id="rId28"/>
    <p:sldId id="269" r:id="rId29"/>
    <p:sldId id="290" r:id="rId30"/>
    <p:sldId id="283" r:id="rId31"/>
    <p:sldId id="262" r:id="rId32"/>
    <p:sldId id="292" r:id="rId33"/>
    <p:sldId id="293" r:id="rId34"/>
    <p:sldId id="295" r:id="rId35"/>
    <p:sldId id="294" r:id="rId36"/>
    <p:sldId id="303" r:id="rId37"/>
    <p:sldId id="299" r:id="rId38"/>
    <p:sldId id="300" r:id="rId39"/>
    <p:sldId id="301" r:id="rId40"/>
    <p:sldId id="304" r:id="rId41"/>
    <p:sldId id="298" r:id="rId42"/>
    <p:sldId id="277" r:id="rId43"/>
    <p:sldId id="280" r:id="rId44"/>
    <p:sldId id="270" r:id="rId45"/>
    <p:sldId id="302" r:id="rId46"/>
    <p:sldId id="271" r:id="rId47"/>
    <p:sldId id="307" r:id="rId48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סגנון ביניים 2 - הדגשה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623" autoAdjust="0"/>
    <p:restoredTop sz="94709" autoAdjust="0"/>
  </p:normalViewPr>
  <p:slideViewPr>
    <p:cSldViewPr>
      <p:cViewPr>
        <p:scale>
          <a:sx n="70" d="100"/>
          <a:sy n="70" d="100"/>
        </p:scale>
        <p:origin x="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8" Type="http://schemas.openxmlformats.org/officeDocument/2006/relationships/slide" Target="slides/slide6.xml"/><Relationship Id="rId51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C231B-C747-4CE7-B0D0-B487008EBED8}" type="datetimeFigureOut">
              <a:rPr lang="he-IL" smtClean="0"/>
              <a:pPr/>
              <a:t>כ"ד/סיון/תש"ע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F952C-80F8-4DBA-A10E-5CEC81F27075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C231B-C747-4CE7-B0D0-B487008EBED8}" type="datetimeFigureOut">
              <a:rPr lang="he-IL" smtClean="0"/>
              <a:pPr/>
              <a:t>כ"ד/סיון/תש"ע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F952C-80F8-4DBA-A10E-5CEC81F27075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C231B-C747-4CE7-B0D0-B487008EBED8}" type="datetimeFigureOut">
              <a:rPr lang="he-IL" smtClean="0"/>
              <a:pPr/>
              <a:t>כ"ד/סיון/תש"ע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F952C-80F8-4DBA-A10E-5CEC81F27075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כותרת 13"/>
          <p:cNvSpPr>
            <a:spLocks noGrp="1"/>
          </p:cNvSpPr>
          <p:nvPr>
            <p:ph type="ctrTitle" hasCustomPrompt="1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dirty="0" err="1" smtClean="0"/>
              <a:t>SaaaS</a:t>
            </a:r>
            <a:endParaRPr kumimoji="0" lang="en-US" dirty="0"/>
          </a:p>
        </p:txBody>
      </p:sp>
      <p:sp>
        <p:nvSpPr>
          <p:cNvPr id="22" name="כותרת משנה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he-IL" dirty="0" smtClean="0"/>
              <a:t>לחץ כדי לערוך סגנון כותרת משנה של תבנית בסיס</a:t>
            </a:r>
            <a:endParaRPr kumimoji="0" lang="en-US" dirty="0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551F34-1411-4EB3-BF4D-0E266E2D817A}" type="datetimeFigureOut">
              <a:rPr lang="he-IL" smtClean="0"/>
              <a:pPr/>
              <a:t>כ"ד/סיון/תש"ע</a:t>
            </a:fld>
            <a:endParaRPr lang="he-IL"/>
          </a:p>
        </p:txBody>
      </p:sp>
      <p:sp>
        <p:nvSpPr>
          <p:cNvPr id="20" name="מציין מיקום של כותרת תחתונה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10" name="מציין מיקום של מספר שקופית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BF6B8-5362-4820-B7C0-78B04E06685B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8" name="אליפסה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אליפסה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 rtl="0">
              <a:defRPr/>
            </a:lvl1pPr>
            <a:extLst/>
          </a:lstStyle>
          <a:p>
            <a:r>
              <a:rPr kumimoji="0" lang="he-IL" dirty="0" smtClean="0"/>
              <a:t>לחץ כדי לערוך סגנון כותרת של תבנית בסיס</a:t>
            </a:r>
            <a:endParaRPr kumimoji="0"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l" rtl="0">
              <a:defRPr/>
            </a:lvl1pPr>
            <a:lvl2pPr algn="l" rtl="0">
              <a:buFont typeface="Arial" pitchFamily="34" charset="0"/>
              <a:buChar char="•"/>
              <a:defRPr/>
            </a:lvl2pPr>
            <a:lvl3pPr algn="l" rtl="0">
              <a:defRPr/>
            </a:lvl3pPr>
            <a:lvl4pPr algn="l" rtl="0">
              <a:defRPr/>
            </a:lvl4pPr>
            <a:lvl5pPr algn="l" rtl="0">
              <a:defRPr/>
            </a:lvl5pPr>
            <a:extLst/>
          </a:lstStyle>
          <a:p>
            <a:pPr lvl="0" eaLnBrk="1" latinLnBrk="0" hangingPunct="1"/>
            <a:r>
              <a:rPr lang="he-IL" dirty="0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dirty="0" smtClean="0"/>
              <a:t>רמה שנייה</a:t>
            </a:r>
          </a:p>
          <a:p>
            <a:pPr lvl="2" eaLnBrk="1" latinLnBrk="0" hangingPunct="1"/>
            <a:r>
              <a:rPr lang="he-IL" dirty="0" smtClean="0"/>
              <a:t>רמה שלישית</a:t>
            </a:r>
          </a:p>
          <a:p>
            <a:pPr lvl="3" eaLnBrk="1" latinLnBrk="0" hangingPunct="1"/>
            <a:r>
              <a:rPr lang="he-IL" dirty="0" smtClean="0"/>
              <a:t>רמה רביעית</a:t>
            </a:r>
          </a:p>
          <a:p>
            <a:pPr lvl="4" eaLnBrk="1" latinLnBrk="0" hangingPunct="1"/>
            <a:r>
              <a:rPr lang="he-IL" dirty="0" smtClean="0"/>
              <a:t>רמה חמישית</a:t>
            </a:r>
            <a:endParaRPr kumimoji="0" lang="en-US" dirty="0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551F34-1411-4EB3-BF4D-0E266E2D817A}" type="datetimeFigureOut">
              <a:rPr lang="he-IL" smtClean="0"/>
              <a:pPr/>
              <a:t>כ"ד/סיון/תש"ע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BF6B8-5362-4820-B7C0-78B04E06685B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551F34-1411-4EB3-BF4D-0E266E2D817A}" type="datetimeFigureOut">
              <a:rPr lang="he-IL" smtClean="0"/>
              <a:pPr/>
              <a:t>כ"ד/סיון/תש"ע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BF6B8-5362-4820-B7C0-78B04E06685B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10" name="מלבן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אליפסה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אליפסה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פריסה מותאמת אישי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51F34-1411-4EB3-BF4D-0E266E2D817A}" type="datetimeFigureOut">
              <a:rPr lang="he-IL" smtClean="0"/>
              <a:pPr/>
              <a:t>כ"ד/סיון/תש"ע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BF6B8-5362-4820-B7C0-78B04E06685B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551F34-1411-4EB3-BF4D-0E266E2D817A}" type="datetimeFigureOut">
              <a:rPr lang="he-IL" smtClean="0"/>
              <a:pPr/>
              <a:t>כ"ד/סיון/תש"ע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BF6B8-5362-4820-B7C0-78B04E06685B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תוכן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551F34-1411-4EB3-BF4D-0E266E2D817A}" type="datetimeFigureOut">
              <a:rPr lang="he-IL" smtClean="0"/>
              <a:pPr/>
              <a:t>כ"ד/סיון/תש"ע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BF6B8-5362-4820-B7C0-78B04E06685B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551F34-1411-4EB3-BF4D-0E266E2D817A}" type="datetimeFigureOut">
              <a:rPr lang="he-IL" smtClean="0"/>
              <a:pPr/>
              <a:t>כ"ד/סיון/תש"ע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BF6B8-5362-4820-B7C0-78B04E06685B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551F34-1411-4EB3-BF4D-0E266E2D817A}" type="datetimeFigureOut">
              <a:rPr lang="he-IL" smtClean="0"/>
              <a:pPr/>
              <a:t>כ"ד/סיון/תש"ע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BF6B8-5362-4820-B7C0-78B04E06685B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6" name="מלבן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C231B-C747-4CE7-B0D0-B487008EBED8}" type="datetimeFigureOut">
              <a:rPr lang="he-IL" smtClean="0"/>
              <a:pPr/>
              <a:t>כ"ד/סיון/תש"ע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F952C-80F8-4DBA-A10E-5CEC81F27075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551F34-1411-4EB3-BF4D-0E266E2D817A}" type="datetimeFigureOut">
              <a:rPr lang="he-IL" smtClean="0"/>
              <a:pPr/>
              <a:t>כ"ד/סיון/תש"ע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BF6B8-5362-4820-B7C0-78B04E06685B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551F34-1411-4EB3-BF4D-0E266E2D817A}" type="datetimeFigureOut">
              <a:rPr lang="he-IL" smtClean="0"/>
              <a:pPr/>
              <a:t>כ"ד/סיון/תש"ע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BF6B8-5362-4820-B7C0-78B04E06685B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8" name="מלבן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he-IL" smtClean="0"/>
              <a:t>לחץ על הסמל כדי להוסיף תמונה</a:t>
            </a:r>
            <a:endParaRPr kumimoji="0" lang="en-US" dirty="0"/>
          </a:p>
        </p:txBody>
      </p:sp>
      <p:sp>
        <p:nvSpPr>
          <p:cNvPr id="9" name="תרשים זרימה: תהליך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תרשים זרימה: תהליך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551F34-1411-4EB3-BF4D-0E266E2D817A}" type="datetimeFigureOut">
              <a:rPr lang="he-IL" smtClean="0"/>
              <a:pPr/>
              <a:t>כ"ד/סיון/תש"ע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BF6B8-5362-4820-B7C0-78B04E06685B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551F34-1411-4EB3-BF4D-0E266E2D817A}" type="datetimeFigureOut">
              <a:rPr lang="he-IL" smtClean="0"/>
              <a:pPr/>
              <a:t>כ"ד/סיון/תש"ע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BF6B8-5362-4820-B7C0-78B04E06685B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פריסה מותאמת אישי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51F34-1411-4EB3-BF4D-0E266E2D817A}" type="datetimeFigureOut">
              <a:rPr lang="he-IL" smtClean="0"/>
              <a:pPr/>
              <a:t>כ"ד/סיון/תש"ע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BF6B8-5362-4820-B7C0-78B04E06685B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C231B-C747-4CE7-B0D0-B487008EBED8}" type="datetimeFigureOut">
              <a:rPr lang="he-IL" smtClean="0"/>
              <a:pPr/>
              <a:t>כ"ד/סיון/תש"ע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F952C-80F8-4DBA-A10E-5CEC81F27075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C231B-C747-4CE7-B0D0-B487008EBED8}" type="datetimeFigureOut">
              <a:rPr lang="he-IL" smtClean="0"/>
              <a:pPr/>
              <a:t>כ"ד/סיון/תש"ע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F952C-80F8-4DBA-A10E-5CEC81F27075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C231B-C747-4CE7-B0D0-B487008EBED8}" type="datetimeFigureOut">
              <a:rPr lang="he-IL" smtClean="0"/>
              <a:pPr/>
              <a:t>כ"ד/סיון/תש"ע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F952C-80F8-4DBA-A10E-5CEC81F27075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C231B-C747-4CE7-B0D0-B487008EBED8}" type="datetimeFigureOut">
              <a:rPr lang="he-IL" smtClean="0"/>
              <a:pPr/>
              <a:t>כ"ד/סיון/תש"ע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F952C-80F8-4DBA-A10E-5CEC81F27075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C231B-C747-4CE7-B0D0-B487008EBED8}" type="datetimeFigureOut">
              <a:rPr lang="he-IL" smtClean="0"/>
              <a:pPr/>
              <a:t>כ"ד/סיון/תש"ע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F952C-80F8-4DBA-A10E-5CEC81F27075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C231B-C747-4CE7-B0D0-B487008EBED8}" type="datetimeFigureOut">
              <a:rPr lang="he-IL" smtClean="0"/>
              <a:pPr/>
              <a:t>כ"ד/סיון/תש"ע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F952C-80F8-4DBA-A10E-5CEC81F27075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C231B-C747-4CE7-B0D0-B487008EBED8}" type="datetimeFigureOut">
              <a:rPr lang="he-IL" smtClean="0"/>
              <a:pPr/>
              <a:t>כ"ד/סיון/תש"ע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F952C-80F8-4DBA-A10E-5CEC81F27075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noProof="0" smtClean="0"/>
              <a:t>לחץ כדי לערוך סגנון כותרת של תבנית בסיס</a:t>
            </a:r>
            <a:endParaRPr lang="en-US" noProof="0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EC231B-C747-4CE7-B0D0-B487008EBED8}" type="datetimeFigureOut">
              <a:rPr lang="he-IL" smtClean="0"/>
              <a:pPr/>
              <a:t>כ"ד/סיון/תש"ע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3F952C-80F8-4DBA-A10E-5CEC81F27075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עוגה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אליפסה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טבעת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מלבן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מציין מיקום של כותרת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dirty="0" err="1" smtClean="0"/>
              <a:t>SaaS</a:t>
            </a:r>
            <a:endParaRPr kumimoji="0" lang="en-US" dirty="0"/>
          </a:p>
        </p:txBody>
      </p:sp>
      <p:sp>
        <p:nvSpPr>
          <p:cNvPr id="9" name="מציין מיקום טקסט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dirty="0" err="1" smtClean="0"/>
              <a:t>Assa</a:t>
            </a:r>
            <a:r>
              <a:rPr kumimoji="0" lang="he-IL" dirty="0" smtClean="0"/>
              <a:t>שנייה</a:t>
            </a:r>
          </a:p>
          <a:p>
            <a:pPr lvl="2" eaLnBrk="1" latinLnBrk="0" hangingPunct="1"/>
            <a:r>
              <a:rPr kumimoji="0" lang="en-US" dirty="0" err="1" smtClean="0"/>
              <a:t>Saas</a:t>
            </a:r>
            <a:endParaRPr kumimoji="0" lang="he-IL" dirty="0" smtClean="0"/>
          </a:p>
          <a:p>
            <a:pPr lvl="3" eaLnBrk="1" latinLnBrk="0" hangingPunct="1"/>
            <a:r>
              <a:rPr kumimoji="0" lang="en-US" dirty="0" err="1" smtClean="0"/>
              <a:t>ASSaaa</a:t>
            </a:r>
            <a:endParaRPr kumimoji="0" lang="he-IL" dirty="0" smtClean="0"/>
          </a:p>
        </p:txBody>
      </p:sp>
      <p:sp>
        <p:nvSpPr>
          <p:cNvPr id="24" name="מציין מיקום של תאריך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A551F34-1411-4EB3-BF4D-0E266E2D817A}" type="datetimeFigureOut">
              <a:rPr lang="he-IL" smtClean="0"/>
              <a:pPr/>
              <a:t>כ"ד/סיון/תש"ע</a:t>
            </a:fld>
            <a:endParaRPr lang="he-IL"/>
          </a:p>
        </p:txBody>
      </p:sp>
      <p:sp>
        <p:nvSpPr>
          <p:cNvPr id="10" name="מציין מיקום של כותרת תחתונה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he-IL"/>
          </a:p>
        </p:txBody>
      </p:sp>
      <p:sp>
        <p:nvSpPr>
          <p:cNvPr id="22" name="מציין מיקום של מספר שקופית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C4BF6B8-5362-4820-B7C0-78B04E06685B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15" name="מלבן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3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  <p:sldLayoutId id="2147483731" r:id="rId12"/>
    <p:sldLayoutId id="2147483732" r:id="rId13"/>
  </p:sldLayoutIdLst>
  <p:txStyles>
    <p:titleStyle>
      <a:lvl1pPr algn="l" rtl="1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None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r" rtl="1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technion.ac.il/~yanivca/cryptoday/10/abstracts.htm#l2" TargetMode="Externa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 rtl="0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On Compression of Data Encrypted with Block Ciphers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432560" y="2278692"/>
            <a:ext cx="7406640" cy="3007696"/>
          </a:xfrm>
        </p:spPr>
        <p:txBody>
          <a:bodyPr>
            <a:normAutofit/>
          </a:bodyPr>
          <a:lstStyle/>
          <a:p>
            <a:pPr algn="ctr"/>
            <a:r>
              <a:rPr lang="en-US" dirty="0" err="1" smtClean="0"/>
              <a:t>Demijan</a:t>
            </a:r>
            <a:r>
              <a:rPr lang="en-US" dirty="0" smtClean="0"/>
              <a:t> </a:t>
            </a:r>
            <a:r>
              <a:rPr lang="en-US" dirty="0" err="1" smtClean="0"/>
              <a:t>Klinc</a:t>
            </a:r>
            <a:r>
              <a:rPr lang="en-US" baseline="30000" dirty="0" smtClean="0"/>
              <a:t>*    </a:t>
            </a:r>
            <a:r>
              <a:rPr lang="en-US" u="sng" dirty="0" err="1" smtClean="0"/>
              <a:t>Carmit</a:t>
            </a:r>
            <a:r>
              <a:rPr lang="en-US" u="sng" dirty="0" smtClean="0"/>
              <a:t> </a:t>
            </a:r>
            <a:r>
              <a:rPr lang="en-US" u="sng" dirty="0" err="1" smtClean="0"/>
              <a:t>Hazay</a:t>
            </a:r>
            <a:r>
              <a:rPr lang="en-US" baseline="30000" dirty="0" smtClean="0">
                <a:latin typeface="Century Schoolbook"/>
              </a:rPr>
              <a:t>†    </a:t>
            </a:r>
            <a:r>
              <a:rPr lang="en-US" dirty="0" err="1" smtClean="0"/>
              <a:t>Ashish</a:t>
            </a:r>
            <a:r>
              <a:rPr lang="en-US" dirty="0" smtClean="0"/>
              <a:t> </a:t>
            </a:r>
            <a:r>
              <a:rPr lang="en-US" dirty="0" err="1" smtClean="0"/>
              <a:t>Jagmohan</a:t>
            </a:r>
            <a:r>
              <a:rPr lang="en-US" baseline="30000" dirty="0" smtClean="0"/>
              <a:t>**</a:t>
            </a:r>
            <a:endParaRPr lang="en-US" u="sng" baseline="30000" dirty="0" smtClean="0"/>
          </a:p>
          <a:p>
            <a:pPr algn="ctr" rtl="0"/>
            <a:r>
              <a:rPr lang="en-US" dirty="0" smtClean="0"/>
              <a:t>Hugo </a:t>
            </a:r>
            <a:r>
              <a:rPr lang="en-US" dirty="0" err="1" smtClean="0"/>
              <a:t>Krawczyk</a:t>
            </a:r>
            <a:r>
              <a:rPr lang="en-US" baseline="30000" dirty="0" smtClean="0"/>
              <a:t>** </a:t>
            </a:r>
            <a:r>
              <a:rPr lang="en-US" dirty="0" smtClean="0"/>
              <a:t>   Tal Rabin</a:t>
            </a:r>
            <a:r>
              <a:rPr lang="en-US" baseline="30000" dirty="0" smtClean="0"/>
              <a:t>**</a:t>
            </a:r>
          </a:p>
          <a:p>
            <a:pPr algn="ctr" rtl="0"/>
            <a:endParaRPr lang="en-US" baseline="30000" dirty="0" smtClean="0"/>
          </a:p>
          <a:p>
            <a:pPr algn="ctr"/>
            <a:r>
              <a:rPr lang="en-US" baseline="30000" dirty="0" smtClean="0"/>
              <a:t>* </a:t>
            </a:r>
            <a:r>
              <a:rPr lang="en-US" dirty="0" smtClean="0"/>
              <a:t>Georgia </a:t>
            </a:r>
            <a:r>
              <a:rPr lang="en-US" dirty="0" smtClean="0"/>
              <a:t>Institute of </a:t>
            </a:r>
            <a:r>
              <a:rPr lang="en-US" dirty="0" smtClean="0"/>
              <a:t>Technology</a:t>
            </a:r>
          </a:p>
          <a:p>
            <a:pPr algn="ctr"/>
            <a:r>
              <a:rPr lang="en-US" baseline="30000" dirty="0" smtClean="0"/>
              <a:t>** </a:t>
            </a:r>
            <a:r>
              <a:rPr lang="en-US" dirty="0" smtClean="0"/>
              <a:t>IBM T.J. Watson Research </a:t>
            </a:r>
            <a:r>
              <a:rPr lang="en-US" dirty="0" smtClean="0"/>
              <a:t>Labs</a:t>
            </a:r>
          </a:p>
          <a:p>
            <a:pPr algn="ctr"/>
            <a:r>
              <a:rPr lang="en-US" u="sng" baseline="30000" dirty="0" smtClean="0"/>
              <a:t>† </a:t>
            </a:r>
            <a:r>
              <a:rPr lang="en-US" dirty="0" smtClean="0"/>
              <a:t>Weizmann Institute and IDC</a:t>
            </a:r>
            <a:endParaRPr lang="he-IL" baseline="30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Symmetric Channel</a:t>
            </a:r>
            <a:endParaRPr lang="he-IL" dirty="0"/>
          </a:p>
        </p:txBody>
      </p:sp>
      <p:cxnSp>
        <p:nvCxnSpPr>
          <p:cNvPr id="5" name="מחבר חץ ישר 4"/>
          <p:cNvCxnSpPr/>
          <p:nvPr/>
        </p:nvCxnSpPr>
        <p:spPr>
          <a:xfrm>
            <a:off x="2928926" y="2571744"/>
            <a:ext cx="4429156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מחבר חץ ישר 5"/>
          <p:cNvCxnSpPr/>
          <p:nvPr/>
        </p:nvCxnSpPr>
        <p:spPr>
          <a:xfrm>
            <a:off x="2928926" y="4070354"/>
            <a:ext cx="4429156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מחבר חץ ישר 7"/>
          <p:cNvCxnSpPr/>
          <p:nvPr/>
        </p:nvCxnSpPr>
        <p:spPr>
          <a:xfrm>
            <a:off x="2928926" y="2571744"/>
            <a:ext cx="4429156" cy="1500198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מחבר חץ ישר 9"/>
          <p:cNvCxnSpPr/>
          <p:nvPr/>
        </p:nvCxnSpPr>
        <p:spPr>
          <a:xfrm flipV="1">
            <a:off x="2928926" y="2571744"/>
            <a:ext cx="4429156" cy="1500198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571736" y="2357430"/>
            <a:ext cx="28575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 smtClean="0"/>
              <a:t>0</a:t>
            </a:r>
            <a:endParaRPr lang="he-IL" dirty="0"/>
          </a:p>
        </p:txBody>
      </p:sp>
      <p:sp>
        <p:nvSpPr>
          <p:cNvPr id="14" name="TextBox 13"/>
          <p:cNvSpPr txBox="1"/>
          <p:nvPr/>
        </p:nvSpPr>
        <p:spPr>
          <a:xfrm>
            <a:off x="2571736" y="3845486"/>
            <a:ext cx="28575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 smtClean="0"/>
              <a:t>1</a:t>
            </a:r>
            <a:endParaRPr lang="he-IL" dirty="0"/>
          </a:p>
        </p:txBody>
      </p:sp>
      <p:sp>
        <p:nvSpPr>
          <p:cNvPr id="15" name="TextBox 14"/>
          <p:cNvSpPr txBox="1"/>
          <p:nvPr/>
        </p:nvSpPr>
        <p:spPr>
          <a:xfrm>
            <a:off x="3571868" y="2857496"/>
            <a:ext cx="28575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 smtClean="0"/>
              <a:t>p</a:t>
            </a:r>
            <a:endParaRPr lang="he-IL" dirty="0"/>
          </a:p>
        </p:txBody>
      </p:sp>
      <p:sp>
        <p:nvSpPr>
          <p:cNvPr id="16" name="TextBox 15"/>
          <p:cNvSpPr txBox="1"/>
          <p:nvPr/>
        </p:nvSpPr>
        <p:spPr>
          <a:xfrm>
            <a:off x="3571868" y="3416858"/>
            <a:ext cx="28575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 smtClean="0"/>
              <a:t>p</a:t>
            </a:r>
            <a:endParaRPr lang="he-IL" dirty="0"/>
          </a:p>
        </p:txBody>
      </p:sp>
      <p:sp>
        <p:nvSpPr>
          <p:cNvPr id="17" name="TextBox 16"/>
          <p:cNvSpPr txBox="1"/>
          <p:nvPr/>
        </p:nvSpPr>
        <p:spPr>
          <a:xfrm>
            <a:off x="3500430" y="2143116"/>
            <a:ext cx="10715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 smtClean="0"/>
              <a:t>1-p</a:t>
            </a:r>
            <a:endParaRPr lang="he-IL" dirty="0"/>
          </a:p>
        </p:txBody>
      </p:sp>
      <p:sp>
        <p:nvSpPr>
          <p:cNvPr id="18" name="TextBox 17"/>
          <p:cNvSpPr txBox="1"/>
          <p:nvPr/>
        </p:nvSpPr>
        <p:spPr>
          <a:xfrm>
            <a:off x="3500430" y="4059800"/>
            <a:ext cx="10715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 smtClean="0"/>
              <a:t>1-p</a:t>
            </a:r>
            <a:endParaRPr lang="he-IL" dirty="0"/>
          </a:p>
        </p:txBody>
      </p:sp>
      <p:sp>
        <p:nvSpPr>
          <p:cNvPr id="19" name="TextBox 18"/>
          <p:cNvSpPr txBox="1"/>
          <p:nvPr/>
        </p:nvSpPr>
        <p:spPr>
          <a:xfrm>
            <a:off x="7429520" y="2357430"/>
            <a:ext cx="28575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 smtClean="0"/>
              <a:t>0</a:t>
            </a:r>
            <a:endParaRPr lang="he-IL" dirty="0"/>
          </a:p>
        </p:txBody>
      </p:sp>
      <p:sp>
        <p:nvSpPr>
          <p:cNvPr id="20" name="TextBox 19"/>
          <p:cNvSpPr txBox="1"/>
          <p:nvPr/>
        </p:nvSpPr>
        <p:spPr>
          <a:xfrm>
            <a:off x="7429520" y="3845486"/>
            <a:ext cx="28575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 smtClean="0"/>
              <a:t>1</a:t>
            </a:r>
            <a:endParaRPr lang="he-IL" dirty="0"/>
          </a:p>
        </p:txBody>
      </p:sp>
      <p:sp>
        <p:nvSpPr>
          <p:cNvPr id="21" name="TextBox 20"/>
          <p:cNvSpPr txBox="1"/>
          <p:nvPr/>
        </p:nvSpPr>
        <p:spPr>
          <a:xfrm>
            <a:off x="1214414" y="1428736"/>
            <a:ext cx="6845335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dirty="0" smtClean="0"/>
              <a:t>Communication model where each sent bit is flipped with probability </a:t>
            </a:r>
            <a:r>
              <a:rPr lang="en-US" b="1" dirty="0" smtClean="0"/>
              <a:t>p</a:t>
            </a:r>
            <a:endParaRPr lang="he-IL" b="1" dirty="0"/>
          </a:p>
        </p:txBody>
      </p:sp>
      <p:sp>
        <p:nvSpPr>
          <p:cNvPr id="24" name="מלבן 23"/>
          <p:cNvSpPr/>
          <p:nvPr/>
        </p:nvSpPr>
        <p:spPr>
          <a:xfrm>
            <a:off x="5286380" y="4714884"/>
            <a:ext cx="3571900" cy="12858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dirty="0" smtClean="0"/>
              <a:t>Entropy is: 	    	   H(p)= - (p log p +(1-p) log (1-p))</a:t>
            </a:r>
            <a:endParaRPr lang="he-IL" dirty="0"/>
          </a:p>
        </p:txBody>
      </p:sp>
      <p:sp>
        <p:nvSpPr>
          <p:cNvPr id="25" name="TextBox 24"/>
          <p:cNvSpPr txBox="1"/>
          <p:nvPr/>
        </p:nvSpPr>
        <p:spPr>
          <a:xfrm>
            <a:off x="2571736" y="1928802"/>
            <a:ext cx="28575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b="1" dirty="0" smtClean="0"/>
              <a:t>X</a:t>
            </a:r>
            <a:endParaRPr lang="he-IL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7429520" y="1928802"/>
            <a:ext cx="28575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b="1" dirty="0" smtClean="0"/>
              <a:t>Y</a:t>
            </a:r>
            <a:endParaRPr lang="he-IL" b="1" dirty="0"/>
          </a:p>
        </p:txBody>
      </p:sp>
      <p:sp>
        <p:nvSpPr>
          <p:cNvPr id="27" name="מלבן 26"/>
          <p:cNvSpPr/>
          <p:nvPr/>
        </p:nvSpPr>
        <p:spPr>
          <a:xfrm>
            <a:off x="1214414" y="4643446"/>
            <a:ext cx="3571900" cy="17859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1"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chemeClr val="bg1"/>
                </a:solidFill>
                <a:cs typeface="Arial" pitchFamily="34" charset="0"/>
              </a:rPr>
              <a:t>Pr( </a:t>
            </a:r>
            <a:r>
              <a:rPr lang="en-US" i="1" dirty="0" smtClean="0">
                <a:solidFill>
                  <a:schemeClr val="bg1"/>
                </a:solidFill>
                <a:cs typeface="Arial" pitchFamily="34" charset="0"/>
              </a:rPr>
              <a:t>Y</a:t>
            </a:r>
            <a:r>
              <a:rPr lang="en-US" dirty="0" smtClean="0">
                <a:solidFill>
                  <a:schemeClr val="bg1"/>
                </a:solidFill>
                <a:cs typeface="Arial" pitchFamily="34" charset="0"/>
              </a:rPr>
              <a:t> = 0 | </a:t>
            </a:r>
            <a:r>
              <a:rPr lang="en-US" i="1" dirty="0" smtClean="0">
                <a:solidFill>
                  <a:schemeClr val="bg1"/>
                </a:solidFill>
                <a:cs typeface="Arial" pitchFamily="34" charset="0"/>
              </a:rPr>
              <a:t>X</a:t>
            </a:r>
            <a:r>
              <a:rPr lang="en-US" dirty="0" smtClean="0">
                <a:solidFill>
                  <a:schemeClr val="bg1"/>
                </a:solidFill>
                <a:cs typeface="Arial" pitchFamily="34" charset="0"/>
              </a:rPr>
              <a:t> = 0 ) = 1−p</a:t>
            </a:r>
          </a:p>
          <a:p>
            <a:pPr lvl="1"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chemeClr val="bg1"/>
                </a:solidFill>
                <a:cs typeface="Arial" pitchFamily="34" charset="0"/>
              </a:rPr>
              <a:t>Pr( </a:t>
            </a:r>
            <a:r>
              <a:rPr lang="en-US" i="1" dirty="0" smtClean="0">
                <a:solidFill>
                  <a:schemeClr val="bg1"/>
                </a:solidFill>
                <a:cs typeface="Arial" pitchFamily="34" charset="0"/>
              </a:rPr>
              <a:t>Y</a:t>
            </a:r>
            <a:r>
              <a:rPr lang="en-US" dirty="0" smtClean="0">
                <a:solidFill>
                  <a:schemeClr val="bg1"/>
                </a:solidFill>
                <a:cs typeface="Arial" pitchFamily="34" charset="0"/>
              </a:rPr>
              <a:t> = 0 | </a:t>
            </a:r>
            <a:r>
              <a:rPr lang="en-US" i="1" dirty="0" smtClean="0">
                <a:solidFill>
                  <a:schemeClr val="bg1"/>
                </a:solidFill>
                <a:cs typeface="Arial" pitchFamily="34" charset="0"/>
              </a:rPr>
              <a:t>X</a:t>
            </a:r>
            <a:r>
              <a:rPr lang="en-US" dirty="0" smtClean="0">
                <a:solidFill>
                  <a:schemeClr val="bg1"/>
                </a:solidFill>
                <a:cs typeface="Arial" pitchFamily="34" charset="0"/>
              </a:rPr>
              <a:t> = 1) = p</a:t>
            </a:r>
          </a:p>
          <a:p>
            <a:pPr lvl="1"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chemeClr val="bg1"/>
                </a:solidFill>
                <a:cs typeface="Arial" pitchFamily="34" charset="0"/>
              </a:rPr>
              <a:t>Pr( </a:t>
            </a:r>
            <a:r>
              <a:rPr lang="en-US" i="1" dirty="0" smtClean="0">
                <a:solidFill>
                  <a:schemeClr val="bg1"/>
                </a:solidFill>
                <a:cs typeface="Arial" pitchFamily="34" charset="0"/>
              </a:rPr>
              <a:t>Y</a:t>
            </a:r>
            <a:r>
              <a:rPr lang="en-US" dirty="0" smtClean="0">
                <a:solidFill>
                  <a:schemeClr val="bg1"/>
                </a:solidFill>
                <a:cs typeface="Arial" pitchFamily="34" charset="0"/>
              </a:rPr>
              <a:t> = 1 | </a:t>
            </a:r>
            <a:r>
              <a:rPr lang="en-US" i="1" dirty="0" smtClean="0">
                <a:solidFill>
                  <a:schemeClr val="bg1"/>
                </a:solidFill>
                <a:cs typeface="Arial" pitchFamily="34" charset="0"/>
              </a:rPr>
              <a:t>X</a:t>
            </a:r>
            <a:r>
              <a:rPr lang="en-US" dirty="0" smtClean="0">
                <a:solidFill>
                  <a:schemeClr val="bg1"/>
                </a:solidFill>
                <a:cs typeface="Arial" pitchFamily="34" charset="0"/>
              </a:rPr>
              <a:t> = 0 ) = p</a:t>
            </a:r>
          </a:p>
          <a:p>
            <a:pPr lvl="1"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chemeClr val="bg1"/>
                </a:solidFill>
                <a:cs typeface="Arial" pitchFamily="34" charset="0"/>
              </a:rPr>
              <a:t>Pr( </a:t>
            </a:r>
            <a:r>
              <a:rPr lang="en-US" i="1" dirty="0" smtClean="0">
                <a:solidFill>
                  <a:schemeClr val="bg1"/>
                </a:solidFill>
                <a:cs typeface="Arial" pitchFamily="34" charset="0"/>
              </a:rPr>
              <a:t>Y</a:t>
            </a:r>
            <a:r>
              <a:rPr lang="en-US" dirty="0" smtClean="0">
                <a:solidFill>
                  <a:schemeClr val="bg1"/>
                </a:solidFill>
                <a:cs typeface="Arial" pitchFamily="34" charset="0"/>
              </a:rPr>
              <a:t> = 1 | </a:t>
            </a:r>
            <a:r>
              <a:rPr lang="en-US" i="1" dirty="0" smtClean="0">
                <a:solidFill>
                  <a:schemeClr val="bg1"/>
                </a:solidFill>
                <a:cs typeface="Arial" pitchFamily="34" charset="0"/>
              </a:rPr>
              <a:t>X</a:t>
            </a:r>
            <a:r>
              <a:rPr lang="en-US" dirty="0" smtClean="0">
                <a:solidFill>
                  <a:schemeClr val="bg1"/>
                </a:solidFill>
                <a:cs typeface="Arial" pitchFamily="34" charset="0"/>
              </a:rPr>
              <a:t> = 1 ) = 1−p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Outline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435608" y="1447800"/>
            <a:ext cx="7708392" cy="4800600"/>
          </a:xfrm>
        </p:spPr>
        <p:txBody>
          <a:bodyPr/>
          <a:lstStyle/>
          <a:p>
            <a:r>
              <a:rPr lang="en-US" dirty="0" smtClean="0"/>
              <a:t>Preliminaries</a:t>
            </a:r>
          </a:p>
          <a:p>
            <a:r>
              <a:rPr lang="en-US" b="1" dirty="0" smtClean="0">
                <a:solidFill>
                  <a:schemeClr val="accent3"/>
                </a:solidFill>
              </a:rPr>
              <a:t>Source Coding with Side Information</a:t>
            </a:r>
          </a:p>
          <a:p>
            <a:r>
              <a:rPr lang="en-US" dirty="0" smtClean="0"/>
              <a:t>Compressing Stream Ciphers</a:t>
            </a:r>
          </a:p>
          <a:p>
            <a:r>
              <a:rPr lang="en-US" dirty="0" smtClean="0"/>
              <a:t>Compressing Block </a:t>
            </a:r>
            <a:r>
              <a:rPr lang="en-US" dirty="0" smtClean="0"/>
              <a:t>Ciphers</a:t>
            </a:r>
          </a:p>
          <a:p>
            <a:r>
              <a:rPr lang="en-US" dirty="0" smtClean="0"/>
              <a:t>Simulation results</a:t>
            </a:r>
          </a:p>
          <a:p>
            <a:r>
              <a:rPr lang="en-US" dirty="0" smtClean="0"/>
              <a:t>Impossibility </a:t>
            </a:r>
            <a:r>
              <a:rPr lang="en-US" dirty="0" smtClean="0"/>
              <a:t>Result</a:t>
            </a:r>
          </a:p>
          <a:p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Source Coding with Side Information</a:t>
            </a:r>
            <a:endParaRPr lang="he-IL" sz="3600" dirty="0"/>
          </a:p>
        </p:txBody>
      </p:sp>
      <p:sp>
        <p:nvSpPr>
          <p:cNvPr id="5" name="מלבן 4"/>
          <p:cNvSpPr/>
          <p:nvPr/>
        </p:nvSpPr>
        <p:spPr>
          <a:xfrm>
            <a:off x="3571868" y="1785926"/>
            <a:ext cx="1357322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מלבן 5"/>
          <p:cNvSpPr/>
          <p:nvPr/>
        </p:nvSpPr>
        <p:spPr>
          <a:xfrm>
            <a:off x="5643570" y="1785926"/>
            <a:ext cx="1357322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8" name="מחבר חץ ישר 7"/>
          <p:cNvCxnSpPr>
            <a:endCxn id="6" idx="1"/>
          </p:cNvCxnSpPr>
          <p:nvPr/>
        </p:nvCxnSpPr>
        <p:spPr>
          <a:xfrm>
            <a:off x="4929190" y="2250273"/>
            <a:ext cx="714380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מחבר חץ ישר 8"/>
          <p:cNvCxnSpPr/>
          <p:nvPr/>
        </p:nvCxnSpPr>
        <p:spPr>
          <a:xfrm>
            <a:off x="2571736" y="2285992"/>
            <a:ext cx="1000132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מחבר חץ ישר 9"/>
          <p:cNvCxnSpPr/>
          <p:nvPr/>
        </p:nvCxnSpPr>
        <p:spPr>
          <a:xfrm>
            <a:off x="7000892" y="2284404"/>
            <a:ext cx="1000132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תרשים זרימה: מחבר 10"/>
          <p:cNvSpPr/>
          <p:nvPr/>
        </p:nvSpPr>
        <p:spPr>
          <a:xfrm>
            <a:off x="2214546" y="2071678"/>
            <a:ext cx="357190" cy="35719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3" name="TextBox 12"/>
          <p:cNvSpPr txBox="1"/>
          <p:nvPr/>
        </p:nvSpPr>
        <p:spPr>
          <a:xfrm>
            <a:off x="2714612" y="1928802"/>
            <a:ext cx="8572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b="1" dirty="0" smtClean="0"/>
              <a:t>X</a:t>
            </a:r>
            <a:endParaRPr lang="he-IL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1928794" y="1500174"/>
            <a:ext cx="10715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 smtClean="0"/>
              <a:t>source</a:t>
            </a:r>
            <a:endParaRPr lang="he-IL" dirty="0"/>
          </a:p>
        </p:txBody>
      </p:sp>
      <p:sp>
        <p:nvSpPr>
          <p:cNvPr id="15" name="TextBox 14"/>
          <p:cNvSpPr txBox="1"/>
          <p:nvPr/>
        </p:nvSpPr>
        <p:spPr>
          <a:xfrm>
            <a:off x="3714744" y="2059536"/>
            <a:ext cx="10715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 smtClean="0"/>
              <a:t>compress</a:t>
            </a:r>
            <a:endParaRPr lang="he-IL" dirty="0"/>
          </a:p>
        </p:txBody>
      </p:sp>
      <p:sp>
        <p:nvSpPr>
          <p:cNvPr id="16" name="TextBox 15"/>
          <p:cNvSpPr txBox="1"/>
          <p:nvPr/>
        </p:nvSpPr>
        <p:spPr>
          <a:xfrm>
            <a:off x="5643570" y="2059536"/>
            <a:ext cx="171451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 smtClean="0"/>
              <a:t>decompress</a:t>
            </a:r>
            <a:endParaRPr lang="he-IL" dirty="0"/>
          </a:p>
        </p:txBody>
      </p:sp>
      <p:sp>
        <p:nvSpPr>
          <p:cNvPr id="18" name="TextBox 17"/>
          <p:cNvSpPr txBox="1"/>
          <p:nvPr/>
        </p:nvSpPr>
        <p:spPr>
          <a:xfrm>
            <a:off x="4929190" y="1928802"/>
            <a:ext cx="8572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b="1" dirty="0" smtClean="0"/>
              <a:t>C</a:t>
            </a:r>
            <a:r>
              <a:rPr lang="en-US" dirty="0" smtClean="0"/>
              <a:t>(</a:t>
            </a:r>
            <a:r>
              <a:rPr lang="en-US" b="1" dirty="0" smtClean="0"/>
              <a:t>X</a:t>
            </a:r>
            <a:r>
              <a:rPr lang="en-US" dirty="0" smtClean="0"/>
              <a:t>)</a:t>
            </a:r>
            <a:endParaRPr lang="he-IL" dirty="0"/>
          </a:p>
        </p:txBody>
      </p:sp>
      <p:sp>
        <p:nvSpPr>
          <p:cNvPr id="19" name="מלבן 18"/>
          <p:cNvSpPr/>
          <p:nvPr/>
        </p:nvSpPr>
        <p:spPr>
          <a:xfrm>
            <a:off x="7421948" y="1928802"/>
            <a:ext cx="3722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b="1" dirty="0" smtClean="0"/>
              <a:t>X</a:t>
            </a:r>
            <a:endParaRPr lang="he-IL" dirty="0"/>
          </a:p>
        </p:txBody>
      </p:sp>
      <p:cxnSp>
        <p:nvCxnSpPr>
          <p:cNvPr id="21" name="מחבר ישר 20"/>
          <p:cNvCxnSpPr/>
          <p:nvPr/>
        </p:nvCxnSpPr>
        <p:spPr>
          <a:xfrm>
            <a:off x="2714612" y="4071942"/>
            <a:ext cx="3500462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מחבר חץ ישר 23"/>
          <p:cNvCxnSpPr/>
          <p:nvPr/>
        </p:nvCxnSpPr>
        <p:spPr>
          <a:xfrm rot="5400000" flipH="1" flipV="1">
            <a:off x="5536413" y="3393281"/>
            <a:ext cx="1357322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מלבן 24"/>
          <p:cNvSpPr/>
          <p:nvPr/>
        </p:nvSpPr>
        <p:spPr>
          <a:xfrm>
            <a:off x="2285984" y="3774048"/>
            <a:ext cx="3481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b="1" dirty="0" smtClean="0"/>
              <a:t>Y</a:t>
            </a:r>
            <a:endParaRPr lang="he-IL" dirty="0"/>
          </a:p>
        </p:txBody>
      </p:sp>
      <p:sp>
        <p:nvSpPr>
          <p:cNvPr id="26" name="מלבן 25"/>
          <p:cNvSpPr/>
          <p:nvPr/>
        </p:nvSpPr>
        <p:spPr>
          <a:xfrm>
            <a:off x="2286000" y="4720248"/>
            <a:ext cx="67151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b="1" dirty="0" smtClean="0"/>
              <a:t>X</a:t>
            </a:r>
            <a:r>
              <a:rPr lang="en-US" dirty="0" smtClean="0"/>
              <a:t>,</a:t>
            </a:r>
            <a:r>
              <a:rPr lang="en-US" b="1" dirty="0" smtClean="0"/>
              <a:t>Y</a:t>
            </a:r>
            <a:r>
              <a:rPr lang="en-US" dirty="0" smtClean="0"/>
              <a:t> </a:t>
            </a:r>
            <a:r>
              <a:rPr lang="en-US" dirty="0" smtClean="0"/>
              <a:t>: random variables over a </a:t>
            </a:r>
            <a:r>
              <a:rPr lang="en-US" dirty="0" smtClean="0"/>
              <a:t>finite </a:t>
            </a:r>
            <a:r>
              <a:rPr lang="en-US" dirty="0" smtClean="0"/>
              <a:t>alphabet with a joint </a:t>
            </a:r>
            <a:r>
              <a:rPr lang="en-US" dirty="0" smtClean="0"/>
              <a:t>probability distribution </a:t>
            </a:r>
            <a:r>
              <a:rPr lang="en-US" b="1" dirty="0" smtClean="0"/>
              <a:t>P</a:t>
            </a:r>
            <a:r>
              <a:rPr lang="en-US" b="1" baseline="-25000" dirty="0" smtClean="0"/>
              <a:t>XY</a:t>
            </a:r>
          </a:p>
          <a:p>
            <a:pPr algn="l" rtl="0"/>
            <a:r>
              <a:rPr lang="en-US" b="1" dirty="0" smtClean="0"/>
              <a:t>Goal: </a:t>
            </a:r>
            <a:r>
              <a:rPr lang="en-US" dirty="0" err="1" smtClean="0"/>
              <a:t>losslessly</a:t>
            </a:r>
            <a:r>
              <a:rPr lang="en-US" dirty="0" smtClean="0"/>
              <a:t> compress X with Y known only to </a:t>
            </a:r>
            <a:r>
              <a:rPr lang="en-US" dirty="0" smtClean="0"/>
              <a:t>the decoder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Source Coding with Side Information</a:t>
            </a:r>
            <a:endParaRPr lang="he-IL" sz="3600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</a:t>
            </a:r>
            <a:r>
              <a:rPr lang="en-US" dirty="0" smtClean="0"/>
              <a:t>sufficiently large block </a:t>
            </a:r>
            <a:r>
              <a:rPr lang="en-US" dirty="0" smtClean="0"/>
              <a:t>length, </a:t>
            </a:r>
            <a:r>
              <a:rPr lang="en-US" dirty="0" smtClean="0"/>
              <a:t>this can be done at rates arbitrarily close </a:t>
            </a:r>
            <a:r>
              <a:rPr lang="en-US" dirty="0" smtClean="0"/>
              <a:t>to </a:t>
            </a:r>
            <a:r>
              <a:rPr lang="en-US" dirty="0" smtClean="0">
                <a:solidFill>
                  <a:schemeClr val="accent3"/>
                </a:solidFill>
              </a:rPr>
              <a:t>H[X|Y] </a:t>
            </a:r>
            <a:r>
              <a:rPr lang="en-US" sz="2800" dirty="0" smtClean="0"/>
              <a:t>[SlepianWolf73]</a:t>
            </a:r>
          </a:p>
          <a:p>
            <a:pPr lvl="1"/>
            <a:r>
              <a:rPr lang="en-US" dirty="0" smtClean="0"/>
              <a:t>Non constructive theorem</a:t>
            </a:r>
          </a:p>
          <a:p>
            <a:pPr lvl="1"/>
            <a:r>
              <a:rPr lang="en-US" dirty="0" smtClean="0"/>
              <a:t>Practical coding </a:t>
            </a:r>
            <a:r>
              <a:rPr lang="en-US" dirty="0" smtClean="0"/>
              <a:t>schemes use constructions based on good linear error-correcting </a:t>
            </a:r>
            <a:r>
              <a:rPr lang="en-US" dirty="0" smtClean="0"/>
              <a:t>codes e.g. </a:t>
            </a:r>
            <a:r>
              <a:rPr lang="en-US" u="sng" dirty="0" smtClean="0"/>
              <a:t>LDPC</a:t>
            </a:r>
            <a:r>
              <a:rPr lang="en-US" dirty="0" smtClean="0"/>
              <a:t> code </a:t>
            </a:r>
            <a:r>
              <a:rPr lang="en-US" sz="2400" dirty="0" smtClean="0"/>
              <a:t>[</a:t>
            </a:r>
            <a:r>
              <a:rPr lang="en-US" sz="2400" dirty="0" smtClean="0"/>
              <a:t>RichardsonUrbanke08]</a:t>
            </a:r>
            <a:endParaRPr lang="he-IL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Linear Error Correcting Codes</a:t>
            </a:r>
            <a:endParaRPr lang="he-IL" sz="3600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u="sng" dirty="0" smtClean="0"/>
              <a:t>Error correcting codes:</a:t>
            </a:r>
          </a:p>
          <a:p>
            <a:pPr lvl="1"/>
            <a:r>
              <a:rPr lang="en-US" dirty="0" smtClean="0"/>
              <a:t>Communication is over a noisy channel</a:t>
            </a:r>
          </a:p>
          <a:p>
            <a:pPr lvl="1"/>
            <a:r>
              <a:rPr lang="en-US" dirty="0" smtClean="0"/>
              <a:t>Add redundancy to source to correct errors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 </a:t>
            </a:r>
            <a:r>
              <a:rPr lang="en-US" b="1" dirty="0" smtClean="0"/>
              <a:t>linear code</a:t>
            </a:r>
            <a:r>
              <a:rPr lang="en-US" dirty="0" smtClean="0"/>
              <a:t> of </a:t>
            </a:r>
            <a:r>
              <a:rPr lang="en-US" u="sng" dirty="0" smtClean="0"/>
              <a:t>length</a:t>
            </a:r>
            <a:r>
              <a:rPr lang="en-US" dirty="0" smtClean="0"/>
              <a:t> </a:t>
            </a:r>
            <a:r>
              <a:rPr lang="en-US" b="1" dirty="0" smtClean="0"/>
              <a:t>n</a:t>
            </a:r>
            <a:r>
              <a:rPr lang="en-US" dirty="0" smtClean="0"/>
              <a:t> and </a:t>
            </a:r>
            <a:r>
              <a:rPr lang="en-US" u="sng" dirty="0" smtClean="0"/>
              <a:t>dimension</a:t>
            </a:r>
            <a:r>
              <a:rPr lang="en-US" dirty="0" smtClean="0"/>
              <a:t> </a:t>
            </a:r>
            <a:r>
              <a:rPr lang="en-US" b="1" dirty="0" smtClean="0"/>
              <a:t>r</a:t>
            </a:r>
            <a:r>
              <a:rPr lang="en-US" dirty="0" smtClean="0"/>
              <a:t> </a:t>
            </a:r>
            <a:r>
              <a:rPr lang="en-US" dirty="0" smtClean="0"/>
              <a:t>is a </a:t>
            </a:r>
            <a:r>
              <a:rPr lang="en-US" dirty="0" smtClean="0">
                <a:solidFill>
                  <a:schemeClr val="accent3"/>
                </a:solidFill>
              </a:rPr>
              <a:t>linear subspace </a:t>
            </a:r>
            <a:r>
              <a:rPr lang="en-US" dirty="0" smtClean="0"/>
              <a:t>of </a:t>
            </a:r>
            <a:r>
              <a:rPr lang="en-US" dirty="0" smtClean="0"/>
              <a:t>the </a:t>
            </a:r>
            <a:r>
              <a:rPr lang="en-US" dirty="0" smtClean="0"/>
              <a:t>vector space (F</a:t>
            </a:r>
            <a:r>
              <a:rPr lang="en-US" b="1" baseline="-25000" dirty="0" smtClean="0"/>
              <a:t>2</a:t>
            </a:r>
            <a:r>
              <a:rPr lang="en-US" dirty="0" smtClean="0"/>
              <a:t>)</a:t>
            </a:r>
            <a:r>
              <a:rPr lang="en-US" b="1" baseline="30000" dirty="0" smtClean="0"/>
              <a:t>m</a:t>
            </a:r>
          </a:p>
          <a:p>
            <a:pPr lvl="1"/>
            <a:r>
              <a:rPr lang="en-US" dirty="0" smtClean="0"/>
              <a:t>Encoding: using generating matrix</a:t>
            </a:r>
          </a:p>
          <a:p>
            <a:pPr lvl="1"/>
            <a:r>
              <a:rPr lang="en-US" dirty="0" smtClean="0"/>
              <a:t>Decoding: using parity check matrix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Linear Error Correcting Codes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Minimum distance:</a:t>
            </a:r>
          </a:p>
          <a:p>
            <a:pPr lvl="1"/>
            <a:r>
              <a:rPr lang="en-US" dirty="0" smtClean="0"/>
              <a:t>The </a:t>
            </a:r>
            <a:r>
              <a:rPr lang="en-US" dirty="0" smtClean="0"/>
              <a:t>weight </a:t>
            </a:r>
            <a:r>
              <a:rPr lang="en-US" dirty="0" smtClean="0"/>
              <a:t>of the </a:t>
            </a:r>
            <a:r>
              <a:rPr lang="en-US" dirty="0" smtClean="0"/>
              <a:t>lowest-weight nonzero </a:t>
            </a:r>
            <a:r>
              <a:rPr lang="en-US" dirty="0" smtClean="0"/>
              <a:t>codeword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In order to correct </a:t>
            </a:r>
            <a:r>
              <a:rPr lang="en-US" b="1" dirty="0" err="1" smtClean="0"/>
              <a:t>i</a:t>
            </a:r>
            <a:r>
              <a:rPr lang="en-US" dirty="0" smtClean="0"/>
              <a:t> errors the minimum distance should be </a:t>
            </a:r>
            <a:r>
              <a:rPr lang="en-US" b="1" dirty="0" smtClean="0"/>
              <a:t>2i+1</a:t>
            </a:r>
            <a:endParaRPr lang="he-IL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מלבן 5"/>
          <p:cNvSpPr/>
          <p:nvPr/>
        </p:nvSpPr>
        <p:spPr>
          <a:xfrm>
            <a:off x="6929454" y="5143512"/>
            <a:ext cx="2214546" cy="5715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4" name="תמונה 3" descr="cak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929454" y="5170872"/>
            <a:ext cx="2058742" cy="16871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Linear Error Correcting Codes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u="sng" dirty="0" err="1" smtClean="0"/>
              <a:t>Cosets</a:t>
            </a:r>
            <a:r>
              <a:rPr lang="en-US" u="sng" dirty="0" smtClean="0"/>
              <a:t>:</a:t>
            </a:r>
          </a:p>
          <a:p>
            <a:pPr>
              <a:buNone/>
            </a:pPr>
            <a:r>
              <a:rPr lang="en-US" dirty="0" smtClean="0"/>
              <a:t>	Suppose </a:t>
            </a:r>
            <a:r>
              <a:rPr lang="en-US" dirty="0" smtClean="0"/>
              <a:t>that </a:t>
            </a:r>
            <a:r>
              <a:rPr lang="en-US" b="1" dirty="0" smtClean="0"/>
              <a:t>C</a:t>
            </a:r>
            <a:r>
              <a:rPr lang="en-US" dirty="0" smtClean="0"/>
              <a:t> is [</a:t>
            </a:r>
            <a:r>
              <a:rPr lang="en-US" b="1" dirty="0" smtClean="0"/>
              <a:t>m</a:t>
            </a:r>
            <a:r>
              <a:rPr lang="en-US" dirty="0" smtClean="0"/>
              <a:t>, </a:t>
            </a:r>
            <a:r>
              <a:rPr lang="en-US" b="1" dirty="0" smtClean="0"/>
              <a:t>r</a:t>
            </a:r>
            <a:r>
              <a:rPr lang="en-US" dirty="0" smtClean="0"/>
              <a:t>] </a:t>
            </a:r>
            <a:r>
              <a:rPr lang="en-US" dirty="0" smtClean="0"/>
              <a:t>linear code over </a:t>
            </a:r>
            <a:r>
              <a:rPr lang="en-US" b="1" dirty="0" smtClean="0"/>
              <a:t>F</a:t>
            </a:r>
            <a:r>
              <a:rPr lang="en-US" b="1" baseline="-25000" dirty="0" smtClean="0"/>
              <a:t>2</a:t>
            </a:r>
            <a:r>
              <a:rPr lang="en-US" dirty="0" smtClean="0"/>
              <a:t> </a:t>
            </a:r>
            <a:r>
              <a:rPr lang="en-US" dirty="0" smtClean="0"/>
              <a:t>and that </a:t>
            </a:r>
            <a:r>
              <a:rPr lang="en-US" b="1" dirty="0" smtClean="0"/>
              <a:t>a</a:t>
            </a:r>
            <a:r>
              <a:rPr lang="en-US" dirty="0" smtClean="0"/>
              <a:t> is any vector </a:t>
            </a:r>
            <a:r>
              <a:rPr lang="en-US" dirty="0" smtClean="0"/>
              <a:t>in </a:t>
            </a:r>
            <a:r>
              <a:rPr lang="en-US" dirty="0" smtClean="0"/>
              <a:t>(</a:t>
            </a:r>
            <a:r>
              <a:rPr lang="en-US" b="1" dirty="0" smtClean="0"/>
              <a:t>F</a:t>
            </a:r>
            <a:r>
              <a:rPr lang="en-US" b="1" baseline="-25000" dirty="0" smtClean="0"/>
              <a:t>2</a:t>
            </a:r>
            <a:r>
              <a:rPr lang="en-US" dirty="0" smtClean="0"/>
              <a:t>)</a:t>
            </a:r>
            <a:r>
              <a:rPr lang="en-US" b="1" baseline="30000" dirty="0" smtClean="0"/>
              <a:t>m </a:t>
            </a:r>
          </a:p>
          <a:p>
            <a:pPr lvl="1"/>
            <a:r>
              <a:rPr lang="en-US" dirty="0" smtClean="0"/>
              <a:t>Then </a:t>
            </a:r>
            <a:r>
              <a:rPr lang="en-US" dirty="0" smtClean="0"/>
              <a:t>the set </a:t>
            </a:r>
            <a:r>
              <a:rPr lang="en-US" b="1" dirty="0" err="1" smtClean="0"/>
              <a:t>a</a:t>
            </a:r>
            <a:r>
              <a:rPr lang="en-US" dirty="0" err="1" smtClean="0"/>
              <a:t>+</a:t>
            </a:r>
            <a:r>
              <a:rPr lang="en-US" b="1" dirty="0" err="1" smtClean="0"/>
              <a:t>C</a:t>
            </a:r>
            <a:r>
              <a:rPr lang="en-US" dirty="0" smtClean="0"/>
              <a:t> </a:t>
            </a:r>
            <a:r>
              <a:rPr lang="en-US" dirty="0" smtClean="0"/>
              <a:t>= </a:t>
            </a:r>
            <a:r>
              <a:rPr lang="en-US" dirty="0" smtClean="0"/>
              <a:t>{</a:t>
            </a:r>
            <a:r>
              <a:rPr lang="en-US" b="1" dirty="0" err="1" smtClean="0"/>
              <a:t>a</a:t>
            </a:r>
            <a:r>
              <a:rPr lang="en-US" dirty="0" err="1" smtClean="0"/>
              <a:t>+</a:t>
            </a:r>
            <a:r>
              <a:rPr lang="en-US" b="1" dirty="0" err="1" smtClean="0"/>
              <a:t>x</a:t>
            </a:r>
            <a:r>
              <a:rPr lang="en-US" dirty="0" smtClean="0"/>
              <a:t> | </a:t>
            </a:r>
            <a:r>
              <a:rPr lang="en-US" b="1" dirty="0" err="1" smtClean="0"/>
              <a:t>x</a:t>
            </a:r>
            <a:r>
              <a:rPr lang="en-US" b="1" dirty="0" err="1" smtClean="0">
                <a:sym typeface="Symbol" pitchFamily="18" charset="2"/>
              </a:rPr>
              <a:t></a:t>
            </a:r>
            <a:r>
              <a:rPr lang="en-US" b="1" dirty="0" err="1" smtClean="0"/>
              <a:t>C</a:t>
            </a:r>
            <a:r>
              <a:rPr lang="en-US" dirty="0" smtClean="0"/>
              <a:t>} </a:t>
            </a:r>
            <a:r>
              <a:rPr lang="en-US" dirty="0" smtClean="0"/>
              <a:t>is called a coset of </a:t>
            </a:r>
            <a:r>
              <a:rPr lang="en-US" b="1" dirty="0" smtClean="0"/>
              <a:t>C</a:t>
            </a:r>
          </a:p>
          <a:p>
            <a:pPr lvl="1"/>
            <a:r>
              <a:rPr lang="en-US" dirty="0" smtClean="0"/>
              <a:t>Every </a:t>
            </a:r>
            <a:r>
              <a:rPr lang="en-US" dirty="0" smtClean="0"/>
              <a:t>vector of (</a:t>
            </a:r>
            <a:r>
              <a:rPr lang="en-US" b="1" dirty="0" smtClean="0"/>
              <a:t>F</a:t>
            </a:r>
            <a:r>
              <a:rPr lang="en-US" b="1" baseline="-25000" dirty="0" smtClean="0"/>
              <a:t>2</a:t>
            </a:r>
            <a:r>
              <a:rPr lang="en-US" dirty="0" smtClean="0"/>
              <a:t>)</a:t>
            </a:r>
            <a:r>
              <a:rPr lang="en-US" b="1" baseline="30000" dirty="0" smtClean="0"/>
              <a:t>m  </a:t>
            </a:r>
            <a:r>
              <a:rPr lang="en-US" dirty="0" smtClean="0"/>
              <a:t>is </a:t>
            </a:r>
            <a:r>
              <a:rPr lang="en-US" dirty="0" smtClean="0"/>
              <a:t>in some coset of </a:t>
            </a:r>
            <a:r>
              <a:rPr lang="en-US" b="1" dirty="0" smtClean="0"/>
              <a:t>C</a:t>
            </a:r>
            <a:r>
              <a:rPr lang="en-US" i="1" dirty="0" smtClean="0"/>
              <a:t> </a:t>
            </a:r>
          </a:p>
          <a:p>
            <a:pPr lvl="1"/>
            <a:r>
              <a:rPr lang="en-US" dirty="0" smtClean="0"/>
              <a:t>Every </a:t>
            </a:r>
            <a:r>
              <a:rPr lang="en-US" dirty="0" smtClean="0"/>
              <a:t>coset contains exactly </a:t>
            </a:r>
            <a:r>
              <a:rPr lang="en-US" b="1" dirty="0" smtClean="0"/>
              <a:t>2</a:t>
            </a:r>
            <a:r>
              <a:rPr lang="en-US" b="1" baseline="30000" dirty="0" smtClean="0"/>
              <a:t>r</a:t>
            </a:r>
            <a:r>
              <a:rPr lang="en-US" dirty="0" smtClean="0"/>
              <a:t> vectors</a:t>
            </a:r>
          </a:p>
          <a:p>
            <a:pPr lvl="1"/>
            <a:r>
              <a:rPr lang="en-US" dirty="0" smtClean="0"/>
              <a:t>Two </a:t>
            </a:r>
            <a:r>
              <a:rPr lang="en-US" dirty="0" err="1" smtClean="0"/>
              <a:t>cosets</a:t>
            </a:r>
            <a:r>
              <a:rPr lang="en-US" dirty="0" smtClean="0"/>
              <a:t> are either </a:t>
            </a:r>
            <a:r>
              <a:rPr lang="en-US" dirty="0" smtClean="0"/>
              <a:t>disjoint </a:t>
            </a:r>
          </a:p>
          <a:p>
            <a:pPr lvl="1">
              <a:buNone/>
            </a:pPr>
            <a:r>
              <a:rPr lang="en-US" dirty="0" smtClean="0"/>
              <a:t>	</a:t>
            </a:r>
            <a:r>
              <a:rPr lang="en-US" dirty="0" smtClean="0"/>
              <a:t>or equal</a:t>
            </a:r>
            <a:endParaRPr lang="he-IL" u="sng" dirty="0"/>
          </a:p>
        </p:txBody>
      </p:sp>
      <p:sp>
        <p:nvSpPr>
          <p:cNvPr id="5" name="מלבן 4"/>
          <p:cNvSpPr/>
          <p:nvPr/>
        </p:nvSpPr>
        <p:spPr>
          <a:xfrm>
            <a:off x="8001024" y="5000636"/>
            <a:ext cx="1071570" cy="18573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מלבן 6"/>
          <p:cNvSpPr/>
          <p:nvPr/>
        </p:nvSpPr>
        <p:spPr>
          <a:xfrm>
            <a:off x="6572264" y="5357826"/>
            <a:ext cx="1928826" cy="5715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Source Coding with Side Information</a:t>
            </a:r>
            <a:endParaRPr lang="he-IL" sz="3600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Example:</a:t>
            </a:r>
          </a:p>
          <a:p>
            <a:pPr>
              <a:buNone/>
            </a:pPr>
            <a:r>
              <a:rPr lang="en-US" dirty="0" smtClean="0"/>
              <a:t>	Assume </a:t>
            </a:r>
            <a:r>
              <a:rPr lang="en-US" b="1" dirty="0" smtClean="0"/>
              <a:t>Y</a:t>
            </a:r>
            <a:r>
              <a:rPr lang="en-US" dirty="0" smtClean="0"/>
              <a:t> known to encoder and decoder </a:t>
            </a:r>
            <a:r>
              <a:rPr lang="en-US" dirty="0" smtClean="0">
                <a:solidFill>
                  <a:schemeClr val="accent3"/>
                </a:solidFill>
              </a:rPr>
              <a:t>Ham(X,Y)≤1</a:t>
            </a:r>
            <a:endParaRPr lang="he-IL" dirty="0">
              <a:solidFill>
                <a:schemeClr val="accent3"/>
              </a:solidFill>
            </a:endParaRPr>
          </a:p>
        </p:txBody>
      </p:sp>
      <p:sp>
        <p:nvSpPr>
          <p:cNvPr id="4" name="מלבן 3"/>
          <p:cNvSpPr/>
          <p:nvPr/>
        </p:nvSpPr>
        <p:spPr>
          <a:xfrm>
            <a:off x="3571868" y="3857628"/>
            <a:ext cx="1357322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5643570" y="3857628"/>
            <a:ext cx="1357322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6" name="מחבר חץ ישר 5"/>
          <p:cNvCxnSpPr>
            <a:endCxn id="5" idx="1"/>
          </p:cNvCxnSpPr>
          <p:nvPr/>
        </p:nvCxnSpPr>
        <p:spPr>
          <a:xfrm>
            <a:off x="4929190" y="4321975"/>
            <a:ext cx="714380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מחבר חץ ישר 6"/>
          <p:cNvCxnSpPr/>
          <p:nvPr/>
        </p:nvCxnSpPr>
        <p:spPr>
          <a:xfrm>
            <a:off x="2571736" y="4357694"/>
            <a:ext cx="1000132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מחבר חץ ישר 7"/>
          <p:cNvCxnSpPr/>
          <p:nvPr/>
        </p:nvCxnSpPr>
        <p:spPr>
          <a:xfrm>
            <a:off x="7000892" y="4356106"/>
            <a:ext cx="1000132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תרשים זרימה: מחבר 8"/>
          <p:cNvSpPr/>
          <p:nvPr/>
        </p:nvSpPr>
        <p:spPr>
          <a:xfrm>
            <a:off x="2214546" y="4143380"/>
            <a:ext cx="357190" cy="35719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TextBox 9"/>
          <p:cNvSpPr txBox="1"/>
          <p:nvPr/>
        </p:nvSpPr>
        <p:spPr>
          <a:xfrm>
            <a:off x="2857488" y="4000504"/>
            <a:ext cx="8572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b="1" dirty="0" smtClean="0"/>
              <a:t>X</a:t>
            </a:r>
            <a:endParaRPr lang="he-IL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1928794" y="3571876"/>
            <a:ext cx="10715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 smtClean="0"/>
              <a:t>source</a:t>
            </a:r>
            <a:endParaRPr lang="he-IL" dirty="0"/>
          </a:p>
        </p:txBody>
      </p:sp>
      <p:sp>
        <p:nvSpPr>
          <p:cNvPr id="12" name="TextBox 11"/>
          <p:cNvSpPr txBox="1"/>
          <p:nvPr/>
        </p:nvSpPr>
        <p:spPr>
          <a:xfrm>
            <a:off x="3714744" y="4131238"/>
            <a:ext cx="10715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 smtClean="0"/>
              <a:t>compress</a:t>
            </a:r>
            <a:endParaRPr lang="he-IL" dirty="0"/>
          </a:p>
        </p:txBody>
      </p:sp>
      <p:sp>
        <p:nvSpPr>
          <p:cNvPr id="13" name="TextBox 12"/>
          <p:cNvSpPr txBox="1"/>
          <p:nvPr/>
        </p:nvSpPr>
        <p:spPr>
          <a:xfrm>
            <a:off x="5643570" y="4131238"/>
            <a:ext cx="171451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 smtClean="0"/>
              <a:t>decompress</a:t>
            </a:r>
            <a:endParaRPr lang="he-IL" dirty="0"/>
          </a:p>
        </p:txBody>
      </p:sp>
      <p:sp>
        <p:nvSpPr>
          <p:cNvPr id="14" name="TextBox 13"/>
          <p:cNvSpPr txBox="1"/>
          <p:nvPr/>
        </p:nvSpPr>
        <p:spPr>
          <a:xfrm>
            <a:off x="4929190" y="4000504"/>
            <a:ext cx="8572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b="1" dirty="0" smtClean="0"/>
              <a:t>C</a:t>
            </a:r>
            <a:r>
              <a:rPr lang="en-US" dirty="0" smtClean="0"/>
              <a:t>(</a:t>
            </a:r>
            <a:r>
              <a:rPr lang="en-US" b="1" dirty="0" smtClean="0"/>
              <a:t>X</a:t>
            </a:r>
            <a:r>
              <a:rPr lang="en-US" dirty="0" smtClean="0"/>
              <a:t>)</a:t>
            </a:r>
            <a:endParaRPr lang="he-IL" dirty="0"/>
          </a:p>
        </p:txBody>
      </p:sp>
      <p:sp>
        <p:nvSpPr>
          <p:cNvPr id="15" name="מלבן 14"/>
          <p:cNvSpPr/>
          <p:nvPr/>
        </p:nvSpPr>
        <p:spPr>
          <a:xfrm>
            <a:off x="7421948" y="4000504"/>
            <a:ext cx="3722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b="1" dirty="0" smtClean="0"/>
              <a:t>X</a:t>
            </a:r>
            <a:endParaRPr lang="he-IL" dirty="0"/>
          </a:p>
        </p:txBody>
      </p:sp>
      <p:cxnSp>
        <p:nvCxnSpPr>
          <p:cNvPr id="16" name="מחבר ישר 15"/>
          <p:cNvCxnSpPr/>
          <p:nvPr/>
        </p:nvCxnSpPr>
        <p:spPr>
          <a:xfrm>
            <a:off x="4357686" y="6143644"/>
            <a:ext cx="1857388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מחבר חץ ישר 16"/>
          <p:cNvCxnSpPr/>
          <p:nvPr/>
        </p:nvCxnSpPr>
        <p:spPr>
          <a:xfrm rot="5400000" flipH="1" flipV="1">
            <a:off x="5536413" y="5464983"/>
            <a:ext cx="1357322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מלבן 17"/>
          <p:cNvSpPr/>
          <p:nvPr/>
        </p:nvSpPr>
        <p:spPr>
          <a:xfrm>
            <a:off x="5081084" y="6215082"/>
            <a:ext cx="3481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b="1" dirty="0" smtClean="0"/>
              <a:t>Y</a:t>
            </a:r>
            <a:endParaRPr lang="he-IL" dirty="0"/>
          </a:p>
        </p:txBody>
      </p:sp>
      <p:cxnSp>
        <p:nvCxnSpPr>
          <p:cNvPr id="22" name="מחבר חץ ישר 21"/>
          <p:cNvCxnSpPr/>
          <p:nvPr/>
        </p:nvCxnSpPr>
        <p:spPr>
          <a:xfrm rot="5400000" flipH="1" flipV="1">
            <a:off x="3678231" y="5464983"/>
            <a:ext cx="1358116" cy="794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Source Coding with Side Information</a:t>
            </a:r>
            <a:endParaRPr lang="he-IL" sz="3600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 </a:t>
            </a:r>
            <a:r>
              <a:rPr lang="en-US" b="1" dirty="0" smtClean="0"/>
              <a:t>X</a:t>
            </a:r>
            <a:r>
              <a:rPr lang="en-US" dirty="0" smtClean="0"/>
              <a:t>=</a:t>
            </a:r>
            <a:r>
              <a:rPr lang="en-US" b="1" dirty="0" smtClean="0"/>
              <a:t>010</a:t>
            </a:r>
            <a:r>
              <a:rPr lang="en-US" dirty="0" smtClean="0"/>
              <a:t>, then </a:t>
            </a:r>
            <a:r>
              <a:rPr lang="en-US" b="1" dirty="0" smtClean="0"/>
              <a:t>Y</a:t>
            </a:r>
            <a:r>
              <a:rPr lang="en-US" dirty="0" smtClean="0">
                <a:sym typeface="Symbol" pitchFamily="18" charset="2"/>
              </a:rPr>
              <a:t>{010, 011, 000, 110}</a:t>
            </a:r>
          </a:p>
          <a:p>
            <a:r>
              <a:rPr lang="en-US" u="sng" dirty="0" smtClean="0">
                <a:sym typeface="Symbol" pitchFamily="18" charset="2"/>
              </a:rPr>
              <a:t>Goal:</a:t>
            </a:r>
            <a:r>
              <a:rPr lang="en-US" dirty="0" smtClean="0">
                <a:sym typeface="Symbol" pitchFamily="18" charset="2"/>
              </a:rPr>
              <a:t> </a:t>
            </a:r>
          </a:p>
          <a:p>
            <a:pPr>
              <a:buNone/>
            </a:pPr>
            <a:r>
              <a:rPr lang="en-US" dirty="0" smtClean="0">
                <a:sym typeface="Symbol" pitchFamily="18" charset="2"/>
              </a:rPr>
              <a:t>	</a:t>
            </a:r>
            <a:r>
              <a:rPr lang="en-US" dirty="0" smtClean="0">
                <a:sym typeface="Symbol" pitchFamily="18" charset="2"/>
              </a:rPr>
              <a:t>encode </a:t>
            </a:r>
            <a:r>
              <a:rPr lang="en-US" b="1" dirty="0" smtClean="0">
                <a:sym typeface="Symbol" pitchFamily="18" charset="2"/>
              </a:rPr>
              <a:t>X</a:t>
            </a:r>
            <a:r>
              <a:rPr lang="en-US" dirty="0" smtClean="0">
                <a:sym typeface="Symbol"/>
              </a:rPr>
              <a:t></a:t>
            </a:r>
            <a:r>
              <a:rPr lang="en-US" b="1" dirty="0" smtClean="0">
                <a:sym typeface="Symbol"/>
              </a:rPr>
              <a:t>Y</a:t>
            </a:r>
            <a:r>
              <a:rPr lang="en-US" dirty="0" smtClean="0">
                <a:sym typeface="Symbol"/>
              </a:rPr>
              <a:t> using </a:t>
            </a:r>
            <a:r>
              <a:rPr lang="en-US" u="sng" dirty="0" smtClean="0">
                <a:sym typeface="Symbol"/>
              </a:rPr>
              <a:t>less than</a:t>
            </a:r>
            <a:r>
              <a:rPr lang="en-US" dirty="0" smtClean="0">
                <a:sym typeface="Symbol"/>
              </a:rPr>
              <a:t> </a:t>
            </a:r>
            <a:r>
              <a:rPr lang="en-US" b="1" dirty="0" smtClean="0">
                <a:sym typeface="Symbol"/>
              </a:rPr>
              <a:t>3</a:t>
            </a:r>
            <a:r>
              <a:rPr lang="en-US" dirty="0" smtClean="0">
                <a:sym typeface="Symbol"/>
              </a:rPr>
              <a:t> bits</a:t>
            </a:r>
            <a:endParaRPr lang="en-US" dirty="0" smtClean="0">
              <a:sym typeface="Symbol" pitchFamily="18" charset="2"/>
            </a:endParaRPr>
          </a:p>
          <a:p>
            <a:pPr>
              <a:buNone/>
            </a:pPr>
            <a:endParaRPr lang="en-US" dirty="0" smtClean="0">
              <a:sym typeface="Symbol" pitchFamily="18" charset="2"/>
            </a:endParaRPr>
          </a:p>
          <a:p>
            <a:r>
              <a:rPr lang="en-US" u="sng" dirty="0" smtClean="0">
                <a:sym typeface="Symbol" pitchFamily="18" charset="2"/>
              </a:rPr>
              <a:t>How?</a:t>
            </a:r>
          </a:p>
          <a:p>
            <a:pPr>
              <a:buNone/>
            </a:pPr>
            <a:r>
              <a:rPr lang="en-US" dirty="0" smtClean="0">
                <a:sym typeface="Symbol" pitchFamily="18" charset="2"/>
              </a:rPr>
              <a:t>	Let </a:t>
            </a:r>
            <a:r>
              <a:rPr lang="en-US" b="1" dirty="0" smtClean="0">
                <a:sym typeface="Symbol" pitchFamily="18" charset="2"/>
              </a:rPr>
              <a:t>e</a:t>
            </a:r>
            <a:r>
              <a:rPr lang="en-US" dirty="0" smtClean="0">
                <a:sym typeface="Symbol" pitchFamily="18" charset="2"/>
              </a:rPr>
              <a:t>=</a:t>
            </a:r>
            <a:r>
              <a:rPr lang="en-US" b="1" dirty="0" smtClean="0">
                <a:sym typeface="Symbol" pitchFamily="18" charset="2"/>
              </a:rPr>
              <a:t> X</a:t>
            </a:r>
            <a:r>
              <a:rPr lang="en-US" dirty="0" smtClean="0">
                <a:sym typeface="Symbol"/>
              </a:rPr>
              <a:t></a:t>
            </a:r>
            <a:r>
              <a:rPr lang="en-US" b="1" dirty="0" smtClean="0">
                <a:sym typeface="Symbol"/>
              </a:rPr>
              <a:t>Y,</a:t>
            </a:r>
            <a:r>
              <a:rPr lang="en-US" dirty="0" smtClean="0">
                <a:sym typeface="Symbol"/>
              </a:rPr>
              <a:t> then</a:t>
            </a:r>
            <a:r>
              <a:rPr lang="en-US" b="1" dirty="0" smtClean="0">
                <a:sym typeface="Symbol"/>
              </a:rPr>
              <a:t> </a:t>
            </a:r>
            <a:r>
              <a:rPr lang="en-US" b="1" dirty="0" smtClean="0">
                <a:sym typeface="Symbol" pitchFamily="18" charset="2"/>
              </a:rPr>
              <a:t>e</a:t>
            </a:r>
            <a:r>
              <a:rPr lang="en-US" dirty="0" smtClean="0">
                <a:sym typeface="Symbol" pitchFamily="18" charset="2"/>
              </a:rPr>
              <a:t></a:t>
            </a:r>
            <a:r>
              <a:rPr lang="en-US" dirty="0" smtClean="0">
                <a:sym typeface="Symbol" pitchFamily="18" charset="2"/>
              </a:rPr>
              <a:t>{</a:t>
            </a:r>
            <a:r>
              <a:rPr lang="en-US" dirty="0" smtClean="0">
                <a:sym typeface="Symbol" pitchFamily="18" charset="2"/>
              </a:rPr>
              <a:t>000, 001, 010, 100</a:t>
            </a:r>
            <a:r>
              <a:rPr lang="en-US" dirty="0" smtClean="0">
                <a:sym typeface="Symbol" pitchFamily="18" charset="2"/>
              </a:rPr>
              <a:t>} </a:t>
            </a:r>
          </a:p>
          <a:p>
            <a:pPr>
              <a:buNone/>
            </a:pPr>
            <a:r>
              <a:rPr lang="en-US" dirty="0" smtClean="0"/>
              <a:t>	encoder sends </a:t>
            </a:r>
            <a:r>
              <a:rPr lang="en-US" dirty="0" smtClean="0">
                <a:solidFill>
                  <a:schemeClr val="accent3"/>
                </a:solidFill>
              </a:rPr>
              <a:t>index</a:t>
            </a:r>
            <a:r>
              <a:rPr lang="en-US" dirty="0" smtClean="0"/>
              <a:t> of coset in which </a:t>
            </a:r>
            <a:r>
              <a:rPr lang="en-US" b="1" dirty="0" smtClean="0"/>
              <a:t>e </a:t>
            </a:r>
            <a:r>
              <a:rPr lang="en-US" dirty="0" smtClean="0"/>
              <a:t>occurs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Source Coding with Side Information</a:t>
            </a:r>
            <a:endParaRPr lang="he-IL" sz="3600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 C={Y,Y} be a linear code with distance 3 that can fix one error</a:t>
            </a:r>
          </a:p>
          <a:p>
            <a:r>
              <a:rPr lang="en-US" dirty="0" smtClean="0"/>
              <a:t>The space is partitioned into 4 </a:t>
            </a:r>
            <a:r>
              <a:rPr lang="en-US" dirty="0" err="1" smtClean="0"/>
              <a:t>cosets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C</a:t>
            </a:r>
            <a:r>
              <a:rPr lang="en-US" dirty="0" smtClean="0"/>
              <a:t>oset 1 = {000,111}</a:t>
            </a:r>
          </a:p>
          <a:p>
            <a:pPr lvl="1"/>
            <a:r>
              <a:rPr lang="en-US" dirty="0" smtClean="0"/>
              <a:t>C</a:t>
            </a:r>
            <a:r>
              <a:rPr lang="en-US" dirty="0" smtClean="0"/>
              <a:t>oset 2 = {001, 110}</a:t>
            </a:r>
          </a:p>
          <a:p>
            <a:pPr lvl="1"/>
            <a:r>
              <a:rPr lang="en-US" dirty="0" smtClean="0"/>
              <a:t>C</a:t>
            </a:r>
            <a:r>
              <a:rPr lang="en-US" dirty="0" smtClean="0"/>
              <a:t>oset 3 = {010, 101}</a:t>
            </a:r>
          </a:p>
          <a:p>
            <a:pPr lvl="1"/>
            <a:r>
              <a:rPr lang="en-US" dirty="0" smtClean="0"/>
              <a:t>C</a:t>
            </a:r>
            <a:r>
              <a:rPr lang="en-US" dirty="0" smtClean="0"/>
              <a:t>oset 4 = {100, 011}</a:t>
            </a:r>
            <a:endParaRPr lang="en-US" dirty="0" smtClean="0"/>
          </a:p>
        </p:txBody>
      </p:sp>
      <p:sp>
        <p:nvSpPr>
          <p:cNvPr id="4" name="מלבן מעוגל 3"/>
          <p:cNvSpPr/>
          <p:nvPr/>
        </p:nvSpPr>
        <p:spPr>
          <a:xfrm>
            <a:off x="6357950" y="3786190"/>
            <a:ext cx="2571768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dirty="0" smtClean="0"/>
              <a:t>R</a:t>
            </a:r>
            <a:r>
              <a:rPr lang="en-US" dirty="0" smtClean="0"/>
              <a:t>ecall:</a:t>
            </a:r>
          </a:p>
          <a:p>
            <a:pPr algn="ctr" rtl="0"/>
            <a:r>
              <a:rPr lang="en-US" b="1" dirty="0" smtClean="0">
                <a:sym typeface="Symbol" pitchFamily="18" charset="2"/>
              </a:rPr>
              <a:t>e</a:t>
            </a:r>
            <a:r>
              <a:rPr lang="en-US" dirty="0" smtClean="0">
                <a:sym typeface="Symbol" pitchFamily="18" charset="2"/>
              </a:rPr>
              <a:t>{000, 001, 010, 100}</a:t>
            </a:r>
            <a:endParaRPr lang="en-US" dirty="0" smtClean="0"/>
          </a:p>
          <a:p>
            <a:pPr algn="ctr" rtl="0"/>
            <a:endParaRPr lang="he-IL" dirty="0"/>
          </a:p>
        </p:txBody>
      </p:sp>
      <p:sp>
        <p:nvSpPr>
          <p:cNvPr id="5" name="מלבן מעוגל 4"/>
          <p:cNvSpPr/>
          <p:nvPr/>
        </p:nvSpPr>
        <p:spPr>
          <a:xfrm>
            <a:off x="6000760" y="5143512"/>
            <a:ext cx="2928958" cy="107157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dirty="0" smtClean="0"/>
              <a:t>Each </a:t>
            </a:r>
            <a:r>
              <a:rPr lang="en-US" dirty="0" smtClean="0"/>
              <a:t>index requires </a:t>
            </a:r>
            <a:r>
              <a:rPr lang="en-US" b="1" dirty="0" smtClean="0">
                <a:solidFill>
                  <a:schemeClr val="accent3"/>
                </a:solidFill>
              </a:rPr>
              <a:t>2</a:t>
            </a:r>
            <a:r>
              <a:rPr lang="en-US" dirty="0" smtClean="0"/>
              <a:t> bits</a:t>
            </a:r>
          </a:p>
          <a:p>
            <a:pPr algn="ctr" rtl="0"/>
            <a:r>
              <a:rPr lang="en-US" dirty="0" smtClean="0"/>
              <a:t>decoding: output </a:t>
            </a:r>
            <a:r>
              <a:rPr lang="en-US" b="1" dirty="0" err="1" smtClean="0">
                <a:solidFill>
                  <a:schemeClr val="accent3"/>
                </a:solidFill>
              </a:rPr>
              <a:t>Y</a:t>
            </a:r>
            <a:r>
              <a:rPr lang="en-US" dirty="0" err="1" smtClean="0">
                <a:solidFill>
                  <a:schemeClr val="accent3"/>
                </a:solidFill>
                <a:sym typeface="Symbol"/>
              </a:rPr>
              <a:t></a:t>
            </a:r>
            <a:r>
              <a:rPr lang="en-US" b="1" dirty="0" err="1" smtClean="0">
                <a:solidFill>
                  <a:schemeClr val="accent3"/>
                </a:solidFill>
                <a:sym typeface="Symbol"/>
              </a:rPr>
              <a:t>e</a:t>
            </a:r>
            <a:r>
              <a:rPr lang="en-US" b="1" dirty="0" smtClean="0">
                <a:solidFill>
                  <a:schemeClr val="accent3"/>
                </a:solidFill>
                <a:sym typeface="Symbol"/>
              </a:rPr>
              <a:t>’</a:t>
            </a:r>
          </a:p>
          <a:p>
            <a:pPr algn="ctr" rtl="0"/>
            <a:r>
              <a:rPr lang="en-US" dirty="0" smtClean="0">
                <a:solidFill>
                  <a:schemeClr val="bg1"/>
                </a:solidFill>
              </a:rPr>
              <a:t>where </a:t>
            </a:r>
            <a:r>
              <a:rPr lang="en-US" dirty="0" smtClean="0">
                <a:solidFill>
                  <a:schemeClr val="bg1"/>
                </a:solidFill>
              </a:rPr>
              <a:t>e’ is the leader</a:t>
            </a:r>
            <a:endParaRPr lang="he-IL" dirty="0">
              <a:solidFill>
                <a:schemeClr val="bg1"/>
              </a:solidFill>
            </a:endParaRPr>
          </a:p>
        </p:txBody>
      </p:sp>
      <p:cxnSp>
        <p:nvCxnSpPr>
          <p:cNvPr id="7" name="מחבר ישר 6"/>
          <p:cNvCxnSpPr/>
          <p:nvPr/>
        </p:nvCxnSpPr>
        <p:spPr>
          <a:xfrm>
            <a:off x="3428992" y="1500174"/>
            <a:ext cx="28575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714744" y="3643314"/>
            <a:ext cx="85725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800" dirty="0" smtClean="0">
                <a:solidFill>
                  <a:schemeClr val="accent3"/>
                </a:solidFill>
              </a:rPr>
              <a:t>000</a:t>
            </a:r>
            <a:endParaRPr lang="he-IL" sz="2800" dirty="0">
              <a:solidFill>
                <a:schemeClr val="accent3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14744" y="4120226"/>
            <a:ext cx="85725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800" dirty="0" smtClean="0">
                <a:solidFill>
                  <a:schemeClr val="accent3"/>
                </a:solidFill>
              </a:rPr>
              <a:t>001</a:t>
            </a:r>
            <a:endParaRPr lang="he-IL" sz="2800" dirty="0">
              <a:solidFill>
                <a:schemeClr val="accent3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14744" y="4620292"/>
            <a:ext cx="85725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800" dirty="0" smtClean="0">
                <a:solidFill>
                  <a:schemeClr val="accent3"/>
                </a:solidFill>
              </a:rPr>
              <a:t>010</a:t>
            </a:r>
            <a:endParaRPr lang="he-IL" sz="2800" dirty="0">
              <a:solidFill>
                <a:schemeClr val="accent3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714744" y="5120358"/>
            <a:ext cx="85725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800" dirty="0" smtClean="0">
                <a:solidFill>
                  <a:schemeClr val="accent3"/>
                </a:solidFill>
              </a:rPr>
              <a:t>100</a:t>
            </a:r>
            <a:endParaRPr lang="he-IL" sz="2800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9" grpId="0"/>
      <p:bldP spid="10" grpId="0"/>
      <p:bldP spid="11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Traditional Model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Transmitting </a:t>
            </a:r>
            <a:r>
              <a:rPr lang="en-US" u="sng" dirty="0" smtClean="0"/>
              <a:t>redundant</a:t>
            </a:r>
            <a:r>
              <a:rPr lang="en-US" dirty="0" smtClean="0"/>
              <a:t> data over </a:t>
            </a:r>
            <a:r>
              <a:rPr lang="en-US" u="sng" dirty="0" smtClean="0"/>
              <a:t>insecure</a:t>
            </a:r>
            <a:r>
              <a:rPr lang="en-US" dirty="0" smtClean="0"/>
              <a:t> and </a:t>
            </a:r>
            <a:r>
              <a:rPr lang="en-US" u="sng" dirty="0" smtClean="0"/>
              <a:t>bandwidth-constrained</a:t>
            </a:r>
            <a:r>
              <a:rPr lang="en-US" dirty="0" smtClean="0"/>
              <a:t> channel</a:t>
            </a:r>
          </a:p>
          <a:p>
            <a:pPr lvl="1"/>
            <a:r>
              <a:rPr lang="en-US" dirty="0" smtClean="0"/>
              <a:t>Traditionally</a:t>
            </a:r>
            <a:r>
              <a:rPr lang="en-US" dirty="0" smtClean="0"/>
              <a:t>, data </a:t>
            </a:r>
            <a:r>
              <a:rPr lang="en-US" dirty="0" smtClean="0"/>
              <a:t>first </a:t>
            </a:r>
            <a:r>
              <a:rPr lang="en-US" dirty="0" smtClean="0"/>
              <a:t>compressed and then </a:t>
            </a:r>
            <a:r>
              <a:rPr lang="en-US" dirty="0" smtClean="0"/>
              <a:t>encrypted</a:t>
            </a:r>
          </a:p>
          <a:p>
            <a:pPr lvl="1"/>
            <a:endParaRPr lang="en-US" dirty="0" smtClean="0"/>
          </a:p>
          <a:p>
            <a:pPr lvl="1" algn="ctr">
              <a:buNone/>
            </a:pPr>
            <a:r>
              <a:rPr lang="en-US" dirty="0" smtClean="0"/>
              <a:t>	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4" name="מלבן 3"/>
          <p:cNvSpPr/>
          <p:nvPr/>
        </p:nvSpPr>
        <p:spPr>
          <a:xfrm>
            <a:off x="3286116" y="4357694"/>
            <a:ext cx="4071966" cy="1643074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3571868" y="4714884"/>
            <a:ext cx="1357322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מלבן 5"/>
          <p:cNvSpPr/>
          <p:nvPr/>
        </p:nvSpPr>
        <p:spPr>
          <a:xfrm>
            <a:off x="5643570" y="4714884"/>
            <a:ext cx="1357322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8" name="מחבר חץ ישר 7"/>
          <p:cNvCxnSpPr/>
          <p:nvPr/>
        </p:nvCxnSpPr>
        <p:spPr>
          <a:xfrm rot="5400000">
            <a:off x="6107917" y="4321975"/>
            <a:ext cx="785818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מחבר חץ ישר 17"/>
          <p:cNvCxnSpPr>
            <a:endCxn id="6" idx="1"/>
          </p:cNvCxnSpPr>
          <p:nvPr/>
        </p:nvCxnSpPr>
        <p:spPr>
          <a:xfrm>
            <a:off x="4929190" y="5179231"/>
            <a:ext cx="714380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מחבר חץ ישר 19"/>
          <p:cNvCxnSpPr/>
          <p:nvPr/>
        </p:nvCxnSpPr>
        <p:spPr>
          <a:xfrm>
            <a:off x="2571736" y="5214950"/>
            <a:ext cx="1000132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מחבר חץ ישר 21"/>
          <p:cNvCxnSpPr/>
          <p:nvPr/>
        </p:nvCxnSpPr>
        <p:spPr>
          <a:xfrm>
            <a:off x="7000892" y="5213362"/>
            <a:ext cx="1000132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תרשים זרימה: מחבר 22"/>
          <p:cNvSpPr/>
          <p:nvPr/>
        </p:nvSpPr>
        <p:spPr>
          <a:xfrm>
            <a:off x="2214546" y="5000636"/>
            <a:ext cx="357190" cy="35719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4" name="TextBox 23"/>
          <p:cNvSpPr txBox="1"/>
          <p:nvPr/>
        </p:nvSpPr>
        <p:spPr>
          <a:xfrm>
            <a:off x="6215074" y="3571876"/>
            <a:ext cx="92869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 smtClean="0"/>
              <a:t>k</a:t>
            </a:r>
            <a:r>
              <a:rPr lang="en-US" dirty="0" smtClean="0"/>
              <a:t>ey (</a:t>
            </a:r>
            <a:r>
              <a:rPr lang="en-US" b="1" dirty="0" smtClean="0"/>
              <a:t>k</a:t>
            </a:r>
            <a:r>
              <a:rPr lang="en-US" dirty="0" smtClean="0"/>
              <a:t>)</a:t>
            </a:r>
            <a:endParaRPr lang="he-IL" dirty="0"/>
          </a:p>
        </p:txBody>
      </p:sp>
      <p:sp>
        <p:nvSpPr>
          <p:cNvPr id="26" name="TextBox 25"/>
          <p:cNvSpPr txBox="1"/>
          <p:nvPr/>
        </p:nvSpPr>
        <p:spPr>
          <a:xfrm>
            <a:off x="2714612" y="4857760"/>
            <a:ext cx="8572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b="1" dirty="0" smtClean="0"/>
              <a:t>X</a:t>
            </a:r>
            <a:endParaRPr lang="he-IL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1928794" y="4429132"/>
            <a:ext cx="10715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 smtClean="0"/>
              <a:t>source</a:t>
            </a:r>
            <a:endParaRPr lang="he-IL" dirty="0"/>
          </a:p>
        </p:txBody>
      </p:sp>
      <p:sp>
        <p:nvSpPr>
          <p:cNvPr id="28" name="TextBox 27"/>
          <p:cNvSpPr txBox="1"/>
          <p:nvPr/>
        </p:nvSpPr>
        <p:spPr>
          <a:xfrm>
            <a:off x="3714744" y="4988494"/>
            <a:ext cx="10715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 smtClean="0"/>
              <a:t>compress</a:t>
            </a:r>
            <a:endParaRPr lang="he-IL" dirty="0"/>
          </a:p>
        </p:txBody>
      </p:sp>
      <p:sp>
        <p:nvSpPr>
          <p:cNvPr id="29" name="TextBox 28"/>
          <p:cNvSpPr txBox="1"/>
          <p:nvPr/>
        </p:nvSpPr>
        <p:spPr>
          <a:xfrm>
            <a:off x="5857884" y="4988494"/>
            <a:ext cx="10715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 smtClean="0"/>
              <a:t>encrypt</a:t>
            </a:r>
            <a:endParaRPr lang="he-IL" dirty="0"/>
          </a:p>
        </p:txBody>
      </p:sp>
      <p:sp>
        <p:nvSpPr>
          <p:cNvPr id="30" name="TextBox 29"/>
          <p:cNvSpPr txBox="1"/>
          <p:nvPr/>
        </p:nvSpPr>
        <p:spPr>
          <a:xfrm>
            <a:off x="4786314" y="6060064"/>
            <a:ext cx="10715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 smtClean="0"/>
              <a:t>encoder</a:t>
            </a:r>
            <a:endParaRPr lang="he-IL" dirty="0"/>
          </a:p>
        </p:txBody>
      </p:sp>
      <p:sp>
        <p:nvSpPr>
          <p:cNvPr id="31" name="TextBox 30"/>
          <p:cNvSpPr txBox="1"/>
          <p:nvPr/>
        </p:nvSpPr>
        <p:spPr>
          <a:xfrm>
            <a:off x="4929190" y="4857760"/>
            <a:ext cx="8572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b="1" dirty="0" smtClean="0"/>
              <a:t>C</a:t>
            </a:r>
            <a:r>
              <a:rPr lang="en-US" dirty="0" smtClean="0"/>
              <a:t>(</a:t>
            </a:r>
            <a:r>
              <a:rPr lang="en-US" b="1" dirty="0" smtClean="0"/>
              <a:t>X</a:t>
            </a:r>
            <a:r>
              <a:rPr lang="en-US" dirty="0" smtClean="0"/>
              <a:t>)</a:t>
            </a:r>
            <a:endParaRPr lang="he-IL" dirty="0"/>
          </a:p>
        </p:txBody>
      </p:sp>
      <p:sp>
        <p:nvSpPr>
          <p:cNvPr id="32" name="מלבן 31"/>
          <p:cNvSpPr/>
          <p:nvPr/>
        </p:nvSpPr>
        <p:spPr>
          <a:xfrm>
            <a:off x="7421948" y="4857760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b="1" dirty="0" smtClean="0"/>
              <a:t>E</a:t>
            </a:r>
            <a:r>
              <a:rPr lang="en-US" b="1" baseline="-25000" dirty="0" smtClean="0"/>
              <a:t>K</a:t>
            </a:r>
            <a:r>
              <a:rPr lang="en-US" dirty="0" smtClean="0"/>
              <a:t>(</a:t>
            </a:r>
            <a:r>
              <a:rPr lang="en-US" b="1" dirty="0" smtClean="0"/>
              <a:t>C</a:t>
            </a:r>
            <a:r>
              <a:rPr lang="en-US" dirty="0" smtClean="0"/>
              <a:t>(</a:t>
            </a:r>
            <a:r>
              <a:rPr lang="en-US" b="1" dirty="0" smtClean="0"/>
              <a:t>X</a:t>
            </a:r>
            <a:r>
              <a:rPr lang="en-US" dirty="0" smtClean="0"/>
              <a:t>))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Source Coding with Side Information</a:t>
            </a:r>
            <a:endParaRPr lang="he-IL" sz="3600" dirty="0"/>
          </a:p>
        </p:txBody>
      </p:sp>
      <p:sp>
        <p:nvSpPr>
          <p:cNvPr id="4" name="מלבן 3"/>
          <p:cNvSpPr/>
          <p:nvPr/>
        </p:nvSpPr>
        <p:spPr>
          <a:xfrm>
            <a:off x="3571868" y="3571876"/>
            <a:ext cx="1357322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5643570" y="3571876"/>
            <a:ext cx="1357322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6" name="מחבר חץ ישר 5"/>
          <p:cNvCxnSpPr>
            <a:endCxn id="5" idx="1"/>
          </p:cNvCxnSpPr>
          <p:nvPr/>
        </p:nvCxnSpPr>
        <p:spPr>
          <a:xfrm>
            <a:off x="4929190" y="4036223"/>
            <a:ext cx="714380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מחבר חץ ישר 6"/>
          <p:cNvCxnSpPr/>
          <p:nvPr/>
        </p:nvCxnSpPr>
        <p:spPr>
          <a:xfrm>
            <a:off x="2571736" y="4071942"/>
            <a:ext cx="1000132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מחבר חץ ישר 7"/>
          <p:cNvCxnSpPr/>
          <p:nvPr/>
        </p:nvCxnSpPr>
        <p:spPr>
          <a:xfrm>
            <a:off x="7000892" y="4070354"/>
            <a:ext cx="1000132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תרשים זרימה: מחבר 8"/>
          <p:cNvSpPr/>
          <p:nvPr/>
        </p:nvSpPr>
        <p:spPr>
          <a:xfrm>
            <a:off x="2214546" y="3857628"/>
            <a:ext cx="357190" cy="35719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TextBox 9"/>
          <p:cNvSpPr txBox="1"/>
          <p:nvPr/>
        </p:nvSpPr>
        <p:spPr>
          <a:xfrm>
            <a:off x="2714612" y="3714752"/>
            <a:ext cx="8572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b="1" dirty="0" smtClean="0"/>
              <a:t>X</a:t>
            </a:r>
            <a:endParaRPr lang="he-IL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1928794" y="3286124"/>
            <a:ext cx="10715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 smtClean="0"/>
              <a:t>source</a:t>
            </a:r>
            <a:endParaRPr lang="he-IL" dirty="0"/>
          </a:p>
        </p:txBody>
      </p:sp>
      <p:sp>
        <p:nvSpPr>
          <p:cNvPr id="12" name="TextBox 11"/>
          <p:cNvSpPr txBox="1"/>
          <p:nvPr/>
        </p:nvSpPr>
        <p:spPr>
          <a:xfrm>
            <a:off x="3714744" y="3845486"/>
            <a:ext cx="10715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 smtClean="0"/>
              <a:t>compress</a:t>
            </a:r>
            <a:endParaRPr lang="he-IL" dirty="0"/>
          </a:p>
        </p:txBody>
      </p:sp>
      <p:sp>
        <p:nvSpPr>
          <p:cNvPr id="13" name="TextBox 12"/>
          <p:cNvSpPr txBox="1"/>
          <p:nvPr/>
        </p:nvSpPr>
        <p:spPr>
          <a:xfrm>
            <a:off x="5643570" y="3845486"/>
            <a:ext cx="171451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 smtClean="0"/>
              <a:t>decompress</a:t>
            </a:r>
            <a:endParaRPr lang="he-IL" dirty="0"/>
          </a:p>
        </p:txBody>
      </p:sp>
      <p:sp>
        <p:nvSpPr>
          <p:cNvPr id="14" name="TextBox 13"/>
          <p:cNvSpPr txBox="1"/>
          <p:nvPr/>
        </p:nvSpPr>
        <p:spPr>
          <a:xfrm>
            <a:off x="4929190" y="3714752"/>
            <a:ext cx="8572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b="1" dirty="0" smtClean="0"/>
              <a:t>C</a:t>
            </a:r>
            <a:r>
              <a:rPr lang="en-US" dirty="0" smtClean="0"/>
              <a:t>(</a:t>
            </a:r>
            <a:r>
              <a:rPr lang="en-US" b="1" dirty="0" smtClean="0"/>
              <a:t>X</a:t>
            </a:r>
            <a:r>
              <a:rPr lang="en-US" dirty="0" smtClean="0"/>
              <a:t>)</a:t>
            </a:r>
            <a:endParaRPr lang="he-IL" dirty="0"/>
          </a:p>
        </p:txBody>
      </p:sp>
      <p:sp>
        <p:nvSpPr>
          <p:cNvPr id="15" name="מלבן 14"/>
          <p:cNvSpPr/>
          <p:nvPr/>
        </p:nvSpPr>
        <p:spPr>
          <a:xfrm>
            <a:off x="7421948" y="3714752"/>
            <a:ext cx="3722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b="1" dirty="0" smtClean="0"/>
              <a:t>X</a:t>
            </a:r>
            <a:endParaRPr lang="he-IL" dirty="0"/>
          </a:p>
        </p:txBody>
      </p:sp>
      <p:cxnSp>
        <p:nvCxnSpPr>
          <p:cNvPr id="16" name="מחבר ישר 15"/>
          <p:cNvCxnSpPr/>
          <p:nvPr/>
        </p:nvCxnSpPr>
        <p:spPr>
          <a:xfrm>
            <a:off x="4357686" y="5857892"/>
            <a:ext cx="1857388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מחבר חץ ישר 16"/>
          <p:cNvCxnSpPr/>
          <p:nvPr/>
        </p:nvCxnSpPr>
        <p:spPr>
          <a:xfrm rot="5400000" flipH="1" flipV="1">
            <a:off x="5536413" y="5179231"/>
            <a:ext cx="1357322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מלבן 17"/>
          <p:cNvSpPr/>
          <p:nvPr/>
        </p:nvSpPr>
        <p:spPr>
          <a:xfrm>
            <a:off x="5081084" y="5929330"/>
            <a:ext cx="3481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b="1" dirty="0" smtClean="0"/>
              <a:t>Y</a:t>
            </a:r>
            <a:endParaRPr lang="he-IL" dirty="0"/>
          </a:p>
        </p:txBody>
      </p:sp>
      <p:cxnSp>
        <p:nvCxnSpPr>
          <p:cNvPr id="19" name="מחבר חץ ישר 18"/>
          <p:cNvCxnSpPr/>
          <p:nvPr/>
        </p:nvCxnSpPr>
        <p:spPr>
          <a:xfrm rot="5400000" flipH="1" flipV="1">
            <a:off x="3714744" y="5214950"/>
            <a:ext cx="1285884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מציין מיקום תוכן 2"/>
          <p:cNvSpPr>
            <a:spLocks noGrp="1"/>
          </p:cNvSpPr>
          <p:nvPr>
            <p:ph idx="1"/>
          </p:nvPr>
        </p:nvSpPr>
        <p:spPr>
          <a:xfrm>
            <a:off x="1285852" y="1447800"/>
            <a:ext cx="7858148" cy="4800600"/>
          </a:xfrm>
        </p:spPr>
        <p:txBody>
          <a:bodyPr/>
          <a:lstStyle/>
          <a:p>
            <a:r>
              <a:rPr lang="en-US" dirty="0" smtClean="0"/>
              <a:t>Without </a:t>
            </a:r>
            <a:r>
              <a:rPr lang="en-US" b="1" dirty="0" smtClean="0"/>
              <a:t>Y</a:t>
            </a:r>
            <a:r>
              <a:rPr lang="en-US" dirty="0" smtClean="0"/>
              <a:t> the encoder cannot compute </a:t>
            </a:r>
            <a:r>
              <a:rPr lang="en-US" b="1" dirty="0" smtClean="0"/>
              <a:t>e</a:t>
            </a:r>
            <a:r>
              <a:rPr lang="en-US" dirty="0" smtClean="0"/>
              <a:t>!</a:t>
            </a:r>
          </a:p>
          <a:p>
            <a:pPr lvl="1"/>
            <a:r>
              <a:rPr lang="en-US" b="1" dirty="0" smtClean="0">
                <a:sym typeface="Symbol" pitchFamily="18" charset="2"/>
              </a:rPr>
              <a:t>e</a:t>
            </a:r>
            <a:r>
              <a:rPr lang="en-US" dirty="0" smtClean="0">
                <a:sym typeface="Symbol" pitchFamily="18" charset="2"/>
              </a:rPr>
              <a:t>=</a:t>
            </a:r>
            <a:r>
              <a:rPr lang="en-US" b="1" dirty="0" smtClean="0">
                <a:sym typeface="Symbol" pitchFamily="18" charset="2"/>
              </a:rPr>
              <a:t> X</a:t>
            </a:r>
            <a:r>
              <a:rPr lang="en-US" dirty="0" smtClean="0">
                <a:sym typeface="Symbol"/>
              </a:rPr>
              <a:t></a:t>
            </a:r>
            <a:r>
              <a:rPr lang="en-US" b="1" dirty="0" smtClean="0">
                <a:sym typeface="Symbol"/>
              </a:rPr>
              <a:t>Y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Source Coding with Side Information</a:t>
            </a:r>
            <a:endParaRPr lang="he-IL" sz="3600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Still p</a:t>
            </a:r>
            <a:r>
              <a:rPr lang="en-US" dirty="0" smtClean="0"/>
              <a:t>ossible: </a:t>
            </a:r>
          </a:p>
          <a:p>
            <a:pPr lvl="1"/>
            <a:r>
              <a:rPr lang="en-US" dirty="0" smtClean="0"/>
              <a:t>Encode coset in which </a:t>
            </a:r>
            <a:r>
              <a:rPr lang="en-US" b="1" dirty="0" smtClean="0"/>
              <a:t>X</a:t>
            </a:r>
            <a:r>
              <a:rPr lang="en-US" dirty="0" smtClean="0"/>
              <a:t> occurs</a:t>
            </a:r>
            <a:endParaRPr lang="he-IL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dirty="0" smtClean="0"/>
              <a:t>Coset </a:t>
            </a:r>
            <a:r>
              <a:rPr lang="en-US" dirty="0" smtClean="0"/>
              <a:t>1 = {000,111}</a:t>
            </a:r>
          </a:p>
          <a:p>
            <a:pPr lvl="1"/>
            <a:r>
              <a:rPr lang="en-US" dirty="0" smtClean="0"/>
              <a:t>C</a:t>
            </a:r>
            <a:r>
              <a:rPr lang="en-US" dirty="0" smtClean="0"/>
              <a:t>oset </a:t>
            </a:r>
            <a:r>
              <a:rPr lang="en-US" dirty="0" smtClean="0"/>
              <a:t>2 = {001, 110}</a:t>
            </a:r>
          </a:p>
          <a:p>
            <a:pPr lvl="1"/>
            <a:r>
              <a:rPr lang="en-US" dirty="0" smtClean="0"/>
              <a:t>C</a:t>
            </a:r>
            <a:r>
              <a:rPr lang="en-US" dirty="0" smtClean="0"/>
              <a:t>oset </a:t>
            </a:r>
            <a:r>
              <a:rPr lang="en-US" dirty="0" smtClean="0"/>
              <a:t>3 = {010, 101}</a:t>
            </a:r>
          </a:p>
          <a:p>
            <a:pPr lvl="1"/>
            <a:r>
              <a:rPr lang="en-US" dirty="0" smtClean="0"/>
              <a:t>C</a:t>
            </a:r>
            <a:r>
              <a:rPr lang="en-US" dirty="0" smtClean="0"/>
              <a:t>oset </a:t>
            </a:r>
            <a:r>
              <a:rPr lang="en-US" dirty="0" smtClean="0"/>
              <a:t>4 = {100, 011}</a:t>
            </a:r>
          </a:p>
          <a:p>
            <a:endParaRPr lang="he-IL" dirty="0"/>
          </a:p>
        </p:txBody>
      </p:sp>
      <p:sp>
        <p:nvSpPr>
          <p:cNvPr id="5" name="מלבן מעוגל 4"/>
          <p:cNvSpPr/>
          <p:nvPr/>
        </p:nvSpPr>
        <p:spPr>
          <a:xfrm>
            <a:off x="6000760" y="2643182"/>
            <a:ext cx="2928958" cy="142876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dirty="0" smtClean="0"/>
              <a:t>Each </a:t>
            </a:r>
            <a:r>
              <a:rPr lang="en-US" dirty="0" smtClean="0"/>
              <a:t>index requires </a:t>
            </a:r>
            <a:r>
              <a:rPr lang="en-US" b="1" dirty="0" smtClean="0">
                <a:solidFill>
                  <a:schemeClr val="accent3"/>
                </a:solidFill>
              </a:rPr>
              <a:t>2</a:t>
            </a:r>
            <a:r>
              <a:rPr lang="en-US" dirty="0" smtClean="0"/>
              <a:t> bits</a:t>
            </a:r>
          </a:p>
          <a:p>
            <a:pPr algn="ctr" rtl="0"/>
            <a:r>
              <a:rPr lang="en-US" dirty="0" smtClean="0"/>
              <a:t>decoding: output </a:t>
            </a:r>
            <a:r>
              <a:rPr lang="en-US" b="1" dirty="0" smtClean="0">
                <a:solidFill>
                  <a:schemeClr val="accent3"/>
                </a:solidFill>
                <a:sym typeface="Symbol"/>
              </a:rPr>
              <a:t>e</a:t>
            </a:r>
            <a:r>
              <a:rPr lang="en-US" b="1" dirty="0" smtClean="0">
                <a:solidFill>
                  <a:schemeClr val="accent3"/>
                </a:solidFill>
                <a:sym typeface="Symbol"/>
              </a:rPr>
              <a:t>’</a:t>
            </a:r>
          </a:p>
          <a:p>
            <a:pPr algn="ctr" rtl="0"/>
            <a:r>
              <a:rPr lang="en-US" dirty="0" smtClean="0">
                <a:solidFill>
                  <a:schemeClr val="bg1"/>
                </a:solidFill>
              </a:rPr>
              <a:t>where the hamming distance of e</a:t>
            </a:r>
            <a:r>
              <a:rPr lang="en-US" dirty="0" smtClean="0">
                <a:solidFill>
                  <a:schemeClr val="bg1"/>
                </a:solidFill>
              </a:rPr>
              <a:t>’ </a:t>
            </a:r>
            <a:r>
              <a:rPr lang="en-US" dirty="0" smtClean="0">
                <a:solidFill>
                  <a:schemeClr val="bg1"/>
                </a:solidFill>
              </a:rPr>
              <a:t>and Y is smallest</a:t>
            </a:r>
            <a:endParaRPr lang="he-IL" dirty="0">
              <a:solidFill>
                <a:schemeClr val="bg1"/>
              </a:solidFill>
            </a:endParaRPr>
          </a:p>
        </p:txBody>
      </p:sp>
      <p:sp>
        <p:nvSpPr>
          <p:cNvPr id="6" name="מלבן מעוגל 5"/>
          <p:cNvSpPr/>
          <p:nvPr/>
        </p:nvSpPr>
        <p:spPr>
          <a:xfrm>
            <a:off x="6143636" y="4286256"/>
            <a:ext cx="2857520" cy="16430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dirty="0" err="1" smtClean="0"/>
              <a:t>Slepian</a:t>
            </a:r>
            <a:r>
              <a:rPr lang="en-US" dirty="0" smtClean="0"/>
              <a:t>-Wolf codes over finite block lengths have nonzero error which implies that the decoder will sometimes fail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7211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Source Coding with Side Information</a:t>
            </a:r>
            <a:endParaRPr lang="he-IL" sz="3600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practice:</a:t>
            </a:r>
          </a:p>
          <a:p>
            <a:pPr marL="596646" indent="-514350">
              <a:buFont typeface="+mj-lt"/>
              <a:buAutoNum type="arabicPeriod"/>
            </a:pPr>
            <a:r>
              <a:rPr lang="en-US" dirty="0" smtClean="0"/>
              <a:t>Fix </a:t>
            </a:r>
            <a:r>
              <a:rPr lang="en-US" b="1" dirty="0" smtClean="0"/>
              <a:t>p</a:t>
            </a:r>
            <a:r>
              <a:rPr lang="en-US" dirty="0" smtClean="0"/>
              <a:t> and determine the compression rate of a </a:t>
            </a:r>
            <a:r>
              <a:rPr lang="en-US" dirty="0" err="1" smtClean="0"/>
              <a:t>Slepian</a:t>
            </a:r>
            <a:r>
              <a:rPr lang="en-US" dirty="0" smtClean="0"/>
              <a:t>-Wolf code that satisfies the target </a:t>
            </a:r>
            <a:r>
              <a:rPr lang="en-US" dirty="0" smtClean="0"/>
              <a:t>error</a:t>
            </a:r>
            <a:endParaRPr lang="en-US" dirty="0" smtClean="0"/>
          </a:p>
          <a:p>
            <a:pPr marL="596646" indent="-514350">
              <a:buFont typeface="+mj-lt"/>
              <a:buAutoNum type="arabicPeriod"/>
            </a:pPr>
            <a:r>
              <a:rPr lang="en-US" dirty="0" smtClean="0"/>
              <a:t>Pick </a:t>
            </a:r>
            <a:r>
              <a:rPr lang="en-US" dirty="0" err="1" smtClean="0"/>
              <a:t>Slepian</a:t>
            </a:r>
            <a:r>
              <a:rPr lang="en-US" dirty="0" smtClean="0"/>
              <a:t>-Wolf </a:t>
            </a:r>
            <a:r>
              <a:rPr lang="en-US" dirty="0" smtClean="0"/>
              <a:t>code and determine the maximum p for which target </a:t>
            </a:r>
            <a:r>
              <a:rPr lang="en-US" dirty="0" smtClean="0"/>
              <a:t>error is satisfied</a:t>
            </a:r>
          </a:p>
          <a:p>
            <a:pPr marL="596646" indent="-514350">
              <a:buNone/>
            </a:pPr>
            <a:r>
              <a:rPr lang="en-US" dirty="0" smtClean="0">
                <a:solidFill>
                  <a:schemeClr val="accent3"/>
                </a:solidFill>
              </a:rPr>
              <a:t>	</a:t>
            </a:r>
            <a:r>
              <a:rPr lang="en-US" dirty="0" smtClean="0">
                <a:solidFill>
                  <a:schemeClr val="accent3"/>
                </a:solidFill>
              </a:rPr>
              <a:t>Need to know the source statistics!</a:t>
            </a:r>
            <a:endParaRPr lang="he-IL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Preliminaries</a:t>
            </a:r>
          </a:p>
          <a:p>
            <a:r>
              <a:rPr lang="en-US" dirty="0" smtClean="0"/>
              <a:t>Source Coding with Side Information</a:t>
            </a:r>
          </a:p>
          <a:p>
            <a:r>
              <a:rPr lang="en-US" b="1" dirty="0" smtClean="0">
                <a:solidFill>
                  <a:schemeClr val="accent3"/>
                </a:solidFill>
              </a:rPr>
              <a:t>Compressing Stream Ciphers</a:t>
            </a:r>
          </a:p>
          <a:p>
            <a:r>
              <a:rPr lang="en-US" dirty="0" smtClean="0"/>
              <a:t>Compressing Block </a:t>
            </a:r>
            <a:r>
              <a:rPr lang="en-US" dirty="0" smtClean="0"/>
              <a:t>Ciphers</a:t>
            </a:r>
          </a:p>
          <a:p>
            <a:r>
              <a:rPr lang="en-US" dirty="0" smtClean="0"/>
              <a:t>Simulation results</a:t>
            </a:r>
          </a:p>
          <a:p>
            <a:r>
              <a:rPr lang="en-US" dirty="0" smtClean="0"/>
              <a:t>Impossibility </a:t>
            </a:r>
            <a:r>
              <a:rPr lang="en-US" dirty="0" smtClean="0"/>
              <a:t>Result</a:t>
            </a:r>
          </a:p>
          <a:p>
            <a:endParaRPr lang="he-IL" dirty="0" smtClean="0"/>
          </a:p>
          <a:p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Compression Stream Ciphers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This </a:t>
            </a:r>
            <a:r>
              <a:rPr lang="en-US" sz="2800" dirty="0" smtClean="0"/>
              <a:t>problem </a:t>
            </a:r>
            <a:r>
              <a:rPr lang="en-US" sz="2800" dirty="0" smtClean="0"/>
              <a:t>can </a:t>
            </a:r>
            <a:r>
              <a:rPr lang="en-US" sz="2800" dirty="0" smtClean="0"/>
              <a:t>be formulated as a </a:t>
            </a:r>
            <a:r>
              <a:rPr lang="en-US" sz="2800" dirty="0" err="1" smtClean="0"/>
              <a:t>Slepian</a:t>
            </a:r>
            <a:r>
              <a:rPr lang="en-US" sz="2800" dirty="0" smtClean="0"/>
              <a:t>-Wolf coding </a:t>
            </a:r>
            <a:r>
              <a:rPr lang="en-US" sz="2800" dirty="0" smtClean="0"/>
              <a:t>problem </a:t>
            </a:r>
            <a:r>
              <a:rPr lang="en-US" sz="2000" dirty="0" smtClean="0"/>
              <a:t>[JohnsonWagnerRamchandran04</a:t>
            </a:r>
            <a:r>
              <a:rPr lang="en-US" sz="2000" dirty="0" smtClean="0"/>
              <a:t>]</a:t>
            </a:r>
            <a:endParaRPr lang="en-US" dirty="0" smtClean="0"/>
          </a:p>
        </p:txBody>
      </p:sp>
      <p:sp>
        <p:nvSpPr>
          <p:cNvPr id="7" name="מלבן 6"/>
          <p:cNvSpPr/>
          <p:nvPr/>
        </p:nvSpPr>
        <p:spPr>
          <a:xfrm>
            <a:off x="5286380" y="4286256"/>
            <a:ext cx="1357322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8" name="מחבר חץ ישר 7"/>
          <p:cNvCxnSpPr/>
          <p:nvPr/>
        </p:nvCxnSpPr>
        <p:spPr>
          <a:xfrm rot="5400000">
            <a:off x="3393273" y="3893347"/>
            <a:ext cx="785818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מחבר חץ ישר 8"/>
          <p:cNvCxnSpPr>
            <a:stCxn id="20" idx="6"/>
            <a:endCxn id="7" idx="1"/>
          </p:cNvCxnSpPr>
          <p:nvPr/>
        </p:nvCxnSpPr>
        <p:spPr>
          <a:xfrm>
            <a:off x="4286248" y="4750603"/>
            <a:ext cx="1000132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מחבר חץ ישר 9"/>
          <p:cNvCxnSpPr/>
          <p:nvPr/>
        </p:nvCxnSpPr>
        <p:spPr>
          <a:xfrm>
            <a:off x="2071670" y="4714884"/>
            <a:ext cx="1214446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מחבר חץ ישר 10"/>
          <p:cNvCxnSpPr/>
          <p:nvPr/>
        </p:nvCxnSpPr>
        <p:spPr>
          <a:xfrm>
            <a:off x="6643702" y="4784734"/>
            <a:ext cx="1428760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תרשים זרימה: מחבר 11"/>
          <p:cNvSpPr/>
          <p:nvPr/>
        </p:nvSpPr>
        <p:spPr>
          <a:xfrm>
            <a:off x="1714480" y="4572008"/>
            <a:ext cx="357190" cy="35719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3" name="TextBox 12"/>
          <p:cNvSpPr txBox="1"/>
          <p:nvPr/>
        </p:nvSpPr>
        <p:spPr>
          <a:xfrm>
            <a:off x="3500430" y="3143248"/>
            <a:ext cx="92869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 smtClean="0"/>
              <a:t>k</a:t>
            </a:r>
            <a:r>
              <a:rPr lang="en-US" dirty="0" smtClean="0"/>
              <a:t>ey (</a:t>
            </a:r>
            <a:r>
              <a:rPr lang="en-US" b="1" dirty="0" smtClean="0"/>
              <a:t>k</a:t>
            </a:r>
            <a:r>
              <a:rPr lang="en-US" dirty="0" smtClean="0"/>
              <a:t>)</a:t>
            </a:r>
            <a:endParaRPr lang="he-IL" dirty="0"/>
          </a:p>
        </p:txBody>
      </p:sp>
      <p:sp>
        <p:nvSpPr>
          <p:cNvPr id="14" name="TextBox 13"/>
          <p:cNvSpPr txBox="1"/>
          <p:nvPr/>
        </p:nvSpPr>
        <p:spPr>
          <a:xfrm>
            <a:off x="2428860" y="4357694"/>
            <a:ext cx="8572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b="1" dirty="0" smtClean="0"/>
              <a:t>X</a:t>
            </a:r>
            <a:endParaRPr lang="he-IL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1428728" y="4000504"/>
            <a:ext cx="10715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 smtClean="0"/>
              <a:t>source</a:t>
            </a:r>
            <a:endParaRPr lang="he-IL" dirty="0"/>
          </a:p>
        </p:txBody>
      </p:sp>
      <p:sp>
        <p:nvSpPr>
          <p:cNvPr id="16" name="TextBox 15"/>
          <p:cNvSpPr txBox="1"/>
          <p:nvPr/>
        </p:nvSpPr>
        <p:spPr>
          <a:xfrm>
            <a:off x="5357818" y="4559866"/>
            <a:ext cx="10715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 smtClean="0"/>
              <a:t>compress</a:t>
            </a:r>
            <a:endParaRPr lang="he-IL" dirty="0"/>
          </a:p>
        </p:txBody>
      </p:sp>
      <p:sp>
        <p:nvSpPr>
          <p:cNvPr id="18" name="TextBox 17"/>
          <p:cNvSpPr txBox="1"/>
          <p:nvPr/>
        </p:nvSpPr>
        <p:spPr>
          <a:xfrm>
            <a:off x="4286248" y="4357694"/>
            <a:ext cx="10001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b="1" dirty="0" err="1" smtClean="0"/>
              <a:t>E</a:t>
            </a:r>
            <a:r>
              <a:rPr lang="en-US" b="1" baseline="-25000" dirty="0" err="1" smtClean="0"/>
              <a:t>k</a:t>
            </a:r>
            <a:r>
              <a:rPr lang="en-US" dirty="0" smtClean="0"/>
              <a:t>(</a:t>
            </a:r>
            <a:r>
              <a:rPr lang="en-US" b="1" dirty="0" smtClean="0"/>
              <a:t>X</a:t>
            </a:r>
            <a:r>
              <a:rPr lang="en-US" dirty="0" smtClean="0"/>
              <a:t>)</a:t>
            </a:r>
            <a:endParaRPr lang="he-IL" dirty="0"/>
          </a:p>
        </p:txBody>
      </p:sp>
      <p:sp>
        <p:nvSpPr>
          <p:cNvPr id="19" name="מלבן 18"/>
          <p:cNvSpPr/>
          <p:nvPr/>
        </p:nvSpPr>
        <p:spPr>
          <a:xfrm>
            <a:off x="6921882" y="4429132"/>
            <a:ext cx="11240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b="1" dirty="0" smtClean="0"/>
              <a:t>C</a:t>
            </a:r>
            <a:r>
              <a:rPr lang="en-US" dirty="0" smtClean="0"/>
              <a:t>(</a:t>
            </a:r>
            <a:r>
              <a:rPr lang="en-US" b="1" dirty="0" err="1" smtClean="0"/>
              <a:t>E</a:t>
            </a:r>
            <a:r>
              <a:rPr lang="en-US" b="1" baseline="-25000" dirty="0" err="1" smtClean="0"/>
              <a:t>k</a:t>
            </a:r>
            <a:r>
              <a:rPr lang="en-US" dirty="0" smtClean="0"/>
              <a:t>(</a:t>
            </a:r>
            <a:r>
              <a:rPr lang="en-US" b="1" dirty="0" smtClean="0"/>
              <a:t>X</a:t>
            </a:r>
            <a:r>
              <a:rPr lang="en-US" dirty="0" smtClean="0"/>
              <a:t>))</a:t>
            </a:r>
            <a:endParaRPr lang="he-IL" dirty="0"/>
          </a:p>
        </p:txBody>
      </p:sp>
      <p:sp>
        <p:nvSpPr>
          <p:cNvPr id="20" name="תרשים זרימה: או 19"/>
          <p:cNvSpPr/>
          <p:nvPr/>
        </p:nvSpPr>
        <p:spPr>
          <a:xfrm>
            <a:off x="3286116" y="4286256"/>
            <a:ext cx="1000132" cy="928694"/>
          </a:xfrm>
          <a:prstGeom prst="flowChar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1" name="הסבר מלבני מעוגל 20"/>
          <p:cNvSpPr/>
          <p:nvPr/>
        </p:nvSpPr>
        <p:spPr>
          <a:xfrm>
            <a:off x="1214414" y="2500306"/>
            <a:ext cx="1714512" cy="1071570"/>
          </a:xfrm>
          <a:prstGeom prst="wedgeRoundRectCallout">
            <a:avLst>
              <a:gd name="adj1" fmla="val 142390"/>
              <a:gd name="adj2" fmla="val 122671"/>
              <a:gd name="adj3" fmla="val 16667"/>
            </a:avLst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dirty="0" smtClean="0"/>
              <a:t>The ciphertext </a:t>
            </a:r>
            <a:r>
              <a:rPr lang="en-US" dirty="0" smtClean="0"/>
              <a:t> </a:t>
            </a:r>
            <a:r>
              <a:rPr lang="en-US" dirty="0" smtClean="0"/>
              <a:t>is cast as a </a:t>
            </a:r>
            <a:r>
              <a:rPr lang="en-US" dirty="0" smtClean="0">
                <a:solidFill>
                  <a:schemeClr val="tx1"/>
                </a:solidFill>
              </a:rPr>
              <a:t>source</a:t>
            </a: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22" name="הסבר מלבני מעוגל 21"/>
          <p:cNvSpPr/>
          <p:nvPr/>
        </p:nvSpPr>
        <p:spPr>
          <a:xfrm>
            <a:off x="4786314" y="2428868"/>
            <a:ext cx="2143140" cy="1143008"/>
          </a:xfrm>
          <a:prstGeom prst="wedgeRoundRectCallout">
            <a:avLst>
              <a:gd name="adj1" fmla="val -72453"/>
              <a:gd name="adj2" fmla="val 30765"/>
              <a:gd name="adj3" fmla="val 16667"/>
            </a:avLst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dirty="0" smtClean="0"/>
              <a:t>The </a:t>
            </a:r>
            <a:r>
              <a:rPr lang="en-US" dirty="0" smtClean="0"/>
              <a:t>shared </a:t>
            </a:r>
            <a:r>
              <a:rPr lang="en-US" dirty="0" smtClean="0"/>
              <a:t>key </a:t>
            </a:r>
            <a:r>
              <a:rPr lang="en-US" b="1" dirty="0" smtClean="0"/>
              <a:t>k</a:t>
            </a:r>
            <a:r>
              <a:rPr lang="en-US" dirty="0" smtClean="0"/>
              <a:t> </a:t>
            </a:r>
            <a:r>
              <a:rPr lang="en-US" dirty="0" smtClean="0"/>
              <a:t>is cast as the decoder-only </a:t>
            </a:r>
            <a:r>
              <a:rPr lang="en-US" dirty="0" smtClean="0"/>
              <a:t>   </a:t>
            </a:r>
            <a:r>
              <a:rPr lang="en-US" dirty="0" smtClean="0">
                <a:solidFill>
                  <a:schemeClr val="tx1"/>
                </a:solidFill>
              </a:rPr>
              <a:t>side-information</a:t>
            </a:r>
            <a:endParaRPr lang="he-IL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2" grpId="0" animBg="1"/>
      <p:bldP spid="13" grpId="0"/>
      <p:bldP spid="14" grpId="0"/>
      <p:bldP spid="15" grpId="0"/>
      <p:bldP spid="16" grpId="0"/>
      <p:bldP spid="18" grpId="0"/>
      <p:bldP spid="19" grpId="0"/>
      <p:bldP spid="20" grpId="0" animBg="1"/>
      <p:bldP spid="21" grpId="0" animBg="1"/>
      <p:bldP spid="2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Compression Stream Ciphers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435608" y="1447800"/>
            <a:ext cx="7565548" cy="4800600"/>
          </a:xfrm>
        </p:spPr>
        <p:txBody>
          <a:bodyPr/>
          <a:lstStyle/>
          <a:p>
            <a:pPr lvl="1"/>
            <a:r>
              <a:rPr lang="en-US" sz="2400" dirty="0" smtClean="0"/>
              <a:t>Compression </a:t>
            </a:r>
            <a:r>
              <a:rPr lang="en-US" sz="2400" dirty="0" smtClean="0"/>
              <a:t>is achievable due to </a:t>
            </a:r>
            <a:r>
              <a:rPr lang="en-US" sz="2400" dirty="0" smtClean="0"/>
              <a:t>correlation </a:t>
            </a:r>
            <a:r>
              <a:rPr lang="en-US" sz="2400" dirty="0" smtClean="0"/>
              <a:t>between the key </a:t>
            </a:r>
            <a:r>
              <a:rPr lang="en-US" sz="2400" b="1" dirty="0" smtClean="0"/>
              <a:t>K</a:t>
            </a:r>
            <a:r>
              <a:rPr lang="en-US" sz="2400" dirty="0" smtClean="0"/>
              <a:t> </a:t>
            </a:r>
            <a:r>
              <a:rPr lang="en-US" sz="2400" dirty="0" smtClean="0"/>
              <a:t>and </a:t>
            </a:r>
            <a:r>
              <a:rPr lang="en-US" sz="2400" dirty="0" smtClean="0"/>
              <a:t>the </a:t>
            </a:r>
            <a:r>
              <a:rPr lang="en-US" sz="2400" dirty="0" smtClean="0"/>
              <a:t>ciphertext </a:t>
            </a:r>
            <a:r>
              <a:rPr lang="en-US" sz="2400" b="1" dirty="0" smtClean="0"/>
              <a:t>C</a:t>
            </a:r>
            <a:r>
              <a:rPr lang="en-US" sz="2400" dirty="0" smtClean="0"/>
              <a:t>=</a:t>
            </a:r>
            <a:r>
              <a:rPr lang="en-US" sz="2400" b="1" dirty="0" smtClean="0"/>
              <a:t>X</a:t>
            </a:r>
            <a:r>
              <a:rPr lang="en-US" sz="2400" dirty="0" smtClean="0">
                <a:sym typeface="Symbol"/>
              </a:rPr>
              <a:t></a:t>
            </a:r>
            <a:r>
              <a:rPr lang="en-US" sz="2400" b="1" dirty="0" smtClean="0"/>
              <a:t>K</a:t>
            </a:r>
          </a:p>
          <a:p>
            <a:pPr lvl="1"/>
            <a:r>
              <a:rPr lang="en-US" sz="2400" dirty="0" smtClean="0"/>
              <a:t>The joint distribution of the source and side-information can be determined from the statistics of the source</a:t>
            </a:r>
            <a:endParaRPr lang="he-IL" sz="2400" dirty="0" smtClean="0"/>
          </a:p>
          <a:p>
            <a:endParaRPr lang="he-IL" dirty="0" smtClean="0"/>
          </a:p>
          <a:p>
            <a:pPr lvl="1"/>
            <a:endParaRPr lang="he-IL" dirty="0"/>
          </a:p>
        </p:txBody>
      </p:sp>
      <p:sp>
        <p:nvSpPr>
          <p:cNvPr id="4" name="מלבן 3"/>
          <p:cNvSpPr/>
          <p:nvPr/>
        </p:nvSpPr>
        <p:spPr>
          <a:xfrm>
            <a:off x="6000760" y="5000636"/>
            <a:ext cx="1357322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5" name="מחבר חץ ישר 4"/>
          <p:cNvCxnSpPr/>
          <p:nvPr/>
        </p:nvCxnSpPr>
        <p:spPr>
          <a:xfrm rot="5400000">
            <a:off x="4107653" y="4607727"/>
            <a:ext cx="785818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מחבר חץ ישר 5"/>
          <p:cNvCxnSpPr>
            <a:stCxn id="15" idx="6"/>
            <a:endCxn id="4" idx="1"/>
          </p:cNvCxnSpPr>
          <p:nvPr/>
        </p:nvCxnSpPr>
        <p:spPr>
          <a:xfrm>
            <a:off x="5000628" y="5464983"/>
            <a:ext cx="1000132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מחבר חץ ישר 6"/>
          <p:cNvCxnSpPr/>
          <p:nvPr/>
        </p:nvCxnSpPr>
        <p:spPr>
          <a:xfrm>
            <a:off x="2786050" y="5429264"/>
            <a:ext cx="1214446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מחבר חץ ישר 7"/>
          <p:cNvCxnSpPr/>
          <p:nvPr/>
        </p:nvCxnSpPr>
        <p:spPr>
          <a:xfrm>
            <a:off x="7358082" y="5499114"/>
            <a:ext cx="1428760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תרשים זרימה: מחבר 8"/>
          <p:cNvSpPr/>
          <p:nvPr/>
        </p:nvSpPr>
        <p:spPr>
          <a:xfrm>
            <a:off x="2428860" y="5286388"/>
            <a:ext cx="357190" cy="35719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TextBox 9"/>
          <p:cNvSpPr txBox="1"/>
          <p:nvPr/>
        </p:nvSpPr>
        <p:spPr>
          <a:xfrm>
            <a:off x="3143240" y="5072074"/>
            <a:ext cx="8572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b="1" dirty="0" smtClean="0"/>
              <a:t>X</a:t>
            </a:r>
            <a:endParaRPr lang="he-IL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2143108" y="4714884"/>
            <a:ext cx="10715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 smtClean="0"/>
              <a:t>source</a:t>
            </a:r>
            <a:endParaRPr lang="he-IL" dirty="0"/>
          </a:p>
        </p:txBody>
      </p:sp>
      <p:sp>
        <p:nvSpPr>
          <p:cNvPr id="12" name="TextBox 11"/>
          <p:cNvSpPr txBox="1"/>
          <p:nvPr/>
        </p:nvSpPr>
        <p:spPr>
          <a:xfrm>
            <a:off x="6072198" y="5274246"/>
            <a:ext cx="10715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 smtClean="0"/>
              <a:t>compress</a:t>
            </a:r>
            <a:endParaRPr lang="he-IL" dirty="0"/>
          </a:p>
        </p:txBody>
      </p:sp>
      <p:sp>
        <p:nvSpPr>
          <p:cNvPr id="13" name="TextBox 12"/>
          <p:cNvSpPr txBox="1"/>
          <p:nvPr/>
        </p:nvSpPr>
        <p:spPr>
          <a:xfrm>
            <a:off x="5000628" y="5072074"/>
            <a:ext cx="10001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b="1" dirty="0" err="1" smtClean="0"/>
              <a:t>E</a:t>
            </a:r>
            <a:r>
              <a:rPr lang="en-US" b="1" baseline="-25000" dirty="0" err="1" smtClean="0"/>
              <a:t>k</a:t>
            </a:r>
            <a:r>
              <a:rPr lang="en-US" dirty="0" smtClean="0"/>
              <a:t>(</a:t>
            </a:r>
            <a:r>
              <a:rPr lang="en-US" b="1" dirty="0" smtClean="0"/>
              <a:t>X</a:t>
            </a:r>
            <a:r>
              <a:rPr lang="en-US" dirty="0" smtClean="0"/>
              <a:t>)</a:t>
            </a:r>
            <a:endParaRPr lang="he-IL" dirty="0"/>
          </a:p>
        </p:txBody>
      </p:sp>
      <p:sp>
        <p:nvSpPr>
          <p:cNvPr id="14" name="מלבן 13"/>
          <p:cNvSpPr/>
          <p:nvPr/>
        </p:nvSpPr>
        <p:spPr>
          <a:xfrm>
            <a:off x="7636262" y="5143512"/>
            <a:ext cx="11240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b="1" dirty="0" smtClean="0"/>
              <a:t>C</a:t>
            </a:r>
            <a:r>
              <a:rPr lang="en-US" dirty="0" smtClean="0"/>
              <a:t>(</a:t>
            </a:r>
            <a:r>
              <a:rPr lang="en-US" b="1" dirty="0" err="1" smtClean="0"/>
              <a:t>E</a:t>
            </a:r>
            <a:r>
              <a:rPr lang="en-US" b="1" baseline="-25000" dirty="0" err="1" smtClean="0"/>
              <a:t>k</a:t>
            </a:r>
            <a:r>
              <a:rPr lang="en-US" dirty="0" smtClean="0"/>
              <a:t>(</a:t>
            </a:r>
            <a:r>
              <a:rPr lang="en-US" b="1" dirty="0" smtClean="0"/>
              <a:t>X</a:t>
            </a:r>
            <a:r>
              <a:rPr lang="en-US" dirty="0" smtClean="0"/>
              <a:t>))</a:t>
            </a:r>
            <a:endParaRPr lang="he-IL" dirty="0"/>
          </a:p>
        </p:txBody>
      </p:sp>
      <p:sp>
        <p:nvSpPr>
          <p:cNvPr id="15" name="תרשים זרימה: או 14"/>
          <p:cNvSpPr/>
          <p:nvPr/>
        </p:nvSpPr>
        <p:spPr>
          <a:xfrm>
            <a:off x="4000496" y="5000636"/>
            <a:ext cx="1000132" cy="928694"/>
          </a:xfrm>
          <a:prstGeom prst="flowChar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6" name="TextBox 15"/>
          <p:cNvSpPr txBox="1"/>
          <p:nvPr/>
        </p:nvSpPr>
        <p:spPr>
          <a:xfrm>
            <a:off x="4071934" y="3774048"/>
            <a:ext cx="92869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 smtClean="0"/>
              <a:t>k</a:t>
            </a:r>
            <a:r>
              <a:rPr lang="en-US" dirty="0" smtClean="0"/>
              <a:t>ey (</a:t>
            </a:r>
            <a:r>
              <a:rPr lang="en-US" b="1" dirty="0" smtClean="0"/>
              <a:t>k</a:t>
            </a:r>
            <a:r>
              <a:rPr lang="en-US" dirty="0" smtClean="0"/>
              <a:t>)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Compression Stream Ciphers</a:t>
            </a:r>
            <a:endParaRPr lang="he-IL" dirty="0"/>
          </a:p>
        </p:txBody>
      </p:sp>
      <p:sp>
        <p:nvSpPr>
          <p:cNvPr id="23" name="מלבן 22"/>
          <p:cNvSpPr/>
          <p:nvPr/>
        </p:nvSpPr>
        <p:spPr>
          <a:xfrm>
            <a:off x="3286116" y="2500306"/>
            <a:ext cx="4071966" cy="1643074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5" name="מלבן 24"/>
          <p:cNvSpPr/>
          <p:nvPr/>
        </p:nvSpPr>
        <p:spPr>
          <a:xfrm>
            <a:off x="4143372" y="2786058"/>
            <a:ext cx="2428892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26" name="מחבר חץ ישר 25"/>
          <p:cNvCxnSpPr/>
          <p:nvPr/>
        </p:nvCxnSpPr>
        <p:spPr>
          <a:xfrm rot="5400000">
            <a:off x="4750595" y="2393149"/>
            <a:ext cx="785818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מחבר חץ ישר 27"/>
          <p:cNvCxnSpPr/>
          <p:nvPr/>
        </p:nvCxnSpPr>
        <p:spPr>
          <a:xfrm>
            <a:off x="2071670" y="3357562"/>
            <a:ext cx="2071702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מחבר חץ ישר 28"/>
          <p:cNvCxnSpPr/>
          <p:nvPr/>
        </p:nvCxnSpPr>
        <p:spPr>
          <a:xfrm>
            <a:off x="6572264" y="3355974"/>
            <a:ext cx="1500198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תרשים זרימה: מחבר 29"/>
          <p:cNvSpPr/>
          <p:nvPr/>
        </p:nvSpPr>
        <p:spPr>
          <a:xfrm>
            <a:off x="1714480" y="3143248"/>
            <a:ext cx="357190" cy="35719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1" name="TextBox 30"/>
          <p:cNvSpPr txBox="1"/>
          <p:nvPr/>
        </p:nvSpPr>
        <p:spPr>
          <a:xfrm>
            <a:off x="4714876" y="1643050"/>
            <a:ext cx="92869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 smtClean="0"/>
              <a:t>k</a:t>
            </a:r>
            <a:r>
              <a:rPr lang="en-US" dirty="0" smtClean="0"/>
              <a:t>ey (</a:t>
            </a:r>
            <a:r>
              <a:rPr lang="en-US" b="1" dirty="0" smtClean="0"/>
              <a:t>k</a:t>
            </a:r>
            <a:r>
              <a:rPr lang="en-US" dirty="0" smtClean="0"/>
              <a:t>)</a:t>
            </a:r>
            <a:endParaRPr lang="he-IL" dirty="0"/>
          </a:p>
        </p:txBody>
      </p:sp>
      <p:sp>
        <p:nvSpPr>
          <p:cNvPr id="32" name="TextBox 31"/>
          <p:cNvSpPr txBox="1"/>
          <p:nvPr/>
        </p:nvSpPr>
        <p:spPr>
          <a:xfrm>
            <a:off x="2143108" y="3000372"/>
            <a:ext cx="114300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b="1" dirty="0" smtClean="0"/>
              <a:t>C</a:t>
            </a:r>
            <a:r>
              <a:rPr lang="en-US" dirty="0" smtClean="0"/>
              <a:t>(</a:t>
            </a:r>
            <a:r>
              <a:rPr lang="en-US" b="1" dirty="0" err="1" smtClean="0"/>
              <a:t>E</a:t>
            </a:r>
            <a:r>
              <a:rPr lang="en-US" b="1" baseline="-25000" dirty="0" err="1" smtClean="0"/>
              <a:t>k</a:t>
            </a:r>
            <a:r>
              <a:rPr lang="en-US" dirty="0" smtClean="0"/>
              <a:t>(</a:t>
            </a:r>
            <a:r>
              <a:rPr lang="en-US" b="1" dirty="0" smtClean="0"/>
              <a:t>X</a:t>
            </a:r>
            <a:r>
              <a:rPr lang="en-US" dirty="0" smtClean="0"/>
              <a:t>))</a:t>
            </a:r>
            <a:endParaRPr lang="he-IL" dirty="0"/>
          </a:p>
        </p:txBody>
      </p:sp>
      <p:sp>
        <p:nvSpPr>
          <p:cNvPr id="33" name="TextBox 32"/>
          <p:cNvSpPr txBox="1"/>
          <p:nvPr/>
        </p:nvSpPr>
        <p:spPr>
          <a:xfrm>
            <a:off x="1928794" y="2571744"/>
            <a:ext cx="10715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 smtClean="0"/>
              <a:t>source</a:t>
            </a:r>
            <a:endParaRPr lang="he-IL" dirty="0"/>
          </a:p>
        </p:txBody>
      </p:sp>
      <p:sp>
        <p:nvSpPr>
          <p:cNvPr id="35" name="TextBox 34"/>
          <p:cNvSpPr txBox="1"/>
          <p:nvPr/>
        </p:nvSpPr>
        <p:spPr>
          <a:xfrm>
            <a:off x="3929058" y="2786058"/>
            <a:ext cx="2786082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0"/>
            <a:r>
              <a:rPr lang="en-US" dirty="0" smtClean="0"/>
              <a:t>Joint decryption</a:t>
            </a:r>
            <a:endParaRPr lang="en-US" dirty="0" smtClean="0"/>
          </a:p>
          <a:p>
            <a:pPr algn="ctr" rtl="0"/>
            <a:r>
              <a:rPr lang="en-US" dirty="0" smtClean="0"/>
              <a:t>and</a:t>
            </a:r>
          </a:p>
          <a:p>
            <a:pPr algn="ctr" rtl="0"/>
            <a:r>
              <a:rPr lang="en-US" dirty="0" smtClean="0"/>
              <a:t>decompression</a:t>
            </a:r>
            <a:endParaRPr lang="he-IL" dirty="0"/>
          </a:p>
        </p:txBody>
      </p:sp>
      <p:sp>
        <p:nvSpPr>
          <p:cNvPr id="36" name="TextBox 35"/>
          <p:cNvSpPr txBox="1"/>
          <p:nvPr/>
        </p:nvSpPr>
        <p:spPr>
          <a:xfrm>
            <a:off x="4786314" y="4202676"/>
            <a:ext cx="10715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 smtClean="0"/>
              <a:t>decoder</a:t>
            </a:r>
            <a:endParaRPr lang="he-IL" dirty="0"/>
          </a:p>
        </p:txBody>
      </p:sp>
      <p:sp>
        <p:nvSpPr>
          <p:cNvPr id="38" name="מלבן 37"/>
          <p:cNvSpPr/>
          <p:nvPr/>
        </p:nvSpPr>
        <p:spPr>
          <a:xfrm>
            <a:off x="7500958" y="3000372"/>
            <a:ext cx="3722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b="1" dirty="0" smtClean="0"/>
              <a:t>X</a:t>
            </a:r>
            <a:endParaRPr lang="he-IL" b="1" dirty="0"/>
          </a:p>
        </p:txBody>
      </p:sp>
      <p:sp>
        <p:nvSpPr>
          <p:cNvPr id="53" name="מלבן 52"/>
          <p:cNvSpPr/>
          <p:nvPr/>
        </p:nvSpPr>
        <p:spPr>
          <a:xfrm>
            <a:off x="1142976" y="4786322"/>
            <a:ext cx="70009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 smtClean="0"/>
              <a:t>The decoder </a:t>
            </a:r>
            <a:r>
              <a:rPr lang="en-US" sz="2400" dirty="0" smtClean="0"/>
              <a:t>knows </a:t>
            </a:r>
            <a:r>
              <a:rPr lang="en-US" sz="2400" b="1" dirty="0" smtClean="0"/>
              <a:t>k</a:t>
            </a:r>
            <a:r>
              <a:rPr lang="en-US" sz="2400" dirty="0" smtClean="0"/>
              <a:t> </a:t>
            </a:r>
            <a:r>
              <a:rPr lang="en-US" sz="2400" dirty="0" smtClean="0"/>
              <a:t>and source statistics</a:t>
            </a:r>
          </a:p>
          <a:p>
            <a:pPr algn="l" rtl="0"/>
            <a:r>
              <a:rPr lang="en-US" sz="2400" dirty="0" smtClean="0"/>
              <a:t>Compression </a:t>
            </a:r>
            <a:r>
              <a:rPr lang="en-US" sz="2400" dirty="0" smtClean="0"/>
              <a:t>rate </a:t>
            </a:r>
            <a:r>
              <a:rPr lang="en-US" sz="2400" b="1" dirty="0" smtClean="0"/>
              <a:t>H</a:t>
            </a:r>
            <a:r>
              <a:rPr lang="en-US" sz="2400" dirty="0" smtClean="0"/>
              <a:t>(</a:t>
            </a:r>
            <a:r>
              <a:rPr lang="en-US" sz="2400" b="1" dirty="0" err="1" smtClean="0"/>
              <a:t>E</a:t>
            </a:r>
            <a:r>
              <a:rPr lang="en-US" sz="2400" b="1" baseline="-25000" dirty="0" err="1" smtClean="0"/>
              <a:t>k</a:t>
            </a:r>
            <a:r>
              <a:rPr lang="en-US" sz="2400" dirty="0" smtClean="0"/>
              <a:t>(</a:t>
            </a:r>
            <a:r>
              <a:rPr lang="en-US" sz="2400" b="1" dirty="0" smtClean="0"/>
              <a:t>X</a:t>
            </a:r>
            <a:r>
              <a:rPr lang="en-US" sz="2400" dirty="0" smtClean="0"/>
              <a:t>)|</a:t>
            </a:r>
            <a:r>
              <a:rPr lang="en-US" sz="2400" b="1" dirty="0" smtClean="0"/>
              <a:t>K</a:t>
            </a:r>
            <a:r>
              <a:rPr lang="en-US" sz="2400" dirty="0" smtClean="0"/>
              <a:t>)=</a:t>
            </a:r>
            <a:r>
              <a:rPr lang="en-US" sz="2400" b="1" dirty="0" smtClean="0"/>
              <a:t>H</a:t>
            </a:r>
            <a:r>
              <a:rPr lang="en-US" sz="2400" dirty="0" smtClean="0"/>
              <a:t>(</a:t>
            </a:r>
            <a:r>
              <a:rPr lang="en-US" sz="2400" b="1" dirty="0" smtClean="0"/>
              <a:t>X</a:t>
            </a:r>
            <a:r>
              <a:rPr lang="en-US" sz="2400" dirty="0" smtClean="0">
                <a:sym typeface="Symbol"/>
              </a:rPr>
              <a:t></a:t>
            </a:r>
            <a:r>
              <a:rPr lang="en-US" sz="2400" b="1" dirty="0" smtClean="0">
                <a:sym typeface="Symbol"/>
              </a:rPr>
              <a:t>K</a:t>
            </a:r>
            <a:r>
              <a:rPr lang="en-US" sz="2400" dirty="0" smtClean="0">
                <a:sym typeface="Symbol"/>
              </a:rPr>
              <a:t>|</a:t>
            </a:r>
            <a:r>
              <a:rPr lang="en-US" sz="2400" b="1" dirty="0" smtClean="0">
                <a:sym typeface="Symbol"/>
              </a:rPr>
              <a:t>K</a:t>
            </a:r>
            <a:r>
              <a:rPr lang="en-US" sz="2400" dirty="0" smtClean="0">
                <a:sym typeface="Symbol"/>
              </a:rPr>
              <a:t>)=</a:t>
            </a:r>
            <a:r>
              <a:rPr lang="en-US" sz="2400" b="1" dirty="0" smtClean="0"/>
              <a:t>H</a:t>
            </a:r>
            <a:r>
              <a:rPr lang="en-US" sz="2400" dirty="0" smtClean="0"/>
              <a:t>(</a:t>
            </a:r>
            <a:r>
              <a:rPr lang="en-US" sz="2400" b="1" dirty="0" smtClean="0"/>
              <a:t>X</a:t>
            </a:r>
            <a:r>
              <a:rPr lang="en-US" sz="2400" dirty="0" smtClean="0"/>
              <a:t>) is </a:t>
            </a:r>
            <a:r>
              <a:rPr lang="en-US" sz="2400" dirty="0" smtClean="0"/>
              <a:t>asymptotically </a:t>
            </a:r>
            <a:r>
              <a:rPr lang="en-US" sz="2400" dirty="0" smtClean="0"/>
              <a:t>achievable</a:t>
            </a:r>
            <a:endParaRPr lang="he-IL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Efficiency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Encoding: finding coset of </a:t>
            </a:r>
            <a:r>
              <a:rPr lang="en-US" b="1" dirty="0" err="1" smtClean="0"/>
              <a:t>E</a:t>
            </a:r>
            <a:r>
              <a:rPr lang="en-US" b="1" baseline="-25000" dirty="0" err="1" smtClean="0"/>
              <a:t>k</a:t>
            </a:r>
            <a:r>
              <a:rPr lang="en-US" dirty="0" smtClean="0"/>
              <a:t>(</a:t>
            </a:r>
            <a:r>
              <a:rPr lang="en-US" b="1" dirty="0" smtClean="0"/>
              <a:t>X</a:t>
            </a:r>
            <a:r>
              <a:rPr lang="en-US" dirty="0" smtClean="0"/>
              <a:t>) </a:t>
            </a:r>
            <a:r>
              <a:rPr lang="en-US" dirty="0" smtClean="0"/>
              <a:t>can be done by multiplying </a:t>
            </a:r>
            <a:r>
              <a:rPr lang="en-US" b="1" dirty="0" err="1" smtClean="0"/>
              <a:t>E</a:t>
            </a:r>
            <a:r>
              <a:rPr lang="en-US" b="1" baseline="-25000" dirty="0" err="1" smtClean="0"/>
              <a:t>k</a:t>
            </a:r>
            <a:r>
              <a:rPr lang="en-US" dirty="0" smtClean="0"/>
              <a:t>(</a:t>
            </a:r>
            <a:r>
              <a:rPr lang="en-US" b="1" dirty="0" smtClean="0"/>
              <a:t>X</a:t>
            </a:r>
            <a:r>
              <a:rPr lang="en-US" dirty="0" smtClean="0"/>
              <a:t>) </a:t>
            </a:r>
            <a:r>
              <a:rPr lang="en-US" dirty="0" smtClean="0"/>
              <a:t>with </a:t>
            </a:r>
            <a:r>
              <a:rPr lang="en-US" dirty="0" smtClean="0">
                <a:solidFill>
                  <a:schemeClr val="accent3"/>
                </a:solidFill>
              </a:rPr>
              <a:t>parity check matrix</a:t>
            </a:r>
          </a:p>
          <a:p>
            <a:pPr lvl="1"/>
            <a:r>
              <a:rPr lang="en-US" dirty="0" smtClean="0"/>
              <a:t>I.e., </a:t>
            </a:r>
            <a:r>
              <a:rPr lang="en-US" dirty="0" smtClean="0"/>
              <a:t> </a:t>
            </a:r>
            <a:r>
              <a:rPr lang="en-US" b="1" dirty="0" err="1" smtClean="0"/>
              <a:t>E</a:t>
            </a:r>
            <a:r>
              <a:rPr lang="en-US" b="1" baseline="-25000" dirty="0" err="1" smtClean="0"/>
              <a:t>k</a:t>
            </a:r>
            <a:r>
              <a:rPr lang="en-US" dirty="0" smtClean="0"/>
              <a:t>(</a:t>
            </a:r>
            <a:r>
              <a:rPr lang="en-US" b="1" dirty="0" smtClean="0"/>
              <a:t>X</a:t>
            </a:r>
            <a:r>
              <a:rPr lang="en-US" dirty="0" smtClean="0"/>
              <a:t>)</a:t>
            </a:r>
            <a:r>
              <a:rPr lang="en-US" dirty="0" smtClean="0"/>
              <a:t>∙</a:t>
            </a:r>
            <a:r>
              <a:rPr lang="en-US" b="1" dirty="0" smtClean="0"/>
              <a:t>H</a:t>
            </a:r>
            <a:r>
              <a:rPr lang="en-US" b="1" baseline="30000" dirty="0" smtClean="0"/>
              <a:t>T</a:t>
            </a:r>
            <a:r>
              <a:rPr lang="en-US" dirty="0" smtClean="0"/>
              <a:t> is the </a:t>
            </a:r>
            <a:r>
              <a:rPr lang="en-US" dirty="0" smtClean="0">
                <a:solidFill>
                  <a:schemeClr val="accent3"/>
                </a:solidFill>
              </a:rPr>
              <a:t>syndrome</a:t>
            </a:r>
            <a:r>
              <a:rPr lang="en-US" dirty="0" smtClean="0"/>
              <a:t> </a:t>
            </a:r>
            <a:r>
              <a:rPr lang="en-US" dirty="0" smtClean="0"/>
              <a:t>of </a:t>
            </a:r>
            <a:r>
              <a:rPr lang="en-US" b="1" dirty="0" err="1" smtClean="0"/>
              <a:t>E</a:t>
            </a:r>
            <a:r>
              <a:rPr lang="en-US" b="1" baseline="-25000" dirty="0" err="1" smtClean="0"/>
              <a:t>k</a:t>
            </a:r>
            <a:r>
              <a:rPr lang="en-US" dirty="0" smtClean="0"/>
              <a:t>(</a:t>
            </a:r>
            <a:r>
              <a:rPr lang="en-US" b="1" dirty="0" smtClean="0"/>
              <a:t>X</a:t>
            </a:r>
            <a:r>
              <a:rPr lang="en-US" dirty="0" smtClean="0"/>
              <a:t>)</a:t>
            </a:r>
            <a:endParaRPr lang="en-US" b="1" baseline="30000" dirty="0" smtClean="0"/>
          </a:p>
          <a:p>
            <a:endParaRPr lang="en-US" dirty="0" smtClean="0"/>
          </a:p>
          <a:p>
            <a:r>
              <a:rPr lang="en-US" dirty="0" smtClean="0"/>
              <a:t>Decoding: exhaustive search through the coset of </a:t>
            </a:r>
            <a:r>
              <a:rPr lang="en-US" b="1" dirty="0" err="1" smtClean="0"/>
              <a:t>E</a:t>
            </a:r>
            <a:r>
              <a:rPr lang="en-US" b="1" baseline="-25000" dirty="0" err="1" smtClean="0"/>
              <a:t>k</a:t>
            </a:r>
            <a:r>
              <a:rPr lang="en-US" dirty="0" smtClean="0"/>
              <a:t>(</a:t>
            </a:r>
            <a:r>
              <a:rPr lang="en-US" b="1" dirty="0" smtClean="0"/>
              <a:t>X</a:t>
            </a:r>
            <a:r>
              <a:rPr lang="en-US" dirty="0" smtClean="0"/>
              <a:t>)</a:t>
            </a:r>
            <a:endParaRPr lang="en-US" dirty="0" smtClean="0"/>
          </a:p>
          <a:p>
            <a:pPr lvl="1"/>
            <a:r>
              <a:rPr lang="en-US" dirty="0" smtClean="0"/>
              <a:t>Is improved using LDPC codes, decoding is polynomial in the block length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Compression that operates on top of one time pad does not compromise security of the encryption scheme</a:t>
            </a:r>
          </a:p>
          <a:p>
            <a:pPr lvl="1"/>
            <a:r>
              <a:rPr lang="en-US" dirty="0" smtClean="0"/>
              <a:t>Compressor does not know K</a:t>
            </a:r>
            <a:endParaRPr lang="he-IL" dirty="0"/>
          </a:p>
        </p:txBody>
      </p:sp>
      <p:pic>
        <p:nvPicPr>
          <p:cNvPr id="5" name="תמונה 4" descr="securit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16" y="4643446"/>
            <a:ext cx="1019175" cy="14287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Preliminaries</a:t>
            </a:r>
            <a:endParaRPr lang="en-US" dirty="0" smtClean="0"/>
          </a:p>
          <a:p>
            <a:r>
              <a:rPr lang="en-US" dirty="0" smtClean="0"/>
              <a:t>Source Coding with Side </a:t>
            </a:r>
            <a:r>
              <a:rPr lang="en-US" dirty="0" smtClean="0"/>
              <a:t>Information</a:t>
            </a:r>
            <a:endParaRPr lang="en-US" dirty="0" smtClean="0"/>
          </a:p>
          <a:p>
            <a:r>
              <a:rPr lang="en-US" dirty="0" smtClean="0"/>
              <a:t>Compressing Stream </a:t>
            </a:r>
            <a:r>
              <a:rPr lang="en-US" dirty="0" smtClean="0"/>
              <a:t>Ciphers</a:t>
            </a:r>
            <a:endParaRPr lang="en-US" dirty="0" smtClean="0"/>
          </a:p>
          <a:p>
            <a:r>
              <a:rPr lang="en-US" b="1" dirty="0" smtClean="0">
                <a:solidFill>
                  <a:schemeClr val="accent3"/>
                </a:solidFill>
              </a:rPr>
              <a:t>Compressing Block </a:t>
            </a:r>
            <a:r>
              <a:rPr lang="en-US" b="1" dirty="0" smtClean="0">
                <a:solidFill>
                  <a:schemeClr val="accent3"/>
                </a:solidFill>
              </a:rPr>
              <a:t>Ciphers</a:t>
            </a:r>
          </a:p>
          <a:p>
            <a:r>
              <a:rPr lang="en-US" dirty="0" smtClean="0"/>
              <a:t>Simulation results</a:t>
            </a:r>
            <a:endParaRPr lang="en-US" dirty="0" smtClean="0"/>
          </a:p>
          <a:p>
            <a:r>
              <a:rPr lang="en-US" dirty="0" smtClean="0"/>
              <a:t>Impossibility Result</a:t>
            </a:r>
          </a:p>
          <a:p>
            <a:endParaRPr lang="he-IL" dirty="0" smtClean="0"/>
          </a:p>
          <a:p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Traditional Model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if </a:t>
            </a:r>
            <a:r>
              <a:rPr lang="en-US" dirty="0" err="1" smtClean="0"/>
              <a:t>encryptor</a:t>
            </a:r>
            <a:r>
              <a:rPr lang="en-US" dirty="0" smtClean="0"/>
              <a:t> and compressor </a:t>
            </a:r>
            <a:r>
              <a:rPr lang="en-US" dirty="0" smtClean="0"/>
              <a:t>are two </a:t>
            </a:r>
            <a:r>
              <a:rPr lang="en-US" dirty="0" smtClean="0"/>
              <a:t>entities with different </a:t>
            </a:r>
            <a:r>
              <a:rPr lang="en-US" dirty="0" smtClean="0"/>
              <a:t>goals?</a:t>
            </a:r>
          </a:p>
          <a:p>
            <a:pPr lvl="1"/>
            <a:r>
              <a:rPr lang="en-US" dirty="0" smtClean="0"/>
              <a:t>E.g., storage </a:t>
            </a:r>
            <a:r>
              <a:rPr lang="en-US" dirty="0" smtClean="0"/>
              <a:t>provider wants to compress data to minimize storage </a:t>
            </a:r>
            <a:r>
              <a:rPr lang="en-US" dirty="0" smtClean="0"/>
              <a:t>space but </a:t>
            </a:r>
            <a:r>
              <a:rPr lang="en-US" u="sng" dirty="0" smtClean="0"/>
              <a:t>does not</a:t>
            </a:r>
            <a:r>
              <a:rPr lang="en-US" dirty="0" smtClean="0"/>
              <a:t> have access to the key</a:t>
            </a:r>
          </a:p>
          <a:p>
            <a:pPr lvl="1"/>
            <a:endParaRPr lang="en-US" dirty="0" smtClean="0"/>
          </a:p>
          <a:p>
            <a:pPr lvl="1" algn="ctr">
              <a:buNone/>
            </a:pPr>
            <a:endParaRPr lang="en-US" dirty="0" smtClean="0"/>
          </a:p>
          <a:p>
            <a:pPr lvl="1">
              <a:buNone/>
            </a:pPr>
            <a:r>
              <a:rPr lang="en-US" b="1" dirty="0" smtClean="0">
                <a:solidFill>
                  <a:schemeClr val="accent3"/>
                </a:solidFill>
              </a:rPr>
              <a:t>Can </a:t>
            </a:r>
            <a:r>
              <a:rPr lang="en-US" b="1" dirty="0" smtClean="0">
                <a:solidFill>
                  <a:schemeClr val="accent3"/>
                </a:solidFill>
              </a:rPr>
              <a:t>we reverse the order of these steps?</a:t>
            </a:r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Compressing Block </a:t>
            </a:r>
            <a:r>
              <a:rPr lang="en-US" dirty="0" smtClean="0"/>
              <a:t>Ciphers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Widely used in practice</a:t>
            </a:r>
          </a:p>
          <a:p>
            <a:r>
              <a:rPr lang="en-US" dirty="0" smtClean="0"/>
              <a:t>The </a:t>
            </a:r>
            <a:r>
              <a:rPr lang="en-US" dirty="0" smtClean="0"/>
              <a:t>correlation between the key ciphertext  is more complex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Previous approach is not directly applicable</a:t>
            </a:r>
          </a:p>
          <a:p>
            <a:pPr lvl="1">
              <a:buFont typeface="Arial" pitchFamily="34" charset="0"/>
              <a:buChar char="•"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chemeClr val="accent3"/>
                </a:solidFill>
              </a:rPr>
              <a:t>Does </a:t>
            </a:r>
            <a:r>
              <a:rPr lang="en-US" dirty="0" smtClean="0">
                <a:solidFill>
                  <a:schemeClr val="accent3"/>
                </a:solidFill>
              </a:rPr>
              <a:t>data encrypted with block ciphers can be compressed without access to the key?</a:t>
            </a:r>
            <a:endParaRPr lang="he-IL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Electronic Code </a:t>
            </a:r>
            <a:r>
              <a:rPr lang="en-US" dirty="0" smtClean="0"/>
              <a:t>Book (ECB) Mode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428728" y="1500174"/>
            <a:ext cx="7498080" cy="48006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The simplest </a:t>
            </a:r>
            <a:r>
              <a:rPr lang="en-US" sz="2000" dirty="0" smtClean="0"/>
              <a:t>mode of </a:t>
            </a:r>
            <a:r>
              <a:rPr lang="en-US" sz="2000" dirty="0" smtClean="0"/>
              <a:t>operation where each </a:t>
            </a:r>
            <a:r>
              <a:rPr lang="en-US" sz="2000" dirty="0" smtClean="0"/>
              <a:t>block is </a:t>
            </a:r>
            <a:r>
              <a:rPr lang="en-US" sz="2000" dirty="0" smtClean="0"/>
              <a:t>evaluated separately</a:t>
            </a:r>
          </a:p>
          <a:p>
            <a:r>
              <a:rPr lang="en-US" sz="2000" dirty="0" smtClean="0"/>
              <a:t>Compression </a:t>
            </a:r>
            <a:r>
              <a:rPr lang="en-US" sz="2000" dirty="0" smtClean="0"/>
              <a:t>in </a:t>
            </a:r>
            <a:r>
              <a:rPr lang="en-US" sz="2000" dirty="0" smtClean="0"/>
              <a:t>this </a:t>
            </a:r>
            <a:r>
              <a:rPr lang="en-US" sz="2000" dirty="0" smtClean="0"/>
              <a:t>mode is theoretically </a:t>
            </a:r>
            <a:r>
              <a:rPr lang="en-US" sz="2000" dirty="0" smtClean="0"/>
              <a:t>possible, is it also practical?</a:t>
            </a:r>
            <a:endParaRPr lang="he-IL" sz="2000" dirty="0"/>
          </a:p>
        </p:txBody>
      </p:sp>
      <p:sp>
        <p:nvSpPr>
          <p:cNvPr id="4" name="מלבן 3"/>
          <p:cNvSpPr/>
          <p:nvPr/>
        </p:nvSpPr>
        <p:spPr>
          <a:xfrm>
            <a:off x="1714480" y="4286256"/>
            <a:ext cx="1357322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block cipher</a:t>
            </a:r>
            <a:endParaRPr lang="he-IL" dirty="0"/>
          </a:p>
        </p:txBody>
      </p:sp>
      <p:cxnSp>
        <p:nvCxnSpPr>
          <p:cNvPr id="12" name="מחבר חץ ישר 11"/>
          <p:cNvCxnSpPr/>
          <p:nvPr/>
        </p:nvCxnSpPr>
        <p:spPr>
          <a:xfrm rot="5400000">
            <a:off x="2000232" y="3856834"/>
            <a:ext cx="857256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מחבר חץ ישר 13"/>
          <p:cNvCxnSpPr/>
          <p:nvPr/>
        </p:nvCxnSpPr>
        <p:spPr>
          <a:xfrm>
            <a:off x="928662" y="4714884"/>
            <a:ext cx="714380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236596" y="3000372"/>
            <a:ext cx="439543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dirty="0" smtClean="0"/>
              <a:t>X</a:t>
            </a:r>
            <a:r>
              <a:rPr lang="en-US" baseline="-25000" dirty="0" smtClean="0"/>
              <a:t>1</a:t>
            </a:r>
            <a:endParaRPr lang="he-IL" baseline="-25000" dirty="0"/>
          </a:p>
        </p:txBody>
      </p:sp>
      <p:sp>
        <p:nvSpPr>
          <p:cNvPr id="17" name="TextBox 16"/>
          <p:cNvSpPr txBox="1"/>
          <p:nvPr/>
        </p:nvSpPr>
        <p:spPr>
          <a:xfrm>
            <a:off x="1000100" y="4274114"/>
            <a:ext cx="295273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dirty="0" smtClean="0"/>
              <a:t>k</a:t>
            </a:r>
            <a:endParaRPr lang="he-IL" baseline="-25000" dirty="0"/>
          </a:p>
        </p:txBody>
      </p:sp>
      <p:sp>
        <p:nvSpPr>
          <p:cNvPr id="18" name="TextBox 17"/>
          <p:cNvSpPr txBox="1"/>
          <p:nvPr/>
        </p:nvSpPr>
        <p:spPr>
          <a:xfrm>
            <a:off x="2214546" y="6060064"/>
            <a:ext cx="779381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dirty="0" err="1" smtClean="0"/>
              <a:t>E</a:t>
            </a:r>
            <a:r>
              <a:rPr lang="en-US" baseline="-25000" dirty="0" err="1" smtClean="0"/>
              <a:t>k</a:t>
            </a:r>
            <a:r>
              <a:rPr lang="en-US" dirty="0" smtClean="0"/>
              <a:t>(X</a:t>
            </a:r>
            <a:r>
              <a:rPr lang="en-US" baseline="-25000" dirty="0" smtClean="0"/>
              <a:t>1</a:t>
            </a:r>
            <a:r>
              <a:rPr lang="en-US" dirty="0" smtClean="0"/>
              <a:t>)</a:t>
            </a:r>
            <a:endParaRPr lang="he-IL" baseline="-25000" dirty="0"/>
          </a:p>
        </p:txBody>
      </p:sp>
      <p:sp>
        <p:nvSpPr>
          <p:cNvPr id="19" name="מלבן 18"/>
          <p:cNvSpPr/>
          <p:nvPr/>
        </p:nvSpPr>
        <p:spPr>
          <a:xfrm>
            <a:off x="4286248" y="4286256"/>
            <a:ext cx="1357322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block cipher</a:t>
            </a:r>
            <a:endParaRPr lang="he-IL" dirty="0"/>
          </a:p>
        </p:txBody>
      </p:sp>
      <p:cxnSp>
        <p:nvCxnSpPr>
          <p:cNvPr id="21" name="מחבר חץ ישר 20"/>
          <p:cNvCxnSpPr/>
          <p:nvPr/>
        </p:nvCxnSpPr>
        <p:spPr>
          <a:xfrm rot="5400000">
            <a:off x="4572000" y="3856834"/>
            <a:ext cx="857256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מחבר חץ ישר 21"/>
          <p:cNvCxnSpPr/>
          <p:nvPr/>
        </p:nvCxnSpPr>
        <p:spPr>
          <a:xfrm>
            <a:off x="3571868" y="4714884"/>
            <a:ext cx="714380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808364" y="3000372"/>
            <a:ext cx="439544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dirty="0" smtClean="0"/>
              <a:t>X</a:t>
            </a:r>
            <a:r>
              <a:rPr lang="en-US" baseline="-25000" dirty="0" smtClean="0"/>
              <a:t>2</a:t>
            </a:r>
            <a:endParaRPr lang="he-IL" baseline="-25000" dirty="0"/>
          </a:p>
        </p:txBody>
      </p:sp>
      <p:sp>
        <p:nvSpPr>
          <p:cNvPr id="24" name="TextBox 23"/>
          <p:cNvSpPr txBox="1"/>
          <p:nvPr/>
        </p:nvSpPr>
        <p:spPr>
          <a:xfrm>
            <a:off x="3643306" y="4274114"/>
            <a:ext cx="295274" cy="553998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dirty="0" smtClean="0"/>
              <a:t>k</a:t>
            </a:r>
            <a:endParaRPr lang="he-IL" baseline="-25000" dirty="0" smtClean="0"/>
          </a:p>
          <a:p>
            <a:pPr algn="l" rtl="0"/>
            <a:endParaRPr lang="he-IL" baseline="-25000" dirty="0"/>
          </a:p>
        </p:txBody>
      </p:sp>
      <p:sp>
        <p:nvSpPr>
          <p:cNvPr id="25" name="TextBox 24"/>
          <p:cNvSpPr txBox="1"/>
          <p:nvPr/>
        </p:nvSpPr>
        <p:spPr>
          <a:xfrm>
            <a:off x="4786314" y="6060064"/>
            <a:ext cx="779381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dirty="0" err="1" smtClean="0"/>
              <a:t>E</a:t>
            </a:r>
            <a:r>
              <a:rPr lang="en-US" baseline="-25000" dirty="0" err="1" smtClean="0"/>
              <a:t>k</a:t>
            </a:r>
            <a:r>
              <a:rPr lang="en-US" dirty="0" smtClean="0"/>
              <a:t>(X</a:t>
            </a:r>
            <a:r>
              <a:rPr lang="en-US" baseline="-25000" dirty="0" smtClean="0"/>
              <a:t>2</a:t>
            </a:r>
            <a:r>
              <a:rPr lang="en-US" dirty="0" smtClean="0"/>
              <a:t>)</a:t>
            </a:r>
            <a:endParaRPr lang="he-IL" baseline="-25000" dirty="0"/>
          </a:p>
        </p:txBody>
      </p:sp>
      <p:sp>
        <p:nvSpPr>
          <p:cNvPr id="26" name="מלבן 25"/>
          <p:cNvSpPr/>
          <p:nvPr/>
        </p:nvSpPr>
        <p:spPr>
          <a:xfrm>
            <a:off x="7358082" y="4286256"/>
            <a:ext cx="1357322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block cipher</a:t>
            </a:r>
            <a:endParaRPr lang="he-IL" dirty="0"/>
          </a:p>
        </p:txBody>
      </p:sp>
      <p:cxnSp>
        <p:nvCxnSpPr>
          <p:cNvPr id="28" name="מחבר חץ ישר 27"/>
          <p:cNvCxnSpPr/>
          <p:nvPr/>
        </p:nvCxnSpPr>
        <p:spPr>
          <a:xfrm rot="5400000">
            <a:off x="7643834" y="3856834"/>
            <a:ext cx="857256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מחבר חץ ישר 28"/>
          <p:cNvCxnSpPr/>
          <p:nvPr/>
        </p:nvCxnSpPr>
        <p:spPr>
          <a:xfrm>
            <a:off x="6643702" y="4714884"/>
            <a:ext cx="714380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7847232" y="3000372"/>
            <a:ext cx="439544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dirty="0" err="1" smtClean="0"/>
              <a:t>X</a:t>
            </a:r>
            <a:r>
              <a:rPr lang="en-US" baseline="-25000" dirty="0" err="1" smtClean="0"/>
              <a:t>n</a:t>
            </a:r>
            <a:endParaRPr lang="he-IL" baseline="-25000" dirty="0"/>
          </a:p>
        </p:txBody>
      </p:sp>
      <p:sp>
        <p:nvSpPr>
          <p:cNvPr id="31" name="TextBox 30"/>
          <p:cNvSpPr txBox="1"/>
          <p:nvPr/>
        </p:nvSpPr>
        <p:spPr>
          <a:xfrm>
            <a:off x="6715140" y="4274114"/>
            <a:ext cx="295274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dirty="0" smtClean="0"/>
              <a:t>k</a:t>
            </a:r>
            <a:endParaRPr lang="he-IL" baseline="-25000" dirty="0"/>
          </a:p>
        </p:txBody>
      </p:sp>
      <p:sp>
        <p:nvSpPr>
          <p:cNvPr id="32" name="TextBox 31"/>
          <p:cNvSpPr txBox="1"/>
          <p:nvPr/>
        </p:nvSpPr>
        <p:spPr>
          <a:xfrm>
            <a:off x="7858148" y="6060064"/>
            <a:ext cx="779381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dirty="0" err="1" smtClean="0"/>
              <a:t>E</a:t>
            </a:r>
            <a:r>
              <a:rPr lang="en-US" baseline="-25000" dirty="0" err="1" smtClean="0"/>
              <a:t>k</a:t>
            </a:r>
            <a:r>
              <a:rPr lang="en-US" dirty="0" smtClean="0"/>
              <a:t>(</a:t>
            </a:r>
            <a:r>
              <a:rPr lang="en-US" dirty="0" err="1" smtClean="0"/>
              <a:t>X</a:t>
            </a:r>
            <a:r>
              <a:rPr lang="en-US" baseline="-25000" dirty="0" err="1" smtClean="0"/>
              <a:t>n</a:t>
            </a:r>
            <a:r>
              <a:rPr lang="en-US" dirty="0" smtClean="0"/>
              <a:t>)</a:t>
            </a:r>
            <a:endParaRPr lang="he-IL" baseline="-25000" dirty="0"/>
          </a:p>
        </p:txBody>
      </p:sp>
      <p:cxnSp>
        <p:nvCxnSpPr>
          <p:cNvPr id="33" name="מחבר חץ ישר 32"/>
          <p:cNvCxnSpPr/>
          <p:nvPr/>
        </p:nvCxnSpPr>
        <p:spPr>
          <a:xfrm rot="5400000">
            <a:off x="2001026" y="5642784"/>
            <a:ext cx="857256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מחבר חץ ישר 33"/>
          <p:cNvCxnSpPr/>
          <p:nvPr/>
        </p:nvCxnSpPr>
        <p:spPr>
          <a:xfrm rot="5400000">
            <a:off x="4572794" y="5642784"/>
            <a:ext cx="857256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מחבר חץ ישר 34"/>
          <p:cNvCxnSpPr/>
          <p:nvPr/>
        </p:nvCxnSpPr>
        <p:spPr>
          <a:xfrm rot="5400000">
            <a:off x="7644628" y="5642784"/>
            <a:ext cx="857256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5814210" y="4357694"/>
            <a:ext cx="543740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800" dirty="0" smtClean="0"/>
              <a:t>…</a:t>
            </a:r>
            <a:endParaRPr lang="he-IL" sz="2800" dirty="0"/>
          </a:p>
        </p:txBody>
      </p:sp>
      <p:sp>
        <p:nvSpPr>
          <p:cNvPr id="38" name="מלבן מעוגל 37"/>
          <p:cNvSpPr/>
          <p:nvPr/>
        </p:nvSpPr>
        <p:spPr>
          <a:xfrm>
            <a:off x="2857488" y="1428736"/>
            <a:ext cx="3571900" cy="142876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dirty="0" smtClean="0"/>
              <a:t>The </a:t>
            </a:r>
            <a:r>
              <a:rPr lang="en-US" dirty="0" smtClean="0"/>
              <a:t>compression schemes that we </a:t>
            </a:r>
            <a:r>
              <a:rPr lang="en-US" dirty="0" smtClean="0"/>
              <a:t>present rely on </a:t>
            </a:r>
            <a:r>
              <a:rPr lang="en-US" dirty="0" smtClean="0"/>
              <a:t>the specifics of chaining </a:t>
            </a:r>
            <a:r>
              <a:rPr lang="en-US" dirty="0" smtClean="0"/>
              <a:t>operations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Cipher Block Chaining (CBC) Mode</a:t>
            </a:r>
            <a:endParaRPr lang="he-IL" dirty="0"/>
          </a:p>
        </p:txBody>
      </p:sp>
      <p:sp>
        <p:nvSpPr>
          <p:cNvPr id="4" name="מלבן 3"/>
          <p:cNvSpPr/>
          <p:nvPr/>
        </p:nvSpPr>
        <p:spPr>
          <a:xfrm>
            <a:off x="2167753" y="4298398"/>
            <a:ext cx="1357322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block cipher</a:t>
            </a:r>
            <a:endParaRPr lang="he-IL" dirty="0"/>
          </a:p>
        </p:txBody>
      </p:sp>
      <p:cxnSp>
        <p:nvCxnSpPr>
          <p:cNvPr id="7" name="מחבר חץ ישר 6"/>
          <p:cNvCxnSpPr/>
          <p:nvPr/>
        </p:nvCxnSpPr>
        <p:spPr>
          <a:xfrm>
            <a:off x="1453373" y="4727026"/>
            <a:ext cx="714380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524811" y="4286256"/>
            <a:ext cx="295274" cy="553998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dirty="0" smtClean="0"/>
              <a:t>k</a:t>
            </a:r>
            <a:endParaRPr lang="he-IL" baseline="-25000" dirty="0" smtClean="0"/>
          </a:p>
          <a:p>
            <a:pPr algn="l" rtl="0"/>
            <a:endParaRPr lang="he-IL" baseline="-25000" dirty="0"/>
          </a:p>
        </p:txBody>
      </p:sp>
      <p:sp>
        <p:nvSpPr>
          <p:cNvPr id="10" name="TextBox 9"/>
          <p:cNvSpPr txBox="1"/>
          <p:nvPr/>
        </p:nvSpPr>
        <p:spPr>
          <a:xfrm>
            <a:off x="2667819" y="6072206"/>
            <a:ext cx="779381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dirty="0" err="1" smtClean="0"/>
              <a:t>E</a:t>
            </a:r>
            <a:r>
              <a:rPr lang="en-US" baseline="-25000" dirty="0" err="1" smtClean="0"/>
              <a:t>k</a:t>
            </a:r>
            <a:r>
              <a:rPr lang="en-US" dirty="0" smtClean="0"/>
              <a:t>(X</a:t>
            </a:r>
            <a:r>
              <a:rPr lang="en-US" baseline="-25000" dirty="0" smtClean="0"/>
              <a:t>1</a:t>
            </a:r>
            <a:r>
              <a:rPr lang="en-US" dirty="0" smtClean="0"/>
              <a:t>)</a:t>
            </a:r>
            <a:endParaRPr lang="he-IL" baseline="-25000" dirty="0"/>
          </a:p>
        </p:txBody>
      </p:sp>
      <p:sp>
        <p:nvSpPr>
          <p:cNvPr id="11" name="מלבן 10"/>
          <p:cNvSpPr/>
          <p:nvPr/>
        </p:nvSpPr>
        <p:spPr>
          <a:xfrm>
            <a:off x="4739521" y="4298398"/>
            <a:ext cx="1357322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block cipher</a:t>
            </a:r>
            <a:endParaRPr lang="he-IL" dirty="0"/>
          </a:p>
        </p:txBody>
      </p:sp>
      <p:cxnSp>
        <p:nvCxnSpPr>
          <p:cNvPr id="14" name="מחבר חץ ישר 13"/>
          <p:cNvCxnSpPr/>
          <p:nvPr/>
        </p:nvCxnSpPr>
        <p:spPr>
          <a:xfrm>
            <a:off x="4025141" y="4727026"/>
            <a:ext cx="714380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096579" y="4286256"/>
            <a:ext cx="295274" cy="553998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dirty="0" smtClean="0"/>
              <a:t>k</a:t>
            </a:r>
            <a:endParaRPr lang="he-IL" baseline="-25000" dirty="0" smtClean="0"/>
          </a:p>
          <a:p>
            <a:pPr algn="l" rtl="0"/>
            <a:endParaRPr lang="he-IL" baseline="-25000" dirty="0"/>
          </a:p>
        </p:txBody>
      </p:sp>
      <p:sp>
        <p:nvSpPr>
          <p:cNvPr id="17" name="TextBox 16"/>
          <p:cNvSpPr txBox="1"/>
          <p:nvPr/>
        </p:nvSpPr>
        <p:spPr>
          <a:xfrm>
            <a:off x="5239587" y="6072206"/>
            <a:ext cx="779381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dirty="0" err="1" smtClean="0"/>
              <a:t>E</a:t>
            </a:r>
            <a:r>
              <a:rPr lang="en-US" baseline="-25000" dirty="0" err="1" smtClean="0"/>
              <a:t>k</a:t>
            </a:r>
            <a:r>
              <a:rPr lang="en-US" dirty="0" smtClean="0"/>
              <a:t>(X</a:t>
            </a:r>
            <a:r>
              <a:rPr lang="en-US" baseline="-25000" dirty="0" smtClean="0"/>
              <a:t>2</a:t>
            </a:r>
            <a:r>
              <a:rPr lang="en-US" dirty="0" smtClean="0"/>
              <a:t>)</a:t>
            </a:r>
            <a:endParaRPr lang="he-IL" baseline="-25000" dirty="0"/>
          </a:p>
        </p:txBody>
      </p:sp>
      <p:sp>
        <p:nvSpPr>
          <p:cNvPr id="18" name="מלבן 17"/>
          <p:cNvSpPr/>
          <p:nvPr/>
        </p:nvSpPr>
        <p:spPr>
          <a:xfrm>
            <a:off x="7429520" y="4298398"/>
            <a:ext cx="1357322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block cipher</a:t>
            </a:r>
            <a:endParaRPr lang="he-IL" dirty="0"/>
          </a:p>
        </p:txBody>
      </p:sp>
      <p:cxnSp>
        <p:nvCxnSpPr>
          <p:cNvPr id="20" name="מחבר חץ ישר 19"/>
          <p:cNvCxnSpPr/>
          <p:nvPr/>
        </p:nvCxnSpPr>
        <p:spPr>
          <a:xfrm rot="5400000">
            <a:off x="7822032" y="3976530"/>
            <a:ext cx="642942" cy="794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מחבר חץ ישר 20"/>
          <p:cNvCxnSpPr/>
          <p:nvPr/>
        </p:nvCxnSpPr>
        <p:spPr>
          <a:xfrm>
            <a:off x="6382595" y="3571876"/>
            <a:ext cx="571504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786578" y="4286256"/>
            <a:ext cx="295274" cy="553998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dirty="0" smtClean="0"/>
              <a:t>k</a:t>
            </a:r>
            <a:endParaRPr lang="he-IL" baseline="-25000" dirty="0" smtClean="0"/>
          </a:p>
          <a:p>
            <a:pPr algn="l" rtl="0"/>
            <a:endParaRPr lang="he-IL" baseline="-25000" dirty="0"/>
          </a:p>
        </p:txBody>
      </p:sp>
      <p:sp>
        <p:nvSpPr>
          <p:cNvPr id="24" name="TextBox 23"/>
          <p:cNvSpPr txBox="1"/>
          <p:nvPr/>
        </p:nvSpPr>
        <p:spPr>
          <a:xfrm>
            <a:off x="7929586" y="6072206"/>
            <a:ext cx="779381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dirty="0" err="1" smtClean="0"/>
              <a:t>E</a:t>
            </a:r>
            <a:r>
              <a:rPr lang="en-US" baseline="-25000" dirty="0" err="1" smtClean="0"/>
              <a:t>k</a:t>
            </a:r>
            <a:r>
              <a:rPr lang="en-US" dirty="0" smtClean="0"/>
              <a:t>(</a:t>
            </a:r>
            <a:r>
              <a:rPr lang="en-US" dirty="0" err="1" smtClean="0"/>
              <a:t>X</a:t>
            </a:r>
            <a:r>
              <a:rPr lang="en-US" baseline="-25000" dirty="0" err="1" smtClean="0"/>
              <a:t>n</a:t>
            </a:r>
            <a:r>
              <a:rPr lang="en-US" dirty="0" smtClean="0"/>
              <a:t>)</a:t>
            </a:r>
            <a:endParaRPr lang="he-IL" baseline="-25000" dirty="0"/>
          </a:p>
        </p:txBody>
      </p:sp>
      <p:sp>
        <p:nvSpPr>
          <p:cNvPr id="66" name="TextBox 65"/>
          <p:cNvSpPr txBox="1"/>
          <p:nvPr/>
        </p:nvSpPr>
        <p:spPr>
          <a:xfrm>
            <a:off x="928662" y="6084348"/>
            <a:ext cx="381835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dirty="0" smtClean="0"/>
              <a:t>IV</a:t>
            </a:r>
            <a:endParaRPr lang="he-IL" baseline="-25000" dirty="0"/>
          </a:p>
        </p:txBody>
      </p:sp>
      <p:sp>
        <p:nvSpPr>
          <p:cNvPr id="71" name="TextBox 70"/>
          <p:cNvSpPr txBox="1"/>
          <p:nvPr/>
        </p:nvSpPr>
        <p:spPr>
          <a:xfrm>
            <a:off x="1096183" y="2941076"/>
            <a:ext cx="381835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dirty="0" smtClean="0"/>
              <a:t>IV</a:t>
            </a:r>
            <a:endParaRPr lang="he-IL" baseline="-25000" dirty="0"/>
          </a:p>
        </p:txBody>
      </p:sp>
      <p:cxnSp>
        <p:nvCxnSpPr>
          <p:cNvPr id="81" name="מחבר חץ ישר 80"/>
          <p:cNvCxnSpPr/>
          <p:nvPr/>
        </p:nvCxnSpPr>
        <p:spPr>
          <a:xfrm rot="5400000">
            <a:off x="2454299" y="5654926"/>
            <a:ext cx="857256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מחבר חץ ישר 81"/>
          <p:cNvCxnSpPr/>
          <p:nvPr/>
        </p:nvCxnSpPr>
        <p:spPr>
          <a:xfrm rot="5400000">
            <a:off x="5026067" y="5654926"/>
            <a:ext cx="857256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מחבר חץ ישר 82"/>
          <p:cNvCxnSpPr/>
          <p:nvPr/>
        </p:nvCxnSpPr>
        <p:spPr>
          <a:xfrm rot="5400000">
            <a:off x="7716066" y="5654926"/>
            <a:ext cx="857256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מחבר ישר 102"/>
          <p:cNvCxnSpPr/>
          <p:nvPr/>
        </p:nvCxnSpPr>
        <p:spPr>
          <a:xfrm>
            <a:off x="3025009" y="6143644"/>
            <a:ext cx="214314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מחבר ישר 105"/>
          <p:cNvCxnSpPr/>
          <p:nvPr/>
        </p:nvCxnSpPr>
        <p:spPr>
          <a:xfrm>
            <a:off x="5596777" y="6143644"/>
            <a:ext cx="214314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מחבר ישר 106"/>
          <p:cNvCxnSpPr/>
          <p:nvPr/>
        </p:nvCxnSpPr>
        <p:spPr>
          <a:xfrm>
            <a:off x="8286776" y="6143644"/>
            <a:ext cx="214314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TextBox 109"/>
          <p:cNvSpPr txBox="1"/>
          <p:nvPr/>
        </p:nvSpPr>
        <p:spPr>
          <a:xfrm>
            <a:off x="7929586" y="2357430"/>
            <a:ext cx="439544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dirty="0" err="1" smtClean="0"/>
              <a:t>X</a:t>
            </a:r>
            <a:r>
              <a:rPr lang="en-US" baseline="-25000" dirty="0" err="1" smtClean="0"/>
              <a:t>n</a:t>
            </a:r>
            <a:endParaRPr lang="he-IL" baseline="-25000" dirty="0"/>
          </a:p>
        </p:txBody>
      </p:sp>
      <p:sp>
        <p:nvSpPr>
          <p:cNvPr id="111" name="תרשים זרימה: או 110"/>
          <p:cNvSpPr/>
          <p:nvPr/>
        </p:nvSpPr>
        <p:spPr>
          <a:xfrm>
            <a:off x="8029972" y="3441142"/>
            <a:ext cx="214314" cy="214314"/>
          </a:xfrm>
          <a:prstGeom prst="flowChar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112" name="מחבר חץ ישר 111"/>
          <p:cNvCxnSpPr/>
          <p:nvPr/>
        </p:nvCxnSpPr>
        <p:spPr>
          <a:xfrm rot="5400000">
            <a:off x="7823223" y="3118877"/>
            <a:ext cx="642942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Box 112"/>
          <p:cNvSpPr txBox="1"/>
          <p:nvPr/>
        </p:nvSpPr>
        <p:spPr>
          <a:xfrm>
            <a:off x="8190693" y="3761906"/>
            <a:ext cx="439544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dirty="0" err="1" smtClean="0"/>
              <a:t>X</a:t>
            </a:r>
            <a:r>
              <a:rPr lang="en-US" baseline="-25000" dirty="0" err="1" smtClean="0"/>
              <a:t>n</a:t>
            </a:r>
            <a:endParaRPr lang="he-IL" baseline="-25000" dirty="0"/>
          </a:p>
        </p:txBody>
      </p:sp>
      <p:cxnSp>
        <p:nvCxnSpPr>
          <p:cNvPr id="114" name="מחבר ישר 113"/>
          <p:cNvCxnSpPr/>
          <p:nvPr/>
        </p:nvCxnSpPr>
        <p:spPr>
          <a:xfrm>
            <a:off x="8273046" y="3833344"/>
            <a:ext cx="214314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מחבר ישר 115"/>
          <p:cNvCxnSpPr/>
          <p:nvPr/>
        </p:nvCxnSpPr>
        <p:spPr>
          <a:xfrm>
            <a:off x="2882133" y="5655720"/>
            <a:ext cx="928694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מחבר ישר 121"/>
          <p:cNvCxnSpPr/>
          <p:nvPr/>
        </p:nvCxnSpPr>
        <p:spPr>
          <a:xfrm>
            <a:off x="5453901" y="5655720"/>
            <a:ext cx="928694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מחבר ישר 122"/>
          <p:cNvCxnSpPr/>
          <p:nvPr/>
        </p:nvCxnSpPr>
        <p:spPr>
          <a:xfrm rot="5400000" flipH="1" flipV="1">
            <a:off x="5340673" y="4613798"/>
            <a:ext cx="2083844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מחבר חץ ישר 129"/>
          <p:cNvCxnSpPr/>
          <p:nvPr/>
        </p:nvCxnSpPr>
        <p:spPr>
          <a:xfrm rot="5400000">
            <a:off x="5060595" y="3988672"/>
            <a:ext cx="642942" cy="794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TextBox 130"/>
          <p:cNvSpPr txBox="1"/>
          <p:nvPr/>
        </p:nvSpPr>
        <p:spPr>
          <a:xfrm>
            <a:off x="5357818" y="2369572"/>
            <a:ext cx="439544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dirty="0" smtClean="0"/>
              <a:t>X</a:t>
            </a:r>
            <a:r>
              <a:rPr lang="en-US" baseline="-25000" dirty="0" smtClean="0"/>
              <a:t>2</a:t>
            </a:r>
            <a:endParaRPr lang="he-IL" baseline="-25000" dirty="0"/>
          </a:p>
        </p:txBody>
      </p:sp>
      <p:sp>
        <p:nvSpPr>
          <p:cNvPr id="132" name="תרשים זרימה: או 131"/>
          <p:cNvSpPr/>
          <p:nvPr/>
        </p:nvSpPr>
        <p:spPr>
          <a:xfrm>
            <a:off x="5268535" y="3453284"/>
            <a:ext cx="214314" cy="214314"/>
          </a:xfrm>
          <a:prstGeom prst="flowChar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133" name="מחבר חץ ישר 132"/>
          <p:cNvCxnSpPr/>
          <p:nvPr/>
        </p:nvCxnSpPr>
        <p:spPr>
          <a:xfrm rot="5400000">
            <a:off x="5061786" y="3131019"/>
            <a:ext cx="642942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TextBox 133"/>
          <p:cNvSpPr txBox="1"/>
          <p:nvPr/>
        </p:nvSpPr>
        <p:spPr>
          <a:xfrm>
            <a:off x="5429256" y="3774048"/>
            <a:ext cx="439544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dirty="0" smtClean="0"/>
              <a:t>X</a:t>
            </a:r>
            <a:r>
              <a:rPr lang="en-US" baseline="-25000" dirty="0" smtClean="0"/>
              <a:t>2</a:t>
            </a:r>
            <a:endParaRPr lang="he-IL" baseline="-25000" dirty="0"/>
          </a:p>
        </p:txBody>
      </p:sp>
      <p:cxnSp>
        <p:nvCxnSpPr>
          <p:cNvPr id="135" name="מחבר ישר 134"/>
          <p:cNvCxnSpPr/>
          <p:nvPr/>
        </p:nvCxnSpPr>
        <p:spPr>
          <a:xfrm>
            <a:off x="5511609" y="3845486"/>
            <a:ext cx="214314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מחבר חץ ישר 135"/>
          <p:cNvCxnSpPr/>
          <p:nvPr/>
        </p:nvCxnSpPr>
        <p:spPr>
          <a:xfrm rot="5400000">
            <a:off x="2488827" y="3988672"/>
            <a:ext cx="642942" cy="794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TextBox 136"/>
          <p:cNvSpPr txBox="1"/>
          <p:nvPr/>
        </p:nvSpPr>
        <p:spPr>
          <a:xfrm>
            <a:off x="2786050" y="2369572"/>
            <a:ext cx="439544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dirty="0" smtClean="0"/>
              <a:t>X</a:t>
            </a:r>
            <a:r>
              <a:rPr lang="en-US" baseline="-25000" dirty="0" smtClean="0"/>
              <a:t>1</a:t>
            </a:r>
            <a:endParaRPr lang="he-IL" baseline="-25000" dirty="0"/>
          </a:p>
        </p:txBody>
      </p:sp>
      <p:sp>
        <p:nvSpPr>
          <p:cNvPr id="138" name="תרשים זרימה: או 137"/>
          <p:cNvSpPr/>
          <p:nvPr/>
        </p:nvSpPr>
        <p:spPr>
          <a:xfrm>
            <a:off x="2696767" y="3453284"/>
            <a:ext cx="214314" cy="214314"/>
          </a:xfrm>
          <a:prstGeom prst="flowChar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139" name="מחבר חץ ישר 138"/>
          <p:cNvCxnSpPr/>
          <p:nvPr/>
        </p:nvCxnSpPr>
        <p:spPr>
          <a:xfrm rot="5400000">
            <a:off x="2490018" y="3131019"/>
            <a:ext cx="642942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TextBox 139"/>
          <p:cNvSpPr txBox="1"/>
          <p:nvPr/>
        </p:nvSpPr>
        <p:spPr>
          <a:xfrm>
            <a:off x="2857488" y="3774048"/>
            <a:ext cx="439544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dirty="0" smtClean="0"/>
              <a:t>X</a:t>
            </a:r>
            <a:r>
              <a:rPr lang="en-US" baseline="-25000" dirty="0" smtClean="0"/>
              <a:t>1</a:t>
            </a:r>
            <a:endParaRPr lang="he-IL" baseline="-25000" dirty="0"/>
          </a:p>
        </p:txBody>
      </p:sp>
      <p:cxnSp>
        <p:nvCxnSpPr>
          <p:cNvPr id="141" name="מחבר ישר 140"/>
          <p:cNvCxnSpPr/>
          <p:nvPr/>
        </p:nvCxnSpPr>
        <p:spPr>
          <a:xfrm>
            <a:off x="2939841" y="3857628"/>
            <a:ext cx="214314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מחבר חץ ישר 145"/>
          <p:cNvCxnSpPr/>
          <p:nvPr/>
        </p:nvCxnSpPr>
        <p:spPr>
          <a:xfrm>
            <a:off x="3810827" y="3571876"/>
            <a:ext cx="1500198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מחבר ישר 146"/>
          <p:cNvCxnSpPr/>
          <p:nvPr/>
        </p:nvCxnSpPr>
        <p:spPr>
          <a:xfrm rot="5400000" flipH="1" flipV="1">
            <a:off x="2768905" y="4613798"/>
            <a:ext cx="2083844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מחבר חץ ישר 147"/>
          <p:cNvCxnSpPr/>
          <p:nvPr/>
        </p:nvCxnSpPr>
        <p:spPr>
          <a:xfrm>
            <a:off x="1239059" y="3571876"/>
            <a:ext cx="1500198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מחבר ישר 148"/>
          <p:cNvCxnSpPr/>
          <p:nvPr/>
        </p:nvCxnSpPr>
        <p:spPr>
          <a:xfrm rot="5400000" flipH="1" flipV="1">
            <a:off x="197137" y="4613798"/>
            <a:ext cx="2083844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TextBox 149"/>
          <p:cNvSpPr txBox="1"/>
          <p:nvPr/>
        </p:nvSpPr>
        <p:spPr>
          <a:xfrm>
            <a:off x="2857488" y="1285860"/>
            <a:ext cx="4143404" cy="10156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l" rtl="0"/>
            <a:r>
              <a:rPr lang="en-US" sz="2000" dirty="0" smtClean="0"/>
              <a:t>C</a:t>
            </a:r>
            <a:r>
              <a:rPr lang="en-US" sz="2000" dirty="0" smtClean="0"/>
              <a:t>orrelation between </a:t>
            </a:r>
            <a:r>
              <a:rPr lang="en-US" sz="2000" b="1" dirty="0" err="1" smtClean="0">
                <a:solidFill>
                  <a:srgbClr val="FF0000"/>
                </a:solidFill>
              </a:rPr>
              <a:t>E</a:t>
            </a:r>
            <a:r>
              <a:rPr lang="en-US" sz="2000" b="1" baseline="-25000" dirty="0" err="1" smtClean="0">
                <a:solidFill>
                  <a:srgbClr val="FF0000"/>
                </a:solidFill>
              </a:rPr>
              <a:t>k</a:t>
            </a:r>
            <a:r>
              <a:rPr lang="en-US" sz="2000" dirty="0" smtClean="0">
                <a:solidFill>
                  <a:srgbClr val="FF0000"/>
                </a:solidFill>
              </a:rPr>
              <a:t>(</a:t>
            </a:r>
            <a:r>
              <a:rPr lang="en-US" sz="2000" b="1" dirty="0" smtClean="0">
                <a:solidFill>
                  <a:srgbClr val="FF0000"/>
                </a:solidFill>
              </a:rPr>
              <a:t>X</a:t>
            </a:r>
            <a:r>
              <a:rPr lang="en-US" sz="2000" b="1" baseline="-25000" dirty="0" smtClean="0">
                <a:solidFill>
                  <a:srgbClr val="FF0000"/>
                </a:solidFill>
              </a:rPr>
              <a:t>i</a:t>
            </a:r>
            <a:r>
              <a:rPr lang="en-US" sz="2000" dirty="0" smtClean="0">
                <a:solidFill>
                  <a:srgbClr val="FF0000"/>
                </a:solidFill>
              </a:rPr>
              <a:t>)</a:t>
            </a:r>
            <a:r>
              <a:rPr lang="en-US" sz="2000" dirty="0" smtClean="0"/>
              <a:t> and </a:t>
            </a:r>
            <a:r>
              <a:rPr lang="en-US" sz="2000" b="1" dirty="0" smtClean="0">
                <a:solidFill>
                  <a:srgbClr val="FF0000"/>
                </a:solidFill>
              </a:rPr>
              <a:t>X</a:t>
            </a:r>
            <a:r>
              <a:rPr lang="en-US" sz="2000" b="1" baseline="-25000" dirty="0" smtClean="0">
                <a:solidFill>
                  <a:srgbClr val="FF0000"/>
                </a:solidFill>
              </a:rPr>
              <a:t>i+1</a:t>
            </a:r>
            <a:r>
              <a:rPr lang="en-US" sz="2000" dirty="0" smtClean="0"/>
              <a:t> is easier to characterize and can be exploit for compression</a:t>
            </a:r>
            <a:endParaRPr lang="he-IL" sz="2000" dirty="0"/>
          </a:p>
        </p:txBody>
      </p:sp>
      <p:cxnSp>
        <p:nvCxnSpPr>
          <p:cNvPr id="151" name="מחבר ישר 150"/>
          <p:cNvCxnSpPr/>
          <p:nvPr/>
        </p:nvCxnSpPr>
        <p:spPr>
          <a:xfrm>
            <a:off x="5500694" y="1357298"/>
            <a:ext cx="214314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מחבר חץ ישר 151"/>
          <p:cNvCxnSpPr/>
          <p:nvPr/>
        </p:nvCxnSpPr>
        <p:spPr>
          <a:xfrm>
            <a:off x="6715140" y="4714884"/>
            <a:ext cx="714380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TextBox 153"/>
          <p:cNvSpPr txBox="1"/>
          <p:nvPr/>
        </p:nvSpPr>
        <p:spPr>
          <a:xfrm>
            <a:off x="7171532" y="3214686"/>
            <a:ext cx="543740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800" dirty="0" smtClean="0"/>
              <a:t>…</a:t>
            </a:r>
            <a:endParaRPr lang="he-IL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Compressing Block Ciphers</a:t>
            </a:r>
            <a:endParaRPr lang="he-IL" dirty="0"/>
          </a:p>
        </p:txBody>
      </p:sp>
      <p:sp>
        <p:nvSpPr>
          <p:cNvPr id="5" name="מלבן 4"/>
          <p:cNvSpPr/>
          <p:nvPr/>
        </p:nvSpPr>
        <p:spPr>
          <a:xfrm>
            <a:off x="3428992" y="3143248"/>
            <a:ext cx="2428892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7" name="מחבר חץ ישר 6"/>
          <p:cNvCxnSpPr/>
          <p:nvPr/>
        </p:nvCxnSpPr>
        <p:spPr>
          <a:xfrm>
            <a:off x="1357290" y="3714752"/>
            <a:ext cx="2071702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מחבר חץ ישר 7"/>
          <p:cNvCxnSpPr/>
          <p:nvPr/>
        </p:nvCxnSpPr>
        <p:spPr>
          <a:xfrm>
            <a:off x="5857884" y="3713164"/>
            <a:ext cx="3000396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357290" y="3286124"/>
            <a:ext cx="264320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 smtClean="0"/>
              <a:t>IV, </a:t>
            </a:r>
            <a:r>
              <a:rPr lang="en-US" dirty="0" err="1" smtClean="0"/>
              <a:t>E</a:t>
            </a:r>
            <a:r>
              <a:rPr lang="en-US" baseline="-25000" dirty="0" err="1" smtClean="0"/>
              <a:t>k</a:t>
            </a:r>
            <a:r>
              <a:rPr lang="en-US" dirty="0" smtClean="0"/>
              <a:t>(X</a:t>
            </a:r>
            <a:r>
              <a:rPr lang="en-US" baseline="-25000" dirty="0" smtClean="0"/>
              <a:t>1</a:t>
            </a:r>
            <a:r>
              <a:rPr lang="en-US" dirty="0" smtClean="0"/>
              <a:t>)…</a:t>
            </a:r>
            <a:r>
              <a:rPr lang="en-US" dirty="0" err="1" smtClean="0"/>
              <a:t>E</a:t>
            </a:r>
            <a:r>
              <a:rPr lang="en-US" baseline="-25000" dirty="0" err="1" smtClean="0"/>
              <a:t>k</a:t>
            </a:r>
            <a:r>
              <a:rPr lang="en-US" dirty="0" smtClean="0"/>
              <a:t>(</a:t>
            </a:r>
            <a:r>
              <a:rPr lang="en-US" dirty="0" err="1" smtClean="0"/>
              <a:t>X</a:t>
            </a:r>
            <a:r>
              <a:rPr lang="en-US" baseline="-25000" dirty="0" err="1" smtClean="0"/>
              <a:t>n</a:t>
            </a:r>
            <a:r>
              <a:rPr lang="en-US" dirty="0" smtClean="0"/>
              <a:t>)</a:t>
            </a:r>
            <a:endParaRPr lang="he-IL" baseline="-25000" dirty="0" smtClean="0"/>
          </a:p>
          <a:p>
            <a:pPr algn="l" rtl="0"/>
            <a:r>
              <a:rPr lang="en-US" dirty="0" smtClean="0"/>
              <a:t>  </a:t>
            </a:r>
            <a:endParaRPr lang="he-IL" dirty="0"/>
          </a:p>
        </p:txBody>
      </p:sp>
      <p:sp>
        <p:nvSpPr>
          <p:cNvPr id="13" name="TextBox 12"/>
          <p:cNvSpPr txBox="1"/>
          <p:nvPr/>
        </p:nvSpPr>
        <p:spPr>
          <a:xfrm>
            <a:off x="3214678" y="3334408"/>
            <a:ext cx="278608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0"/>
            <a:r>
              <a:rPr lang="en-US" sz="2800" dirty="0" smtClean="0"/>
              <a:t>compressor</a:t>
            </a:r>
            <a:endParaRPr lang="he-IL" dirty="0"/>
          </a:p>
        </p:txBody>
      </p:sp>
      <p:cxnSp>
        <p:nvCxnSpPr>
          <p:cNvPr id="17" name="מחבר ישר 16"/>
          <p:cNvCxnSpPr/>
          <p:nvPr/>
        </p:nvCxnSpPr>
        <p:spPr>
          <a:xfrm>
            <a:off x="1928794" y="3357562"/>
            <a:ext cx="214314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מלבן 18"/>
          <p:cNvSpPr/>
          <p:nvPr/>
        </p:nvSpPr>
        <p:spPr>
          <a:xfrm>
            <a:off x="2643174" y="5026895"/>
            <a:ext cx="5429288" cy="95410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rtl="0"/>
            <a:r>
              <a:rPr lang="en-US" sz="2800" dirty="0" smtClean="0"/>
              <a:t>Last </a:t>
            </a:r>
            <a:r>
              <a:rPr lang="en-US" sz="2800" dirty="0" smtClean="0"/>
              <a:t>block is left uncompressed, </a:t>
            </a:r>
            <a:r>
              <a:rPr lang="en-US" sz="2800" dirty="0" smtClean="0"/>
              <a:t>      while </a:t>
            </a:r>
            <a:r>
              <a:rPr lang="en-US" sz="2800" dirty="0" smtClean="0"/>
              <a:t>IV is compressed</a:t>
            </a:r>
            <a:endParaRPr lang="he-IL" sz="2800" dirty="0"/>
          </a:p>
        </p:txBody>
      </p:sp>
      <p:cxnSp>
        <p:nvCxnSpPr>
          <p:cNvPr id="20" name="מחבר ישר 19"/>
          <p:cNvCxnSpPr/>
          <p:nvPr/>
        </p:nvCxnSpPr>
        <p:spPr>
          <a:xfrm>
            <a:off x="2786050" y="3357562"/>
            <a:ext cx="214314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072198" y="3286124"/>
            <a:ext cx="292895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 smtClean="0"/>
              <a:t>C(IV,) C(</a:t>
            </a:r>
            <a:r>
              <a:rPr lang="en-US" dirty="0" err="1" smtClean="0"/>
              <a:t>E</a:t>
            </a:r>
            <a:r>
              <a:rPr lang="en-US" baseline="-25000" dirty="0" err="1" smtClean="0"/>
              <a:t>k</a:t>
            </a:r>
            <a:r>
              <a:rPr lang="en-US" dirty="0" smtClean="0"/>
              <a:t>(X</a:t>
            </a:r>
            <a:r>
              <a:rPr lang="en-US" baseline="-25000" dirty="0" smtClean="0"/>
              <a:t>1</a:t>
            </a:r>
            <a:r>
              <a:rPr lang="en-US" dirty="0" smtClean="0"/>
              <a:t>))…</a:t>
            </a:r>
            <a:r>
              <a:rPr lang="en-US" dirty="0" err="1" smtClean="0"/>
              <a:t>E</a:t>
            </a:r>
            <a:r>
              <a:rPr lang="en-US" baseline="-25000" dirty="0" err="1" smtClean="0"/>
              <a:t>k</a:t>
            </a:r>
            <a:r>
              <a:rPr lang="en-US" dirty="0" smtClean="0"/>
              <a:t>(</a:t>
            </a:r>
            <a:r>
              <a:rPr lang="en-US" dirty="0" err="1" smtClean="0"/>
              <a:t>X</a:t>
            </a:r>
            <a:r>
              <a:rPr lang="en-US" baseline="-25000" dirty="0" err="1" smtClean="0"/>
              <a:t>n</a:t>
            </a:r>
            <a:r>
              <a:rPr lang="en-US" dirty="0" smtClean="0"/>
              <a:t>)</a:t>
            </a:r>
            <a:endParaRPr lang="he-IL" baseline="-25000" dirty="0" smtClean="0"/>
          </a:p>
          <a:p>
            <a:pPr algn="l" rtl="0"/>
            <a:r>
              <a:rPr lang="en-US" dirty="0" smtClean="0"/>
              <a:t>  </a:t>
            </a:r>
            <a:endParaRPr lang="he-IL" dirty="0"/>
          </a:p>
        </p:txBody>
      </p:sp>
      <p:cxnSp>
        <p:nvCxnSpPr>
          <p:cNvPr id="26" name="מחבר ישר 25"/>
          <p:cNvCxnSpPr/>
          <p:nvPr/>
        </p:nvCxnSpPr>
        <p:spPr>
          <a:xfrm>
            <a:off x="7215206" y="3357562"/>
            <a:ext cx="214314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מחבר ישר 26"/>
          <p:cNvCxnSpPr/>
          <p:nvPr/>
        </p:nvCxnSpPr>
        <p:spPr>
          <a:xfrm>
            <a:off x="8143900" y="3357562"/>
            <a:ext cx="214314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643174" y="1341767"/>
            <a:ext cx="5000660" cy="120032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l" rtl="0"/>
            <a:r>
              <a:rPr lang="en-US" sz="2400" b="1" dirty="0" smtClean="0">
                <a:solidFill>
                  <a:schemeClr val="bg1"/>
                </a:solidFill>
              </a:rPr>
              <a:t>Recalling that </a:t>
            </a:r>
            <a:r>
              <a:rPr lang="en-US" sz="2400" b="1" dirty="0" smtClean="0">
                <a:solidFill>
                  <a:srgbClr val="FF0000"/>
                </a:solidFill>
              </a:rPr>
              <a:t>X</a:t>
            </a:r>
            <a:r>
              <a:rPr lang="en-US" sz="2400" b="1" baseline="-25000" dirty="0" smtClean="0">
                <a:solidFill>
                  <a:srgbClr val="FF0000"/>
                </a:solidFill>
              </a:rPr>
              <a:t>i+1</a:t>
            </a:r>
            <a:r>
              <a:rPr lang="en-US" sz="2400" b="1" dirty="0" smtClean="0">
                <a:solidFill>
                  <a:srgbClr val="FF0000"/>
                </a:solidFill>
              </a:rPr>
              <a:t>=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E</a:t>
            </a:r>
            <a:r>
              <a:rPr lang="en-US" sz="2400" b="1" baseline="-25000" dirty="0" err="1" smtClean="0">
                <a:solidFill>
                  <a:srgbClr val="FF0000"/>
                </a:solidFill>
              </a:rPr>
              <a:t>k</a:t>
            </a:r>
            <a:r>
              <a:rPr lang="en-US" sz="2400" dirty="0" smtClean="0">
                <a:solidFill>
                  <a:srgbClr val="FF0000"/>
                </a:solidFill>
              </a:rPr>
              <a:t>(</a:t>
            </a:r>
            <a:r>
              <a:rPr lang="en-US" sz="2400" b="1" dirty="0" smtClean="0">
                <a:solidFill>
                  <a:srgbClr val="FF0000"/>
                </a:solidFill>
              </a:rPr>
              <a:t>X</a:t>
            </a:r>
            <a:r>
              <a:rPr lang="en-US" sz="2400" b="1" baseline="-25000" dirty="0" smtClean="0">
                <a:solidFill>
                  <a:srgbClr val="FF0000"/>
                </a:solidFill>
              </a:rPr>
              <a:t>i</a:t>
            </a:r>
            <a:r>
              <a:rPr lang="en-US" sz="2400" dirty="0" smtClean="0">
                <a:solidFill>
                  <a:srgbClr val="FF0000"/>
                </a:solidFill>
              </a:rPr>
              <a:t>)</a:t>
            </a:r>
            <a:r>
              <a:rPr lang="en-US" sz="2400" dirty="0" smtClean="0">
                <a:solidFill>
                  <a:srgbClr val="FF0000"/>
                </a:solidFill>
                <a:sym typeface="Symbol"/>
              </a:rPr>
              <a:t></a:t>
            </a:r>
            <a:r>
              <a:rPr lang="en-US" sz="2400" b="1" dirty="0" smtClean="0">
                <a:solidFill>
                  <a:srgbClr val="FF0000"/>
                </a:solidFill>
              </a:rPr>
              <a:t>X</a:t>
            </a:r>
            <a:r>
              <a:rPr lang="en-US" sz="2400" b="1" baseline="-25000" dirty="0" smtClean="0">
                <a:solidFill>
                  <a:srgbClr val="FF0000"/>
                </a:solidFill>
              </a:rPr>
              <a:t>i+1</a:t>
            </a:r>
            <a:endParaRPr lang="en-US" sz="2400" b="1" dirty="0" smtClean="0">
              <a:solidFill>
                <a:schemeClr val="bg1"/>
              </a:solidFill>
            </a:endParaRPr>
          </a:p>
          <a:p>
            <a:pPr algn="l" rtl="0"/>
            <a:r>
              <a:rPr lang="en-US" sz="2400" b="1" dirty="0" err="1" smtClean="0">
                <a:solidFill>
                  <a:srgbClr val="FF0000"/>
                </a:solidFill>
              </a:rPr>
              <a:t>E</a:t>
            </a:r>
            <a:r>
              <a:rPr lang="en-US" sz="2400" b="1" baseline="-25000" dirty="0" err="1" smtClean="0">
                <a:solidFill>
                  <a:srgbClr val="FF0000"/>
                </a:solidFill>
              </a:rPr>
              <a:t>k</a:t>
            </a:r>
            <a:r>
              <a:rPr lang="en-US" sz="2400" dirty="0" smtClean="0">
                <a:solidFill>
                  <a:srgbClr val="FF0000"/>
                </a:solidFill>
              </a:rPr>
              <a:t>(</a:t>
            </a:r>
            <a:r>
              <a:rPr lang="en-US" sz="2400" b="1" dirty="0" smtClean="0">
                <a:solidFill>
                  <a:srgbClr val="FF0000"/>
                </a:solidFill>
              </a:rPr>
              <a:t>X</a:t>
            </a:r>
            <a:r>
              <a:rPr lang="en-US" sz="2400" b="1" baseline="-25000" dirty="0" smtClean="0">
                <a:solidFill>
                  <a:srgbClr val="FF0000"/>
                </a:solidFill>
              </a:rPr>
              <a:t>i</a:t>
            </a:r>
            <a:r>
              <a:rPr lang="en-US" sz="2400" dirty="0" smtClean="0">
                <a:solidFill>
                  <a:srgbClr val="FF0000"/>
                </a:solidFill>
              </a:rPr>
              <a:t>)</a:t>
            </a:r>
            <a:r>
              <a:rPr lang="en-US" sz="2400" dirty="0" smtClean="0"/>
              <a:t> is cast as the </a:t>
            </a:r>
            <a:r>
              <a:rPr lang="en-US" sz="2400" u="sng" dirty="0" smtClean="0"/>
              <a:t>source</a:t>
            </a:r>
            <a:r>
              <a:rPr lang="en-US" sz="2400" dirty="0" smtClean="0"/>
              <a:t> and     </a:t>
            </a:r>
            <a:r>
              <a:rPr lang="en-US" sz="2400" b="1" dirty="0" smtClean="0">
                <a:solidFill>
                  <a:srgbClr val="FF0000"/>
                </a:solidFill>
              </a:rPr>
              <a:t>X</a:t>
            </a:r>
            <a:r>
              <a:rPr lang="en-US" sz="2400" b="1" baseline="-25000" dirty="0" smtClean="0">
                <a:solidFill>
                  <a:srgbClr val="FF0000"/>
                </a:solidFill>
              </a:rPr>
              <a:t>i+1</a:t>
            </a:r>
            <a:r>
              <a:rPr lang="en-US" sz="2400" dirty="0" smtClean="0"/>
              <a:t> is cast as the </a:t>
            </a:r>
            <a:r>
              <a:rPr lang="en-US" sz="2400" u="sng" dirty="0" smtClean="0"/>
              <a:t>side information</a:t>
            </a:r>
            <a:endParaRPr lang="he-IL" sz="2400" u="sng" dirty="0"/>
          </a:p>
        </p:txBody>
      </p:sp>
      <p:cxnSp>
        <p:nvCxnSpPr>
          <p:cNvPr id="29" name="מחבר ישר 28"/>
          <p:cNvCxnSpPr/>
          <p:nvPr/>
        </p:nvCxnSpPr>
        <p:spPr>
          <a:xfrm>
            <a:off x="3071802" y="1785926"/>
            <a:ext cx="35719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מחבר ישר 31"/>
          <p:cNvCxnSpPr/>
          <p:nvPr/>
        </p:nvCxnSpPr>
        <p:spPr>
          <a:xfrm>
            <a:off x="2714612" y="2143116"/>
            <a:ext cx="35719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מחבר ישר 32"/>
          <p:cNvCxnSpPr/>
          <p:nvPr/>
        </p:nvCxnSpPr>
        <p:spPr>
          <a:xfrm>
            <a:off x="5929322" y="1428736"/>
            <a:ext cx="35719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מחבר ישר 33"/>
          <p:cNvCxnSpPr/>
          <p:nvPr/>
        </p:nvCxnSpPr>
        <p:spPr>
          <a:xfrm>
            <a:off x="6572264" y="1428736"/>
            <a:ext cx="35719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Decoding</a:t>
            </a:r>
            <a:endParaRPr lang="he-IL" dirty="0"/>
          </a:p>
        </p:txBody>
      </p:sp>
      <p:sp>
        <p:nvSpPr>
          <p:cNvPr id="4" name="מלבן 3"/>
          <p:cNvSpPr/>
          <p:nvPr/>
        </p:nvSpPr>
        <p:spPr>
          <a:xfrm>
            <a:off x="7286644" y="4559866"/>
            <a:ext cx="1500198" cy="7265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decryption</a:t>
            </a:r>
            <a:endParaRPr lang="he-IL" dirty="0"/>
          </a:p>
        </p:txBody>
      </p:sp>
      <p:cxnSp>
        <p:nvCxnSpPr>
          <p:cNvPr id="6" name="מחבר חץ ישר 5"/>
          <p:cNvCxnSpPr/>
          <p:nvPr/>
        </p:nvCxnSpPr>
        <p:spPr>
          <a:xfrm>
            <a:off x="6429388" y="3416858"/>
            <a:ext cx="857256" cy="12142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786578" y="4476286"/>
            <a:ext cx="335348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dirty="0" smtClean="0"/>
              <a:t>K</a:t>
            </a:r>
            <a:endParaRPr lang="he-IL" baseline="-25000" dirty="0"/>
          </a:p>
        </p:txBody>
      </p:sp>
      <p:sp>
        <p:nvSpPr>
          <p:cNvPr id="8" name="TextBox 7"/>
          <p:cNvSpPr txBox="1"/>
          <p:nvPr/>
        </p:nvSpPr>
        <p:spPr>
          <a:xfrm>
            <a:off x="7929586" y="6131502"/>
            <a:ext cx="779381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dirty="0" err="1" smtClean="0"/>
              <a:t>E</a:t>
            </a:r>
            <a:r>
              <a:rPr lang="en-US" baseline="-25000" dirty="0" err="1" smtClean="0"/>
              <a:t>k</a:t>
            </a:r>
            <a:r>
              <a:rPr lang="en-US" dirty="0" smtClean="0"/>
              <a:t>(</a:t>
            </a:r>
            <a:r>
              <a:rPr lang="en-US" dirty="0" err="1" smtClean="0"/>
              <a:t>X</a:t>
            </a:r>
            <a:r>
              <a:rPr lang="en-US" baseline="-25000" dirty="0" err="1" smtClean="0"/>
              <a:t>n</a:t>
            </a:r>
            <a:r>
              <a:rPr lang="en-US" dirty="0" smtClean="0"/>
              <a:t>)</a:t>
            </a:r>
            <a:endParaRPr lang="he-IL" baseline="-25000" dirty="0"/>
          </a:p>
        </p:txBody>
      </p:sp>
      <p:cxnSp>
        <p:nvCxnSpPr>
          <p:cNvPr id="10" name="מחבר ישר 9"/>
          <p:cNvCxnSpPr/>
          <p:nvPr/>
        </p:nvCxnSpPr>
        <p:spPr>
          <a:xfrm>
            <a:off x="8286776" y="6215082"/>
            <a:ext cx="214314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786710" y="1047262"/>
            <a:ext cx="439544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dirty="0" err="1" smtClean="0"/>
              <a:t>X</a:t>
            </a:r>
            <a:r>
              <a:rPr lang="en-US" baseline="-25000" dirty="0" err="1" smtClean="0"/>
              <a:t>n</a:t>
            </a:r>
            <a:endParaRPr lang="he-IL" baseline="-25000" dirty="0"/>
          </a:p>
        </p:txBody>
      </p:sp>
      <p:sp>
        <p:nvSpPr>
          <p:cNvPr id="12" name="תרשים זרימה: או 11"/>
          <p:cNvSpPr/>
          <p:nvPr/>
        </p:nvSpPr>
        <p:spPr>
          <a:xfrm>
            <a:off x="7858148" y="1988098"/>
            <a:ext cx="285752" cy="285752"/>
          </a:xfrm>
          <a:prstGeom prst="flowChar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4" name="TextBox 13"/>
          <p:cNvSpPr txBox="1"/>
          <p:nvPr/>
        </p:nvSpPr>
        <p:spPr>
          <a:xfrm>
            <a:off x="8143900" y="3845486"/>
            <a:ext cx="439544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dirty="0" err="1" smtClean="0"/>
              <a:t>X</a:t>
            </a:r>
            <a:r>
              <a:rPr lang="en-US" baseline="-25000" dirty="0" err="1" smtClean="0"/>
              <a:t>n</a:t>
            </a:r>
            <a:endParaRPr lang="he-IL" baseline="-25000" dirty="0"/>
          </a:p>
        </p:txBody>
      </p:sp>
      <p:cxnSp>
        <p:nvCxnSpPr>
          <p:cNvPr id="15" name="מחבר ישר 14"/>
          <p:cNvCxnSpPr/>
          <p:nvPr/>
        </p:nvCxnSpPr>
        <p:spPr>
          <a:xfrm>
            <a:off x="8226253" y="3916924"/>
            <a:ext cx="214314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מחבר ישר 16"/>
          <p:cNvCxnSpPr/>
          <p:nvPr/>
        </p:nvCxnSpPr>
        <p:spPr>
          <a:xfrm rot="5400000" flipH="1" flipV="1">
            <a:off x="5072066" y="4774180"/>
            <a:ext cx="2714644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מחבר חץ ישר 17"/>
          <p:cNvCxnSpPr/>
          <p:nvPr/>
        </p:nvCxnSpPr>
        <p:spPr>
          <a:xfrm>
            <a:off x="6572264" y="4917056"/>
            <a:ext cx="714380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מלבן 20"/>
          <p:cNvSpPr/>
          <p:nvPr/>
        </p:nvSpPr>
        <p:spPr>
          <a:xfrm>
            <a:off x="7286644" y="3059668"/>
            <a:ext cx="1500198" cy="7265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err="1" smtClean="0"/>
              <a:t>Slepian</a:t>
            </a:r>
            <a:r>
              <a:rPr lang="en-US" dirty="0" smtClean="0"/>
              <a:t>-Wolf decoder</a:t>
            </a:r>
            <a:endParaRPr lang="he-IL" dirty="0"/>
          </a:p>
        </p:txBody>
      </p:sp>
      <p:sp>
        <p:nvSpPr>
          <p:cNvPr id="24" name="TextBox 23"/>
          <p:cNvSpPr txBox="1"/>
          <p:nvPr/>
        </p:nvSpPr>
        <p:spPr>
          <a:xfrm>
            <a:off x="6072198" y="6131502"/>
            <a:ext cx="1220206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dirty="0" smtClean="0"/>
              <a:t>C(</a:t>
            </a:r>
            <a:r>
              <a:rPr lang="en-US" dirty="0" err="1" smtClean="0"/>
              <a:t>E</a:t>
            </a:r>
            <a:r>
              <a:rPr lang="en-US" baseline="-25000" dirty="0" err="1" smtClean="0"/>
              <a:t>k</a:t>
            </a:r>
            <a:r>
              <a:rPr lang="en-US" dirty="0" smtClean="0"/>
              <a:t>(X</a:t>
            </a:r>
            <a:r>
              <a:rPr lang="en-US" baseline="-25000" dirty="0" smtClean="0"/>
              <a:t>n-1</a:t>
            </a:r>
            <a:r>
              <a:rPr lang="en-US" dirty="0" smtClean="0"/>
              <a:t>))</a:t>
            </a:r>
            <a:endParaRPr lang="he-IL" baseline="-25000" dirty="0"/>
          </a:p>
        </p:txBody>
      </p:sp>
      <p:cxnSp>
        <p:nvCxnSpPr>
          <p:cNvPr id="25" name="מחבר ישר 24"/>
          <p:cNvCxnSpPr/>
          <p:nvPr/>
        </p:nvCxnSpPr>
        <p:spPr>
          <a:xfrm>
            <a:off x="6643702" y="6202940"/>
            <a:ext cx="214314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מחבר חץ ישר 29"/>
          <p:cNvCxnSpPr/>
          <p:nvPr/>
        </p:nvCxnSpPr>
        <p:spPr>
          <a:xfrm rot="5400000" flipH="1" flipV="1">
            <a:off x="7537471" y="5738593"/>
            <a:ext cx="927900" cy="794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מחבר חץ ישר 31"/>
          <p:cNvCxnSpPr/>
          <p:nvPr/>
        </p:nvCxnSpPr>
        <p:spPr>
          <a:xfrm rot="5400000" flipH="1" flipV="1">
            <a:off x="7608512" y="4166560"/>
            <a:ext cx="785818" cy="794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מחבר חץ ישר 33"/>
          <p:cNvCxnSpPr/>
          <p:nvPr/>
        </p:nvCxnSpPr>
        <p:spPr>
          <a:xfrm rot="5400000" flipH="1" flipV="1">
            <a:off x="7591447" y="2648502"/>
            <a:ext cx="820743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7143768" y="2488164"/>
            <a:ext cx="906017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dirty="0" err="1" smtClean="0"/>
              <a:t>E</a:t>
            </a:r>
            <a:r>
              <a:rPr lang="en-US" baseline="-25000" dirty="0" err="1" smtClean="0"/>
              <a:t>k</a:t>
            </a:r>
            <a:r>
              <a:rPr lang="en-US" dirty="0" smtClean="0"/>
              <a:t>(X</a:t>
            </a:r>
            <a:r>
              <a:rPr lang="en-US" baseline="-25000" dirty="0" smtClean="0"/>
              <a:t>n-1</a:t>
            </a:r>
            <a:r>
              <a:rPr lang="en-US" dirty="0" smtClean="0"/>
              <a:t>)</a:t>
            </a:r>
            <a:endParaRPr lang="he-IL" baseline="-25000" dirty="0"/>
          </a:p>
        </p:txBody>
      </p:sp>
      <p:cxnSp>
        <p:nvCxnSpPr>
          <p:cNvPr id="40" name="מחבר ישר 39"/>
          <p:cNvCxnSpPr/>
          <p:nvPr/>
        </p:nvCxnSpPr>
        <p:spPr>
          <a:xfrm>
            <a:off x="8001024" y="4274114"/>
            <a:ext cx="928694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מחבר ישר 41"/>
          <p:cNvCxnSpPr/>
          <p:nvPr/>
        </p:nvCxnSpPr>
        <p:spPr>
          <a:xfrm rot="5400000" flipH="1" flipV="1">
            <a:off x="7858148" y="3202544"/>
            <a:ext cx="2143140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מחבר חץ ישר 43"/>
          <p:cNvCxnSpPr>
            <a:endCxn id="12" idx="6"/>
          </p:cNvCxnSpPr>
          <p:nvPr/>
        </p:nvCxnSpPr>
        <p:spPr>
          <a:xfrm rot="10800000">
            <a:off x="8143900" y="2130974"/>
            <a:ext cx="785818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מחבר חץ ישר 45"/>
          <p:cNvCxnSpPr>
            <a:stCxn id="12" idx="0"/>
            <a:endCxn id="11" idx="2"/>
          </p:cNvCxnSpPr>
          <p:nvPr/>
        </p:nvCxnSpPr>
        <p:spPr>
          <a:xfrm rot="5400000" flipH="1" flipV="1">
            <a:off x="7718001" y="1699617"/>
            <a:ext cx="571504" cy="545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מחבר ישר 47"/>
          <p:cNvCxnSpPr/>
          <p:nvPr/>
        </p:nvCxnSpPr>
        <p:spPr>
          <a:xfrm rot="10800000">
            <a:off x="5786446" y="2500306"/>
            <a:ext cx="2214578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מחבר ישר 50"/>
          <p:cNvCxnSpPr/>
          <p:nvPr/>
        </p:nvCxnSpPr>
        <p:spPr>
          <a:xfrm rot="5400000">
            <a:off x="3964777" y="4321975"/>
            <a:ext cx="3643338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מחבר ישר 52"/>
          <p:cNvCxnSpPr/>
          <p:nvPr/>
        </p:nvCxnSpPr>
        <p:spPr>
          <a:xfrm rot="10800000" flipV="1">
            <a:off x="4500562" y="6143642"/>
            <a:ext cx="1285884" cy="1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מחבר חץ ישר 55"/>
          <p:cNvCxnSpPr/>
          <p:nvPr/>
        </p:nvCxnSpPr>
        <p:spPr>
          <a:xfrm rot="5400000" flipH="1" flipV="1">
            <a:off x="4072728" y="5714222"/>
            <a:ext cx="857256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מלבן 56"/>
          <p:cNvSpPr/>
          <p:nvPr/>
        </p:nvSpPr>
        <p:spPr>
          <a:xfrm>
            <a:off x="3786182" y="4584150"/>
            <a:ext cx="1500198" cy="7265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decryption</a:t>
            </a:r>
            <a:endParaRPr lang="he-IL" dirty="0"/>
          </a:p>
        </p:txBody>
      </p:sp>
      <p:cxnSp>
        <p:nvCxnSpPr>
          <p:cNvPr id="58" name="מחבר חץ ישר 57"/>
          <p:cNvCxnSpPr/>
          <p:nvPr/>
        </p:nvCxnSpPr>
        <p:spPr>
          <a:xfrm>
            <a:off x="2928926" y="3441142"/>
            <a:ext cx="857256" cy="12142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3286116" y="4500570"/>
            <a:ext cx="335348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dirty="0" smtClean="0"/>
              <a:t>K</a:t>
            </a:r>
            <a:endParaRPr lang="he-IL" baseline="-25000" dirty="0"/>
          </a:p>
        </p:txBody>
      </p:sp>
      <p:cxnSp>
        <p:nvCxnSpPr>
          <p:cNvPr id="61" name="מחבר ישר 60"/>
          <p:cNvCxnSpPr/>
          <p:nvPr/>
        </p:nvCxnSpPr>
        <p:spPr>
          <a:xfrm>
            <a:off x="7500958" y="2571744"/>
            <a:ext cx="214314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תרשים זרימה: או 62"/>
          <p:cNvSpPr/>
          <p:nvPr/>
        </p:nvSpPr>
        <p:spPr>
          <a:xfrm>
            <a:off x="4357686" y="2012382"/>
            <a:ext cx="285752" cy="285752"/>
          </a:xfrm>
          <a:prstGeom prst="flowChar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4" name="TextBox 63"/>
          <p:cNvSpPr txBox="1"/>
          <p:nvPr/>
        </p:nvSpPr>
        <p:spPr>
          <a:xfrm>
            <a:off x="4643438" y="3869770"/>
            <a:ext cx="566181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dirty="0" smtClean="0"/>
              <a:t>X</a:t>
            </a:r>
            <a:r>
              <a:rPr lang="en-US" baseline="-25000" dirty="0" smtClean="0"/>
              <a:t>n-1</a:t>
            </a:r>
            <a:endParaRPr lang="he-IL" baseline="-25000" dirty="0"/>
          </a:p>
        </p:txBody>
      </p:sp>
      <p:cxnSp>
        <p:nvCxnSpPr>
          <p:cNvPr id="65" name="מחבר ישר 64"/>
          <p:cNvCxnSpPr/>
          <p:nvPr/>
        </p:nvCxnSpPr>
        <p:spPr>
          <a:xfrm>
            <a:off x="4725791" y="3941208"/>
            <a:ext cx="214314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מחבר ישר 65"/>
          <p:cNvCxnSpPr/>
          <p:nvPr/>
        </p:nvCxnSpPr>
        <p:spPr>
          <a:xfrm rot="5400000" flipH="1" flipV="1">
            <a:off x="1571604" y="4798464"/>
            <a:ext cx="2714644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מחבר חץ ישר 66"/>
          <p:cNvCxnSpPr/>
          <p:nvPr/>
        </p:nvCxnSpPr>
        <p:spPr>
          <a:xfrm>
            <a:off x="3071802" y="4941340"/>
            <a:ext cx="714380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מלבן 67"/>
          <p:cNvSpPr/>
          <p:nvPr/>
        </p:nvSpPr>
        <p:spPr>
          <a:xfrm>
            <a:off x="3786182" y="3083952"/>
            <a:ext cx="1500198" cy="7265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err="1" smtClean="0"/>
              <a:t>Slepian</a:t>
            </a:r>
            <a:r>
              <a:rPr lang="en-US" dirty="0" smtClean="0"/>
              <a:t>-Wolf decoder</a:t>
            </a:r>
            <a:endParaRPr lang="he-IL" dirty="0"/>
          </a:p>
        </p:txBody>
      </p:sp>
      <p:sp>
        <p:nvSpPr>
          <p:cNvPr id="69" name="TextBox 68"/>
          <p:cNvSpPr txBox="1"/>
          <p:nvPr/>
        </p:nvSpPr>
        <p:spPr>
          <a:xfrm>
            <a:off x="2571736" y="6155786"/>
            <a:ext cx="1093569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dirty="0" smtClean="0"/>
              <a:t>C(</a:t>
            </a:r>
            <a:r>
              <a:rPr lang="en-US" dirty="0" err="1" smtClean="0"/>
              <a:t>E</a:t>
            </a:r>
            <a:r>
              <a:rPr lang="en-US" baseline="-25000" dirty="0" err="1" smtClean="0"/>
              <a:t>k</a:t>
            </a:r>
            <a:r>
              <a:rPr lang="en-US" dirty="0" smtClean="0"/>
              <a:t>(</a:t>
            </a:r>
            <a:r>
              <a:rPr lang="en-US" dirty="0" err="1" smtClean="0"/>
              <a:t>X</a:t>
            </a:r>
            <a:r>
              <a:rPr lang="en-US" baseline="-25000" dirty="0" err="1" smtClean="0"/>
              <a:t>n</a:t>
            </a:r>
            <a:r>
              <a:rPr lang="en-US" dirty="0" smtClean="0"/>
              <a:t>))</a:t>
            </a:r>
            <a:endParaRPr lang="he-IL" baseline="-25000" dirty="0"/>
          </a:p>
        </p:txBody>
      </p:sp>
      <p:cxnSp>
        <p:nvCxnSpPr>
          <p:cNvPr id="70" name="מחבר ישר 69"/>
          <p:cNvCxnSpPr/>
          <p:nvPr/>
        </p:nvCxnSpPr>
        <p:spPr>
          <a:xfrm>
            <a:off x="3143240" y="6227224"/>
            <a:ext cx="21431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מחבר חץ ישר 71"/>
          <p:cNvCxnSpPr/>
          <p:nvPr/>
        </p:nvCxnSpPr>
        <p:spPr>
          <a:xfrm rot="5400000" flipH="1" flipV="1">
            <a:off x="4108050" y="4190844"/>
            <a:ext cx="785818" cy="794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מחבר חץ ישר 72"/>
          <p:cNvCxnSpPr/>
          <p:nvPr/>
        </p:nvCxnSpPr>
        <p:spPr>
          <a:xfrm rot="5400000" flipH="1" flipV="1">
            <a:off x="4090985" y="2672786"/>
            <a:ext cx="820743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3721182" y="2512448"/>
            <a:ext cx="779380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dirty="0" err="1" smtClean="0"/>
              <a:t>E</a:t>
            </a:r>
            <a:r>
              <a:rPr lang="en-US" baseline="-25000" dirty="0" err="1" smtClean="0"/>
              <a:t>k</a:t>
            </a:r>
            <a:r>
              <a:rPr lang="en-US" dirty="0" smtClean="0"/>
              <a:t>(</a:t>
            </a:r>
            <a:r>
              <a:rPr lang="en-US" dirty="0" err="1" smtClean="0"/>
              <a:t>X</a:t>
            </a:r>
            <a:r>
              <a:rPr lang="en-US" baseline="-25000" dirty="0" err="1" smtClean="0"/>
              <a:t>n</a:t>
            </a:r>
            <a:r>
              <a:rPr lang="en-US" dirty="0" smtClean="0"/>
              <a:t>)</a:t>
            </a:r>
            <a:endParaRPr lang="he-IL" baseline="-25000" dirty="0"/>
          </a:p>
        </p:txBody>
      </p:sp>
      <p:cxnSp>
        <p:nvCxnSpPr>
          <p:cNvPr id="75" name="מחבר ישר 74"/>
          <p:cNvCxnSpPr/>
          <p:nvPr/>
        </p:nvCxnSpPr>
        <p:spPr>
          <a:xfrm>
            <a:off x="4500562" y="4298398"/>
            <a:ext cx="928694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מחבר ישר 75"/>
          <p:cNvCxnSpPr/>
          <p:nvPr/>
        </p:nvCxnSpPr>
        <p:spPr>
          <a:xfrm rot="5400000" flipH="1" flipV="1">
            <a:off x="4357686" y="3226828"/>
            <a:ext cx="2143140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מחבר חץ ישר 76"/>
          <p:cNvCxnSpPr>
            <a:endCxn id="63" idx="6"/>
          </p:cNvCxnSpPr>
          <p:nvPr/>
        </p:nvCxnSpPr>
        <p:spPr>
          <a:xfrm rot="10800000">
            <a:off x="4643438" y="2155258"/>
            <a:ext cx="785818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מחבר חץ ישר 77"/>
          <p:cNvCxnSpPr>
            <a:stCxn id="63" idx="0"/>
          </p:cNvCxnSpPr>
          <p:nvPr/>
        </p:nvCxnSpPr>
        <p:spPr>
          <a:xfrm rot="5400000" flipH="1" flipV="1">
            <a:off x="4211468" y="1717830"/>
            <a:ext cx="583646" cy="545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4214810" y="6131502"/>
            <a:ext cx="906017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dirty="0" err="1" smtClean="0"/>
              <a:t>E</a:t>
            </a:r>
            <a:r>
              <a:rPr lang="en-US" baseline="-25000" dirty="0" err="1" smtClean="0"/>
              <a:t>k</a:t>
            </a:r>
            <a:r>
              <a:rPr lang="en-US" dirty="0" smtClean="0"/>
              <a:t>(X</a:t>
            </a:r>
            <a:r>
              <a:rPr lang="en-US" baseline="-25000" dirty="0" smtClean="0"/>
              <a:t>n-1</a:t>
            </a:r>
            <a:r>
              <a:rPr lang="en-US" dirty="0" smtClean="0"/>
              <a:t>)</a:t>
            </a:r>
            <a:endParaRPr lang="he-IL" baseline="-25000" dirty="0"/>
          </a:p>
        </p:txBody>
      </p:sp>
      <p:sp>
        <p:nvSpPr>
          <p:cNvPr id="84" name="TextBox 83"/>
          <p:cNvSpPr txBox="1"/>
          <p:nvPr/>
        </p:nvSpPr>
        <p:spPr>
          <a:xfrm>
            <a:off x="4221248" y="1071546"/>
            <a:ext cx="566181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dirty="0" smtClean="0"/>
              <a:t>X</a:t>
            </a:r>
            <a:r>
              <a:rPr lang="en-US" baseline="-25000" dirty="0" smtClean="0"/>
              <a:t>n-1</a:t>
            </a:r>
            <a:endParaRPr lang="he-IL" baseline="-25000" dirty="0"/>
          </a:p>
        </p:txBody>
      </p:sp>
      <p:cxnSp>
        <p:nvCxnSpPr>
          <p:cNvPr id="85" name="מחבר ישר 84"/>
          <p:cNvCxnSpPr/>
          <p:nvPr/>
        </p:nvCxnSpPr>
        <p:spPr>
          <a:xfrm>
            <a:off x="4572000" y="6215082"/>
            <a:ext cx="214314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מחבר חץ ישר 85"/>
          <p:cNvCxnSpPr/>
          <p:nvPr/>
        </p:nvCxnSpPr>
        <p:spPr>
          <a:xfrm>
            <a:off x="6572264" y="4929198"/>
            <a:ext cx="714380" cy="1588"/>
          </a:xfrm>
          <a:prstGeom prst="straightConnector1">
            <a:avLst/>
          </a:prstGeom>
          <a:ln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מחבר חץ ישר 86"/>
          <p:cNvCxnSpPr/>
          <p:nvPr/>
        </p:nvCxnSpPr>
        <p:spPr>
          <a:xfrm rot="5400000" flipH="1" flipV="1">
            <a:off x="7537471" y="5750735"/>
            <a:ext cx="927900" cy="794"/>
          </a:xfrm>
          <a:prstGeom prst="straightConnector1">
            <a:avLst/>
          </a:prstGeom>
          <a:ln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מחבר חץ ישר 87"/>
          <p:cNvCxnSpPr/>
          <p:nvPr/>
        </p:nvCxnSpPr>
        <p:spPr>
          <a:xfrm rot="5400000" flipH="1" flipV="1">
            <a:off x="7608512" y="4178702"/>
            <a:ext cx="785818" cy="794"/>
          </a:xfrm>
          <a:prstGeom prst="straightConnector1">
            <a:avLst/>
          </a:prstGeom>
          <a:ln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מחבר ישר 88"/>
          <p:cNvCxnSpPr/>
          <p:nvPr/>
        </p:nvCxnSpPr>
        <p:spPr>
          <a:xfrm>
            <a:off x="8001024" y="4286256"/>
            <a:ext cx="928694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מחבר חץ ישר 89"/>
          <p:cNvCxnSpPr/>
          <p:nvPr/>
        </p:nvCxnSpPr>
        <p:spPr>
          <a:xfrm>
            <a:off x="6429388" y="3416858"/>
            <a:ext cx="857256" cy="12142"/>
          </a:xfrm>
          <a:prstGeom prst="straightConnector1">
            <a:avLst/>
          </a:prstGeom>
          <a:ln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תרשים זרימה: או 90"/>
          <p:cNvSpPr/>
          <p:nvPr/>
        </p:nvSpPr>
        <p:spPr>
          <a:xfrm>
            <a:off x="7858148" y="1988098"/>
            <a:ext cx="285752" cy="285752"/>
          </a:xfrm>
          <a:prstGeom prst="flowChartOr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92" name="מחבר ישר 91"/>
          <p:cNvCxnSpPr/>
          <p:nvPr/>
        </p:nvCxnSpPr>
        <p:spPr>
          <a:xfrm rot="5400000" flipH="1" flipV="1">
            <a:off x="5072066" y="4774180"/>
            <a:ext cx="2714644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מחבר ישר 93"/>
          <p:cNvCxnSpPr/>
          <p:nvPr/>
        </p:nvCxnSpPr>
        <p:spPr>
          <a:xfrm rot="5400000" flipH="1" flipV="1">
            <a:off x="7858148" y="3202544"/>
            <a:ext cx="214314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מחבר חץ ישר 94"/>
          <p:cNvCxnSpPr>
            <a:endCxn id="91" idx="6"/>
          </p:cNvCxnSpPr>
          <p:nvPr/>
        </p:nvCxnSpPr>
        <p:spPr>
          <a:xfrm rot="10800000">
            <a:off x="8143900" y="2130974"/>
            <a:ext cx="785818" cy="1588"/>
          </a:xfrm>
          <a:prstGeom prst="straightConnector1">
            <a:avLst/>
          </a:prstGeom>
          <a:ln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מחבר חץ ישר 95"/>
          <p:cNvCxnSpPr>
            <a:stCxn id="91" idx="0"/>
          </p:cNvCxnSpPr>
          <p:nvPr/>
        </p:nvCxnSpPr>
        <p:spPr>
          <a:xfrm rot="5400000" flipH="1" flipV="1">
            <a:off x="7718001" y="1699617"/>
            <a:ext cx="571504" cy="5458"/>
          </a:xfrm>
          <a:prstGeom prst="straightConnector1">
            <a:avLst/>
          </a:prstGeom>
          <a:ln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מחבר ישר 96"/>
          <p:cNvCxnSpPr/>
          <p:nvPr/>
        </p:nvCxnSpPr>
        <p:spPr>
          <a:xfrm rot="10800000">
            <a:off x="5786446" y="2500306"/>
            <a:ext cx="2214578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מחבר ישר 97"/>
          <p:cNvCxnSpPr/>
          <p:nvPr/>
        </p:nvCxnSpPr>
        <p:spPr>
          <a:xfrm rot="5400000">
            <a:off x="3964777" y="4321975"/>
            <a:ext cx="3643338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מחבר ישר 98"/>
          <p:cNvCxnSpPr/>
          <p:nvPr/>
        </p:nvCxnSpPr>
        <p:spPr>
          <a:xfrm rot="10800000" flipV="1">
            <a:off x="4500562" y="6143642"/>
            <a:ext cx="1285884" cy="1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מחבר חץ ישר 99"/>
          <p:cNvCxnSpPr/>
          <p:nvPr/>
        </p:nvCxnSpPr>
        <p:spPr>
          <a:xfrm rot="5400000" flipH="1" flipV="1">
            <a:off x="4072728" y="5714222"/>
            <a:ext cx="857256" cy="1588"/>
          </a:xfrm>
          <a:prstGeom prst="straightConnector1">
            <a:avLst/>
          </a:prstGeom>
          <a:ln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מחבר חץ ישר 100"/>
          <p:cNvCxnSpPr/>
          <p:nvPr/>
        </p:nvCxnSpPr>
        <p:spPr>
          <a:xfrm rot="5400000" flipH="1" flipV="1">
            <a:off x="7591447" y="2695570"/>
            <a:ext cx="820743" cy="1588"/>
          </a:xfrm>
          <a:prstGeom prst="straightConnector1">
            <a:avLst/>
          </a:prstGeom>
          <a:ln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מחבר ישר 101"/>
          <p:cNvCxnSpPr/>
          <p:nvPr/>
        </p:nvCxnSpPr>
        <p:spPr>
          <a:xfrm>
            <a:off x="7500958" y="2571744"/>
            <a:ext cx="214314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מחבר ישר 102"/>
          <p:cNvCxnSpPr/>
          <p:nvPr/>
        </p:nvCxnSpPr>
        <p:spPr>
          <a:xfrm>
            <a:off x="8286776" y="6215082"/>
            <a:ext cx="214314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מחבר ישר 103"/>
          <p:cNvCxnSpPr/>
          <p:nvPr/>
        </p:nvCxnSpPr>
        <p:spPr>
          <a:xfrm>
            <a:off x="8215338" y="3929066"/>
            <a:ext cx="214314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מחבר ישר 104"/>
          <p:cNvCxnSpPr/>
          <p:nvPr/>
        </p:nvCxnSpPr>
        <p:spPr>
          <a:xfrm>
            <a:off x="6643702" y="6215082"/>
            <a:ext cx="214314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7211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7211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7211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2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7211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0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7211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4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7211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5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6" dur="5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7211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92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7211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Preliminaries</a:t>
            </a:r>
          </a:p>
          <a:p>
            <a:r>
              <a:rPr lang="en-US" dirty="0" smtClean="0"/>
              <a:t>Source Coding with Side </a:t>
            </a:r>
            <a:r>
              <a:rPr lang="en-US" dirty="0" smtClean="0"/>
              <a:t>Information</a:t>
            </a:r>
          </a:p>
          <a:p>
            <a:r>
              <a:rPr lang="en-US" dirty="0" smtClean="0"/>
              <a:t>Compressing Stream Ciphers</a:t>
            </a:r>
          </a:p>
          <a:p>
            <a:r>
              <a:rPr lang="en-US" dirty="0" smtClean="0"/>
              <a:t>Compressing Block Ciphers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Simulation results</a:t>
            </a:r>
          </a:p>
          <a:p>
            <a:r>
              <a:rPr lang="en-US" dirty="0" smtClean="0"/>
              <a:t>Impossibility Result</a:t>
            </a:r>
          </a:p>
          <a:p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Compression Factor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435608" y="1447800"/>
            <a:ext cx="7565548" cy="4800600"/>
          </a:xfrm>
        </p:spPr>
        <p:txBody>
          <a:bodyPr/>
          <a:lstStyle/>
          <a:p>
            <a:r>
              <a:rPr lang="en-US" dirty="0" smtClean="0"/>
              <a:t>let </a:t>
            </a:r>
            <a:r>
              <a:rPr lang="en-US" dirty="0" smtClean="0"/>
              <a:t>{</a:t>
            </a:r>
            <a:r>
              <a:rPr lang="en-US" dirty="0" err="1" smtClean="0"/>
              <a:t>C</a:t>
            </a:r>
            <a:r>
              <a:rPr lang="en-US" baseline="-25000" dirty="0" err="1" smtClean="0"/>
              <a:t>m</a:t>
            </a:r>
            <a:r>
              <a:rPr lang="en-US" baseline="-25000" dirty="0" err="1" smtClean="0"/>
              <a:t>,R</a:t>
            </a:r>
            <a:r>
              <a:rPr lang="en-US" dirty="0" err="1" smtClean="0"/>
              <a:t>,D</a:t>
            </a:r>
            <a:r>
              <a:rPr lang="en-US" baseline="-25000" dirty="0" err="1" smtClean="0"/>
              <a:t>m,R</a:t>
            </a:r>
            <a:r>
              <a:rPr lang="en-US" dirty="0" smtClean="0"/>
              <a:t>} </a:t>
            </a:r>
            <a:r>
              <a:rPr lang="en-US" dirty="0" smtClean="0"/>
              <a:t>denote an order </a:t>
            </a:r>
            <a:r>
              <a:rPr lang="en-US" dirty="0" smtClean="0"/>
              <a:t>m </a:t>
            </a:r>
            <a:r>
              <a:rPr lang="en-US" dirty="0" err="1" smtClean="0"/>
              <a:t>Slepian</a:t>
            </a:r>
            <a:r>
              <a:rPr lang="en-US" dirty="0" smtClean="0"/>
              <a:t>-Wolf </a:t>
            </a:r>
            <a:r>
              <a:rPr lang="en-US" dirty="0" smtClean="0"/>
              <a:t>code </a:t>
            </a:r>
            <a:r>
              <a:rPr lang="en-US" dirty="0" smtClean="0"/>
              <a:t>with compression </a:t>
            </a:r>
            <a:r>
              <a:rPr lang="en-US" dirty="0" smtClean="0"/>
              <a:t>rate R</a:t>
            </a:r>
          </a:p>
          <a:p>
            <a:pPr lvl="1"/>
            <a:r>
              <a:rPr lang="pt-BR" dirty="0" smtClean="0"/>
              <a:t>Compressor C</a:t>
            </a:r>
            <a:r>
              <a:rPr lang="pt-BR" baseline="-25000" dirty="0" smtClean="0"/>
              <a:t>m</a:t>
            </a:r>
            <a:r>
              <a:rPr lang="pt-BR" baseline="-25000" dirty="0" smtClean="0"/>
              <a:t>,R</a:t>
            </a:r>
            <a:r>
              <a:rPr lang="pt-BR" dirty="0" smtClean="0"/>
              <a:t>: </a:t>
            </a:r>
            <a:r>
              <a:rPr lang="pt-BR" dirty="0" smtClean="0"/>
              <a:t>{0,1}</a:t>
            </a:r>
            <a:r>
              <a:rPr lang="pt-BR" baseline="30000" dirty="0" smtClean="0"/>
              <a:t>m</a:t>
            </a:r>
            <a:r>
              <a:rPr lang="pt-BR" dirty="0" smtClean="0"/>
              <a:t> </a:t>
            </a:r>
            <a:r>
              <a:rPr lang="en-US" dirty="0" smtClean="0"/>
              <a:t>→</a:t>
            </a:r>
            <a:r>
              <a:rPr lang="pt-BR" dirty="0" smtClean="0"/>
              <a:t> {0,1}</a:t>
            </a:r>
            <a:r>
              <a:rPr lang="pt-BR" baseline="30000" dirty="0" smtClean="0"/>
              <a:t>mR</a:t>
            </a:r>
            <a:endParaRPr lang="pt-BR" dirty="0" smtClean="0"/>
          </a:p>
          <a:p>
            <a:pPr lvl="1"/>
            <a:r>
              <a:rPr lang="pt-BR" dirty="0" smtClean="0"/>
              <a:t>Decompressor D</a:t>
            </a:r>
            <a:r>
              <a:rPr lang="pt-BR" baseline="-25000" dirty="0" smtClean="0"/>
              <a:t>m,R</a:t>
            </a:r>
            <a:r>
              <a:rPr lang="pt-BR" dirty="0" smtClean="0"/>
              <a:t>: </a:t>
            </a:r>
            <a:r>
              <a:rPr lang="pt-BR" dirty="0" smtClean="0"/>
              <a:t>{0,1}</a:t>
            </a:r>
            <a:r>
              <a:rPr lang="pt-BR" baseline="30000" dirty="0" smtClean="0"/>
              <a:t>mR</a:t>
            </a:r>
            <a:r>
              <a:rPr lang="pt-BR" dirty="0" smtClean="0"/>
              <a:t> x {0,1}</a:t>
            </a:r>
            <a:r>
              <a:rPr lang="pt-BR" baseline="30000" dirty="0" smtClean="0"/>
              <a:t>m </a:t>
            </a:r>
            <a:r>
              <a:rPr lang="en-US" dirty="0" smtClean="0"/>
              <a:t>→ {0,1}</a:t>
            </a:r>
            <a:r>
              <a:rPr lang="pt-BR" baseline="30000" dirty="0" smtClean="0"/>
              <a:t>m</a:t>
            </a:r>
            <a:endParaRPr lang="pt-BR" baseline="30000" dirty="0" smtClean="0"/>
          </a:p>
          <a:p>
            <a:r>
              <a:rPr lang="en-US" dirty="0" smtClean="0"/>
              <a:t>compression factor:</a:t>
            </a:r>
            <a:endParaRPr lang="he-IL" dirty="0"/>
          </a:p>
        </p:txBody>
      </p:sp>
      <p:graphicFrame>
        <p:nvGraphicFramePr>
          <p:cNvPr id="4" name="אובייקט 3"/>
          <p:cNvGraphicFramePr>
            <a:graphicFrameLocks noChangeAspect="1"/>
          </p:cNvGraphicFramePr>
          <p:nvPr/>
        </p:nvGraphicFramePr>
        <p:xfrm>
          <a:off x="5594356" y="4786322"/>
          <a:ext cx="2906734" cy="1071582"/>
        </p:xfrm>
        <a:graphic>
          <a:graphicData uri="http://schemas.openxmlformats.org/presentationml/2006/ole">
            <p:oleObj spid="_x0000_s63490" name="Equation" r:id="rId3" imgW="106668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Compression Results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Irregular LDPC codes were used in our performance evaluation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sz="2600" dirty="0" smtClean="0"/>
              <a:t>Table</a:t>
            </a:r>
            <a:r>
              <a:rPr lang="en-US" sz="2600" dirty="0" smtClean="0"/>
              <a:t>: </a:t>
            </a:r>
            <a:r>
              <a:rPr lang="en-US" sz="2600" dirty="0" smtClean="0"/>
              <a:t> Attainable </a:t>
            </a:r>
            <a:r>
              <a:rPr lang="en-US" sz="2600" dirty="0" smtClean="0"/>
              <a:t>compression rates for m = 128 </a:t>
            </a:r>
            <a:r>
              <a:rPr lang="en-US" sz="2600" dirty="0" smtClean="0"/>
              <a:t>bits</a:t>
            </a:r>
            <a:endParaRPr lang="he-IL" sz="2600" dirty="0"/>
          </a:p>
        </p:txBody>
      </p:sp>
      <p:graphicFrame>
        <p:nvGraphicFramePr>
          <p:cNvPr id="5" name="טבלה 4"/>
          <p:cNvGraphicFramePr>
            <a:graphicFrameLocks noGrp="1"/>
          </p:cNvGraphicFramePr>
          <p:nvPr/>
        </p:nvGraphicFramePr>
        <p:xfrm>
          <a:off x="1857354" y="2928934"/>
          <a:ext cx="6453192" cy="2526044"/>
        </p:xfrm>
        <a:graphic>
          <a:graphicData uri="http://schemas.openxmlformats.org/drawingml/2006/table">
            <a:tbl>
              <a:tblPr rtl="1" firstRow="1" bandRow="1">
                <a:tableStyleId>{93296810-A885-4BE3-A3E7-6D5BEEA58F35}</a:tableStyleId>
              </a:tblPr>
              <a:tblGrid>
                <a:gridCol w="1613298"/>
                <a:gridCol w="1613298"/>
                <a:gridCol w="1613298"/>
                <a:gridCol w="1613298"/>
              </a:tblGrid>
              <a:tr h="471491">
                <a:tc>
                  <a:txBody>
                    <a:bodyPr/>
                    <a:lstStyle/>
                    <a:p>
                      <a:pPr algn="ctr" rtl="0"/>
                      <a:r>
                        <a:rPr kumimoji="0" lang="en-U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Source Entropy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kumimoji="0" lang="en-U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Compression Rate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Target Error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P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1491">
                <a:tc>
                  <a:txBody>
                    <a:bodyPr/>
                    <a:lstStyle/>
                    <a:p>
                      <a:pPr algn="ctr" rtl="0"/>
                      <a:r>
                        <a:rPr kumimoji="0" lang="he-IL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0.1739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kumimoji="0" lang="he-IL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0.50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10</a:t>
                      </a:r>
                      <a:r>
                        <a:rPr lang="en-US" baseline="30000" dirty="0" smtClean="0"/>
                        <a:t>-3</a:t>
                      </a:r>
                      <a:endParaRPr lang="he-IL" baseline="30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kumimoji="0" lang="he-IL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0.026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1491">
                <a:tc>
                  <a:txBody>
                    <a:bodyPr/>
                    <a:lstStyle/>
                    <a:p>
                      <a:pPr algn="ctr" rtl="0"/>
                      <a:r>
                        <a:rPr kumimoji="0" lang="he-IL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0.1301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kumimoji="0" lang="he-IL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0.50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10</a:t>
                      </a:r>
                      <a:r>
                        <a:rPr lang="en-US" baseline="30000" dirty="0" smtClean="0"/>
                        <a:t>-4</a:t>
                      </a:r>
                      <a:endParaRPr lang="he-IL" baseline="300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kumimoji="0" lang="he-IL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0.018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1491">
                <a:tc>
                  <a:txBody>
                    <a:bodyPr/>
                    <a:lstStyle/>
                    <a:p>
                      <a:pPr algn="ctr" rtl="0"/>
                      <a:r>
                        <a:rPr kumimoji="0" lang="he-IL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0.3584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kumimoji="0" lang="he-IL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0.75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10</a:t>
                      </a:r>
                      <a:r>
                        <a:rPr lang="en-US" baseline="30000" dirty="0" smtClean="0"/>
                        <a:t>-3</a:t>
                      </a:r>
                      <a:endParaRPr lang="he-IL" baseline="300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kumimoji="0" lang="he-IL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0.068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1491">
                <a:tc>
                  <a:txBody>
                    <a:bodyPr/>
                    <a:lstStyle/>
                    <a:p>
                      <a:pPr algn="ctr" rtl="0"/>
                      <a:r>
                        <a:rPr kumimoji="0" lang="he-IL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0.3032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kumimoji="0" lang="he-IL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0.75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10</a:t>
                      </a:r>
                      <a:r>
                        <a:rPr lang="en-US" baseline="30000" dirty="0" smtClean="0"/>
                        <a:t>-4</a:t>
                      </a:r>
                      <a:endParaRPr lang="he-IL" baseline="300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kumimoji="0" lang="he-IL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0.054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Compression Results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Irregular LDPC codes were used in our performance evaluation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sz="2600" dirty="0" smtClean="0"/>
              <a:t>Table:  Attainable compression rates for m = </a:t>
            </a:r>
            <a:r>
              <a:rPr lang="en-US" sz="2600" dirty="0" smtClean="0"/>
              <a:t>1024 </a:t>
            </a:r>
            <a:r>
              <a:rPr lang="en-US" sz="2600" dirty="0" smtClean="0"/>
              <a:t>bits</a:t>
            </a:r>
            <a:endParaRPr lang="he-IL" sz="2600" dirty="0" smtClean="0"/>
          </a:p>
          <a:p>
            <a:endParaRPr lang="he-IL" dirty="0"/>
          </a:p>
        </p:txBody>
      </p:sp>
      <p:graphicFrame>
        <p:nvGraphicFramePr>
          <p:cNvPr id="5" name="טבלה 4"/>
          <p:cNvGraphicFramePr>
            <a:graphicFrameLocks noGrp="1"/>
          </p:cNvGraphicFramePr>
          <p:nvPr/>
        </p:nvGraphicFramePr>
        <p:xfrm>
          <a:off x="1857354" y="2928934"/>
          <a:ext cx="6453192" cy="2526044"/>
        </p:xfrm>
        <a:graphic>
          <a:graphicData uri="http://schemas.openxmlformats.org/drawingml/2006/table">
            <a:tbl>
              <a:tblPr rtl="1" firstRow="1" bandRow="1">
                <a:tableStyleId>{93296810-A885-4BE3-A3E7-6D5BEEA58F35}</a:tableStyleId>
              </a:tblPr>
              <a:tblGrid>
                <a:gridCol w="1613298"/>
                <a:gridCol w="1613298"/>
                <a:gridCol w="1613298"/>
                <a:gridCol w="1613298"/>
              </a:tblGrid>
              <a:tr h="471491">
                <a:tc>
                  <a:txBody>
                    <a:bodyPr/>
                    <a:lstStyle/>
                    <a:p>
                      <a:pPr algn="ctr" rtl="0"/>
                      <a:r>
                        <a:rPr kumimoji="0" lang="en-U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Source Entropy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kumimoji="0" lang="en-U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Compression Rate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Target Error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P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1491">
                <a:tc>
                  <a:txBody>
                    <a:bodyPr/>
                    <a:lstStyle/>
                    <a:p>
                      <a:pPr algn="ctr" rtl="0"/>
                      <a:r>
                        <a:rPr kumimoji="0" lang="he-IL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0.3195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kumimoji="0" lang="he-IL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0.50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10</a:t>
                      </a:r>
                      <a:r>
                        <a:rPr lang="en-US" baseline="30000" dirty="0" smtClean="0"/>
                        <a:t>-3</a:t>
                      </a:r>
                      <a:endParaRPr lang="he-IL" baseline="30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kumimoji="0" lang="he-IL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0.058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1491">
                <a:tc>
                  <a:txBody>
                    <a:bodyPr/>
                    <a:lstStyle/>
                    <a:p>
                      <a:pPr algn="ctr" rtl="0"/>
                      <a:r>
                        <a:rPr kumimoji="0" lang="he-IL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0.2778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kumimoji="0" lang="he-IL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0.50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10</a:t>
                      </a:r>
                      <a:r>
                        <a:rPr lang="en-US" baseline="30000" dirty="0" smtClean="0"/>
                        <a:t>-4</a:t>
                      </a:r>
                      <a:endParaRPr lang="he-IL" baseline="300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kumimoji="0" lang="he-IL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0.048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1491">
                <a:tc>
                  <a:txBody>
                    <a:bodyPr/>
                    <a:lstStyle/>
                    <a:p>
                      <a:pPr algn="ctr" rtl="0"/>
                      <a:r>
                        <a:rPr kumimoji="0" lang="he-IL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0.5710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kumimoji="0" lang="he-IL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0.75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10</a:t>
                      </a:r>
                      <a:r>
                        <a:rPr lang="en-US" baseline="30000" dirty="0" smtClean="0"/>
                        <a:t>-3</a:t>
                      </a:r>
                      <a:endParaRPr lang="he-IL" baseline="300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kumimoji="0" lang="he-IL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0.134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1491">
                <a:tc>
                  <a:txBody>
                    <a:bodyPr/>
                    <a:lstStyle/>
                    <a:p>
                      <a:pPr algn="ctr" rtl="0"/>
                      <a:r>
                        <a:rPr kumimoji="0" lang="he-IL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0.5464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kumimoji="0" lang="he-IL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0.75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10</a:t>
                      </a:r>
                      <a:r>
                        <a:rPr lang="en-US" baseline="30000" dirty="0" smtClean="0"/>
                        <a:t>-4</a:t>
                      </a:r>
                      <a:endParaRPr lang="he-IL" baseline="300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kumimoji="0" lang="he-IL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0.126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Preliminaries</a:t>
            </a:r>
          </a:p>
          <a:p>
            <a:r>
              <a:rPr lang="en-US" dirty="0" smtClean="0"/>
              <a:t>Source Coding with Side </a:t>
            </a:r>
            <a:r>
              <a:rPr lang="en-US" dirty="0" smtClean="0"/>
              <a:t>Information</a:t>
            </a:r>
          </a:p>
          <a:p>
            <a:r>
              <a:rPr lang="en-US" dirty="0" smtClean="0"/>
              <a:t>Compressing Stream Ciphers</a:t>
            </a:r>
          </a:p>
          <a:p>
            <a:r>
              <a:rPr lang="en-US" dirty="0" smtClean="0"/>
              <a:t>Compressing Block Ciphers</a:t>
            </a:r>
          </a:p>
          <a:p>
            <a:r>
              <a:rPr lang="en-US" dirty="0" smtClean="0"/>
              <a:t>Simulation results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Impossibility Result</a:t>
            </a:r>
          </a:p>
          <a:p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Compression and Encryption in Reverse Order</a:t>
            </a:r>
            <a:endParaRPr lang="he-IL" sz="2800" dirty="0"/>
          </a:p>
        </p:txBody>
      </p:sp>
      <p:sp>
        <p:nvSpPr>
          <p:cNvPr id="5" name="מלבן 4"/>
          <p:cNvSpPr/>
          <p:nvPr/>
        </p:nvSpPr>
        <p:spPr>
          <a:xfrm>
            <a:off x="3571868" y="3214686"/>
            <a:ext cx="1357322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מלבן 5"/>
          <p:cNvSpPr/>
          <p:nvPr/>
        </p:nvSpPr>
        <p:spPr>
          <a:xfrm>
            <a:off x="5643570" y="3214686"/>
            <a:ext cx="1357322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7" name="מחבר חץ ישר 6"/>
          <p:cNvCxnSpPr/>
          <p:nvPr/>
        </p:nvCxnSpPr>
        <p:spPr>
          <a:xfrm rot="5400000">
            <a:off x="3893339" y="2821777"/>
            <a:ext cx="785818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מחבר חץ ישר 7"/>
          <p:cNvCxnSpPr>
            <a:endCxn id="6" idx="1"/>
          </p:cNvCxnSpPr>
          <p:nvPr/>
        </p:nvCxnSpPr>
        <p:spPr>
          <a:xfrm>
            <a:off x="4929190" y="3679033"/>
            <a:ext cx="714380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מחבר חץ ישר 8"/>
          <p:cNvCxnSpPr/>
          <p:nvPr/>
        </p:nvCxnSpPr>
        <p:spPr>
          <a:xfrm>
            <a:off x="2571736" y="3714752"/>
            <a:ext cx="1000132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מחבר חץ ישר 9"/>
          <p:cNvCxnSpPr/>
          <p:nvPr/>
        </p:nvCxnSpPr>
        <p:spPr>
          <a:xfrm>
            <a:off x="7000892" y="3713164"/>
            <a:ext cx="1285884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תרשים זרימה: מחבר 10"/>
          <p:cNvSpPr/>
          <p:nvPr/>
        </p:nvSpPr>
        <p:spPr>
          <a:xfrm>
            <a:off x="2214546" y="3500438"/>
            <a:ext cx="357190" cy="35719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TextBox 11"/>
          <p:cNvSpPr txBox="1"/>
          <p:nvPr/>
        </p:nvSpPr>
        <p:spPr>
          <a:xfrm>
            <a:off x="4000496" y="2071678"/>
            <a:ext cx="92869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 smtClean="0"/>
              <a:t>k</a:t>
            </a:r>
            <a:r>
              <a:rPr lang="en-US" dirty="0" smtClean="0"/>
              <a:t>ey (</a:t>
            </a:r>
            <a:r>
              <a:rPr lang="en-US" b="1" dirty="0" smtClean="0"/>
              <a:t>k</a:t>
            </a:r>
            <a:r>
              <a:rPr lang="en-US" dirty="0" smtClean="0"/>
              <a:t>)</a:t>
            </a:r>
            <a:endParaRPr lang="he-IL" dirty="0"/>
          </a:p>
        </p:txBody>
      </p:sp>
      <p:sp>
        <p:nvSpPr>
          <p:cNvPr id="13" name="TextBox 12"/>
          <p:cNvSpPr txBox="1"/>
          <p:nvPr/>
        </p:nvSpPr>
        <p:spPr>
          <a:xfrm>
            <a:off x="2714612" y="3357562"/>
            <a:ext cx="8572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b="1" dirty="0" smtClean="0"/>
              <a:t>X</a:t>
            </a:r>
            <a:endParaRPr lang="he-IL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1928794" y="2928934"/>
            <a:ext cx="10715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 smtClean="0"/>
              <a:t>source</a:t>
            </a:r>
            <a:endParaRPr lang="he-IL" dirty="0"/>
          </a:p>
        </p:txBody>
      </p:sp>
      <p:sp>
        <p:nvSpPr>
          <p:cNvPr id="15" name="TextBox 14"/>
          <p:cNvSpPr txBox="1"/>
          <p:nvPr/>
        </p:nvSpPr>
        <p:spPr>
          <a:xfrm>
            <a:off x="3714744" y="3488296"/>
            <a:ext cx="10715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 smtClean="0"/>
              <a:t>encrypt</a:t>
            </a:r>
            <a:endParaRPr lang="he-IL" dirty="0"/>
          </a:p>
        </p:txBody>
      </p:sp>
      <p:sp>
        <p:nvSpPr>
          <p:cNvPr id="16" name="TextBox 15"/>
          <p:cNvSpPr txBox="1"/>
          <p:nvPr/>
        </p:nvSpPr>
        <p:spPr>
          <a:xfrm>
            <a:off x="5857884" y="3488296"/>
            <a:ext cx="10715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 smtClean="0"/>
              <a:t>compress</a:t>
            </a:r>
            <a:endParaRPr lang="he-IL" dirty="0"/>
          </a:p>
        </p:txBody>
      </p:sp>
      <p:sp>
        <p:nvSpPr>
          <p:cNvPr id="18" name="TextBox 17"/>
          <p:cNvSpPr txBox="1"/>
          <p:nvPr/>
        </p:nvSpPr>
        <p:spPr>
          <a:xfrm>
            <a:off x="4929190" y="3357562"/>
            <a:ext cx="8572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b="1" dirty="0" err="1" smtClean="0"/>
              <a:t>E</a:t>
            </a:r>
            <a:r>
              <a:rPr lang="en-US" b="1" baseline="-25000" dirty="0" err="1" smtClean="0"/>
              <a:t>k</a:t>
            </a:r>
            <a:r>
              <a:rPr lang="en-US" dirty="0" smtClean="0"/>
              <a:t>(</a:t>
            </a:r>
            <a:r>
              <a:rPr lang="en-US" b="1" dirty="0" smtClean="0"/>
              <a:t>X</a:t>
            </a:r>
            <a:r>
              <a:rPr lang="en-US" dirty="0" smtClean="0"/>
              <a:t>)</a:t>
            </a:r>
            <a:endParaRPr lang="he-IL" dirty="0"/>
          </a:p>
        </p:txBody>
      </p:sp>
      <p:sp>
        <p:nvSpPr>
          <p:cNvPr id="19" name="מלבן 18"/>
          <p:cNvSpPr/>
          <p:nvPr/>
        </p:nvSpPr>
        <p:spPr>
          <a:xfrm>
            <a:off x="7143768" y="3357562"/>
            <a:ext cx="11240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b="1" dirty="0" smtClean="0"/>
              <a:t>C</a:t>
            </a:r>
            <a:r>
              <a:rPr lang="en-US" dirty="0" smtClean="0"/>
              <a:t>(</a:t>
            </a:r>
            <a:r>
              <a:rPr lang="en-US" b="1" dirty="0" err="1" smtClean="0"/>
              <a:t>E</a:t>
            </a:r>
            <a:r>
              <a:rPr lang="en-US" b="1" baseline="-25000" dirty="0" err="1" smtClean="0"/>
              <a:t>k</a:t>
            </a:r>
            <a:r>
              <a:rPr lang="en-US" dirty="0" smtClean="0"/>
              <a:t>(</a:t>
            </a:r>
            <a:r>
              <a:rPr lang="en-US" b="1" dirty="0" smtClean="0"/>
              <a:t>X</a:t>
            </a:r>
            <a:r>
              <a:rPr lang="en-US" dirty="0" smtClean="0"/>
              <a:t>))</a:t>
            </a:r>
            <a:endParaRPr lang="he-IL" dirty="0"/>
          </a:p>
        </p:txBody>
      </p:sp>
      <p:sp>
        <p:nvSpPr>
          <p:cNvPr id="20" name="הסבר מלבני מעוגל 19"/>
          <p:cNvSpPr/>
          <p:nvPr/>
        </p:nvSpPr>
        <p:spPr>
          <a:xfrm>
            <a:off x="6715140" y="1714488"/>
            <a:ext cx="1143008" cy="857256"/>
          </a:xfrm>
          <a:prstGeom prst="wedgeRoundRectCallout">
            <a:avLst>
              <a:gd name="adj1" fmla="val -61763"/>
              <a:gd name="adj2" fmla="val 122035"/>
              <a:gd name="adj3" fmla="val 16667"/>
            </a:avLst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dirty="0" smtClean="0"/>
              <a:t>Does not know </a:t>
            </a:r>
            <a:r>
              <a:rPr lang="en-US" b="1" dirty="0" smtClean="0"/>
              <a:t>k</a:t>
            </a:r>
            <a:r>
              <a:rPr lang="en-US" dirty="0" smtClean="0"/>
              <a:t>!</a:t>
            </a:r>
            <a:endParaRPr lang="he-IL" dirty="0"/>
          </a:p>
        </p:txBody>
      </p:sp>
      <p:sp>
        <p:nvSpPr>
          <p:cNvPr id="22" name="TextBox 21"/>
          <p:cNvSpPr txBox="1"/>
          <p:nvPr/>
        </p:nvSpPr>
        <p:spPr>
          <a:xfrm>
            <a:off x="2143108" y="5214951"/>
            <a:ext cx="6286544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800" b="1" dirty="0" smtClean="0">
                <a:solidFill>
                  <a:srgbClr val="FF0000"/>
                </a:solidFill>
              </a:rPr>
              <a:t>Can we encrypt first and only then compress </a:t>
            </a:r>
            <a:r>
              <a:rPr lang="en-US" sz="2800" b="1" dirty="0" smtClean="0"/>
              <a:t>without</a:t>
            </a:r>
            <a:r>
              <a:rPr lang="en-US" sz="2800" b="1" dirty="0" smtClean="0">
                <a:solidFill>
                  <a:srgbClr val="FF0000"/>
                </a:solidFill>
              </a:rPr>
              <a:t> knowing the key? </a:t>
            </a:r>
            <a:endParaRPr lang="he-IL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 -- ECB Mode</a:t>
            </a:r>
            <a:endParaRPr lang="he-IL" dirty="0"/>
          </a:p>
        </p:txBody>
      </p:sp>
      <p:sp>
        <p:nvSpPr>
          <p:cNvPr id="4" name="מלבן 3"/>
          <p:cNvSpPr/>
          <p:nvPr/>
        </p:nvSpPr>
        <p:spPr>
          <a:xfrm>
            <a:off x="1714480" y="3643314"/>
            <a:ext cx="1357322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block cipher</a:t>
            </a:r>
            <a:endParaRPr lang="he-IL" dirty="0"/>
          </a:p>
        </p:txBody>
      </p:sp>
      <p:cxnSp>
        <p:nvCxnSpPr>
          <p:cNvPr id="5" name="מחבר חץ ישר 4"/>
          <p:cNvCxnSpPr/>
          <p:nvPr/>
        </p:nvCxnSpPr>
        <p:spPr>
          <a:xfrm rot="5400000">
            <a:off x="2000232" y="3213892"/>
            <a:ext cx="857256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מחבר חץ ישר 5"/>
          <p:cNvCxnSpPr/>
          <p:nvPr/>
        </p:nvCxnSpPr>
        <p:spPr>
          <a:xfrm>
            <a:off x="928662" y="4071942"/>
            <a:ext cx="714380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236596" y="2357430"/>
            <a:ext cx="439543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dirty="0" smtClean="0"/>
              <a:t>m</a:t>
            </a:r>
            <a:r>
              <a:rPr lang="en-US" baseline="-25000" dirty="0" smtClean="0"/>
              <a:t>1</a:t>
            </a:r>
            <a:endParaRPr lang="he-IL" baseline="-25000" dirty="0"/>
          </a:p>
        </p:txBody>
      </p:sp>
      <p:sp>
        <p:nvSpPr>
          <p:cNvPr id="8" name="TextBox 7"/>
          <p:cNvSpPr txBox="1"/>
          <p:nvPr/>
        </p:nvSpPr>
        <p:spPr>
          <a:xfrm>
            <a:off x="1000100" y="3631172"/>
            <a:ext cx="335348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dirty="0" smtClean="0"/>
              <a:t>K</a:t>
            </a:r>
            <a:endParaRPr lang="he-IL" baseline="-25000" dirty="0"/>
          </a:p>
        </p:txBody>
      </p:sp>
      <p:sp>
        <p:nvSpPr>
          <p:cNvPr id="9" name="TextBox 8"/>
          <p:cNvSpPr txBox="1"/>
          <p:nvPr/>
        </p:nvSpPr>
        <p:spPr>
          <a:xfrm>
            <a:off x="2214546" y="5417122"/>
            <a:ext cx="779381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dirty="0" err="1" smtClean="0"/>
              <a:t>E</a:t>
            </a:r>
            <a:r>
              <a:rPr lang="en-US" baseline="-25000" dirty="0" err="1" smtClean="0"/>
              <a:t>k</a:t>
            </a:r>
            <a:r>
              <a:rPr lang="en-US" dirty="0" smtClean="0"/>
              <a:t>(m</a:t>
            </a:r>
            <a:r>
              <a:rPr lang="en-US" baseline="-25000" dirty="0" smtClean="0"/>
              <a:t>1</a:t>
            </a:r>
            <a:r>
              <a:rPr lang="en-US" dirty="0" smtClean="0"/>
              <a:t>)</a:t>
            </a:r>
            <a:endParaRPr lang="he-IL" baseline="-25000" dirty="0"/>
          </a:p>
        </p:txBody>
      </p:sp>
      <p:sp>
        <p:nvSpPr>
          <p:cNvPr id="10" name="מלבן 9"/>
          <p:cNvSpPr/>
          <p:nvPr/>
        </p:nvSpPr>
        <p:spPr>
          <a:xfrm>
            <a:off x="4286248" y="3643314"/>
            <a:ext cx="1357322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block cipher</a:t>
            </a:r>
            <a:endParaRPr lang="he-IL" dirty="0"/>
          </a:p>
        </p:txBody>
      </p:sp>
      <p:cxnSp>
        <p:nvCxnSpPr>
          <p:cNvPr id="11" name="מחבר חץ ישר 10"/>
          <p:cNvCxnSpPr/>
          <p:nvPr/>
        </p:nvCxnSpPr>
        <p:spPr>
          <a:xfrm rot="5400000">
            <a:off x="4572000" y="3213892"/>
            <a:ext cx="857256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מחבר חץ ישר 11"/>
          <p:cNvCxnSpPr/>
          <p:nvPr/>
        </p:nvCxnSpPr>
        <p:spPr>
          <a:xfrm>
            <a:off x="3571868" y="4071942"/>
            <a:ext cx="714380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808364" y="2357430"/>
            <a:ext cx="439544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dirty="0" smtClean="0"/>
              <a:t>m</a:t>
            </a:r>
            <a:r>
              <a:rPr lang="en-US" baseline="-25000" dirty="0" smtClean="0"/>
              <a:t>2</a:t>
            </a:r>
            <a:endParaRPr lang="he-IL" baseline="-25000" dirty="0"/>
          </a:p>
        </p:txBody>
      </p:sp>
      <p:sp>
        <p:nvSpPr>
          <p:cNvPr id="14" name="TextBox 13"/>
          <p:cNvSpPr txBox="1"/>
          <p:nvPr/>
        </p:nvSpPr>
        <p:spPr>
          <a:xfrm>
            <a:off x="3643306" y="3631172"/>
            <a:ext cx="335348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dirty="0" smtClean="0"/>
              <a:t>K</a:t>
            </a:r>
            <a:endParaRPr lang="he-IL" baseline="-25000" dirty="0"/>
          </a:p>
        </p:txBody>
      </p:sp>
      <p:sp>
        <p:nvSpPr>
          <p:cNvPr id="15" name="TextBox 14"/>
          <p:cNvSpPr txBox="1"/>
          <p:nvPr/>
        </p:nvSpPr>
        <p:spPr>
          <a:xfrm>
            <a:off x="4786314" y="5417122"/>
            <a:ext cx="779381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dirty="0" err="1" smtClean="0"/>
              <a:t>E</a:t>
            </a:r>
            <a:r>
              <a:rPr lang="en-US" baseline="-25000" dirty="0" err="1" smtClean="0"/>
              <a:t>k</a:t>
            </a:r>
            <a:r>
              <a:rPr lang="en-US" dirty="0" smtClean="0"/>
              <a:t>(m</a:t>
            </a:r>
            <a:r>
              <a:rPr lang="en-US" baseline="-25000" dirty="0" smtClean="0"/>
              <a:t>2</a:t>
            </a:r>
            <a:r>
              <a:rPr lang="en-US" dirty="0" smtClean="0"/>
              <a:t>)</a:t>
            </a:r>
            <a:endParaRPr lang="he-IL" baseline="-25000" dirty="0"/>
          </a:p>
        </p:txBody>
      </p:sp>
      <p:sp>
        <p:nvSpPr>
          <p:cNvPr id="16" name="מלבן 15"/>
          <p:cNvSpPr/>
          <p:nvPr/>
        </p:nvSpPr>
        <p:spPr>
          <a:xfrm>
            <a:off x="7358082" y="3643314"/>
            <a:ext cx="1357322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block cipher</a:t>
            </a:r>
            <a:endParaRPr lang="he-IL" dirty="0"/>
          </a:p>
        </p:txBody>
      </p:sp>
      <p:cxnSp>
        <p:nvCxnSpPr>
          <p:cNvPr id="17" name="מחבר חץ ישר 16"/>
          <p:cNvCxnSpPr/>
          <p:nvPr/>
        </p:nvCxnSpPr>
        <p:spPr>
          <a:xfrm rot="5400000">
            <a:off x="7643834" y="3213892"/>
            <a:ext cx="857256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מחבר חץ ישר 17"/>
          <p:cNvCxnSpPr/>
          <p:nvPr/>
        </p:nvCxnSpPr>
        <p:spPr>
          <a:xfrm>
            <a:off x="6643702" y="4071942"/>
            <a:ext cx="714380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847232" y="2357430"/>
            <a:ext cx="439544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dirty="0" err="1" smtClean="0"/>
              <a:t>m</a:t>
            </a:r>
            <a:r>
              <a:rPr lang="en-US" baseline="-25000" dirty="0" err="1" smtClean="0"/>
              <a:t>n</a:t>
            </a:r>
            <a:endParaRPr lang="he-IL" baseline="-25000" dirty="0"/>
          </a:p>
        </p:txBody>
      </p:sp>
      <p:sp>
        <p:nvSpPr>
          <p:cNvPr id="20" name="TextBox 19"/>
          <p:cNvSpPr txBox="1"/>
          <p:nvPr/>
        </p:nvSpPr>
        <p:spPr>
          <a:xfrm>
            <a:off x="6715140" y="3631172"/>
            <a:ext cx="335348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dirty="0" smtClean="0"/>
              <a:t>K</a:t>
            </a:r>
            <a:endParaRPr lang="he-IL" baseline="-25000" dirty="0"/>
          </a:p>
        </p:txBody>
      </p:sp>
      <p:sp>
        <p:nvSpPr>
          <p:cNvPr id="21" name="TextBox 20"/>
          <p:cNvSpPr txBox="1"/>
          <p:nvPr/>
        </p:nvSpPr>
        <p:spPr>
          <a:xfrm>
            <a:off x="7858148" y="5417122"/>
            <a:ext cx="779381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dirty="0" err="1" smtClean="0"/>
              <a:t>E</a:t>
            </a:r>
            <a:r>
              <a:rPr lang="en-US" baseline="-25000" dirty="0" err="1" smtClean="0"/>
              <a:t>k</a:t>
            </a:r>
            <a:r>
              <a:rPr lang="en-US" dirty="0" smtClean="0"/>
              <a:t>(</a:t>
            </a:r>
            <a:r>
              <a:rPr lang="en-US" dirty="0" err="1" smtClean="0"/>
              <a:t>m</a:t>
            </a:r>
            <a:r>
              <a:rPr lang="en-US" baseline="-25000" dirty="0" err="1" smtClean="0"/>
              <a:t>n</a:t>
            </a:r>
            <a:r>
              <a:rPr lang="en-US" dirty="0" smtClean="0"/>
              <a:t>)</a:t>
            </a:r>
            <a:endParaRPr lang="he-IL" baseline="-25000" dirty="0"/>
          </a:p>
        </p:txBody>
      </p:sp>
      <p:cxnSp>
        <p:nvCxnSpPr>
          <p:cNvPr id="22" name="מחבר חץ ישר 21"/>
          <p:cNvCxnSpPr/>
          <p:nvPr/>
        </p:nvCxnSpPr>
        <p:spPr>
          <a:xfrm rot="5400000">
            <a:off x="2001026" y="4999842"/>
            <a:ext cx="857256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מחבר חץ ישר 22"/>
          <p:cNvCxnSpPr/>
          <p:nvPr/>
        </p:nvCxnSpPr>
        <p:spPr>
          <a:xfrm rot="5400000">
            <a:off x="4572794" y="4999842"/>
            <a:ext cx="857256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מחבר חץ ישר 23"/>
          <p:cNvCxnSpPr/>
          <p:nvPr/>
        </p:nvCxnSpPr>
        <p:spPr>
          <a:xfrm rot="5400000">
            <a:off x="7644628" y="4999842"/>
            <a:ext cx="857256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814210" y="3714752"/>
            <a:ext cx="543740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800" dirty="0" smtClean="0"/>
              <a:t>…</a:t>
            </a:r>
            <a:endParaRPr lang="he-IL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Notable Observations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Exhaustive </a:t>
            </a:r>
            <a:r>
              <a:rPr lang="en-US" dirty="0" smtClean="0"/>
              <a:t>strategies are infeasible in most </a:t>
            </a:r>
            <a:r>
              <a:rPr lang="en-US" dirty="0" smtClean="0"/>
              <a:t>cases</a:t>
            </a:r>
          </a:p>
          <a:p>
            <a:pPr lvl="1"/>
            <a:r>
              <a:rPr lang="en-US" dirty="0" smtClean="0"/>
              <a:t>Except for </a:t>
            </a:r>
            <a:r>
              <a:rPr lang="en-US" dirty="0" smtClean="0"/>
              <a:t>very low-entropy </a:t>
            </a:r>
            <a:r>
              <a:rPr lang="en-US" dirty="0" smtClean="0"/>
              <a:t>plaintext distributions </a:t>
            </a:r>
            <a:r>
              <a:rPr lang="en-US" dirty="0" smtClean="0"/>
              <a:t>or </a:t>
            </a:r>
            <a:r>
              <a:rPr lang="en-US" dirty="0" smtClean="0"/>
              <a:t>compression ratios</a:t>
            </a:r>
          </a:p>
          <a:p>
            <a:pPr lvl="1"/>
            <a:r>
              <a:rPr lang="en-US" dirty="0" smtClean="0"/>
              <a:t>B</a:t>
            </a:r>
            <a:r>
              <a:rPr lang="en-US" dirty="0" smtClean="0"/>
              <a:t>y truncating the ciphertext</a:t>
            </a:r>
          </a:p>
          <a:p>
            <a:r>
              <a:rPr lang="en-US" dirty="0" smtClean="0"/>
              <a:t>For example, consider </a:t>
            </a:r>
            <a:r>
              <a:rPr lang="en-US" dirty="0" smtClean="0"/>
              <a:t>plaintext </a:t>
            </a:r>
            <a:r>
              <a:rPr lang="en-US" dirty="0" smtClean="0"/>
              <a:t>distribution consisting of </a:t>
            </a:r>
            <a:r>
              <a:rPr lang="en-US" dirty="0" smtClean="0"/>
              <a:t>1,000 </a:t>
            </a:r>
            <a:r>
              <a:rPr lang="en-US" dirty="0" smtClean="0"/>
              <a:t>128-bit values uniformly </a:t>
            </a:r>
            <a:r>
              <a:rPr lang="en-US" dirty="0" smtClean="0"/>
              <a:t>distributed</a:t>
            </a:r>
          </a:p>
          <a:p>
            <a:pPr lvl="1"/>
            <a:r>
              <a:rPr lang="en-US" dirty="0" smtClean="0"/>
              <a:t>One </a:t>
            </a:r>
            <a:r>
              <a:rPr lang="en-US" dirty="0" smtClean="0"/>
              <a:t>can compress the output of a </a:t>
            </a:r>
            <a:r>
              <a:rPr lang="en-US" dirty="0" smtClean="0"/>
              <a:t>128-bit block </a:t>
            </a:r>
            <a:r>
              <a:rPr lang="en-US" dirty="0" smtClean="0"/>
              <a:t>cipher </a:t>
            </a:r>
            <a:r>
              <a:rPr lang="en-US" dirty="0" smtClean="0"/>
              <a:t>by </a:t>
            </a:r>
            <a:r>
              <a:rPr lang="en-US" dirty="0" smtClean="0"/>
              <a:t>truncating </a:t>
            </a:r>
            <a:r>
              <a:rPr lang="en-US" dirty="0" smtClean="0"/>
              <a:t>the 128-bit </a:t>
            </a:r>
            <a:r>
              <a:rPr lang="en-US" dirty="0" smtClean="0"/>
              <a:t>ciphertext to 40 </a:t>
            </a:r>
            <a:r>
              <a:rPr lang="en-US" dirty="0" smtClean="0"/>
              <a:t>bits</a:t>
            </a:r>
            <a:endParaRPr lang="he-IL" dirty="0"/>
          </a:p>
        </p:txBody>
      </p:sp>
      <p:sp>
        <p:nvSpPr>
          <p:cNvPr id="4" name="מלבן מעוגל 3"/>
          <p:cNvSpPr/>
          <p:nvPr/>
        </p:nvSpPr>
        <p:spPr>
          <a:xfrm>
            <a:off x="2214546" y="3786190"/>
            <a:ext cx="5500726" cy="200026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sz="3200" dirty="0" smtClean="0"/>
              <a:t>Can we construct a better strategy?</a:t>
            </a:r>
            <a:endParaRPr lang="he-IL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Impossibility Result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There does not exist generic (C,D) for block ciphers unless (C,D)</a:t>
            </a:r>
          </a:p>
          <a:p>
            <a:pPr lvl="1"/>
            <a:r>
              <a:rPr lang="en-US" dirty="0" smtClean="0"/>
              <a:t>Either exhaustive or</a:t>
            </a:r>
          </a:p>
          <a:p>
            <a:pPr lvl="1"/>
            <a:r>
              <a:rPr lang="en-US" dirty="0" smtClean="0"/>
              <a:t>Computationally infeasible</a:t>
            </a:r>
          </a:p>
          <a:p>
            <a:pPr lvl="1"/>
            <a:endParaRPr lang="en-US" dirty="0" smtClean="0"/>
          </a:p>
        </p:txBody>
      </p:sp>
      <p:sp>
        <p:nvSpPr>
          <p:cNvPr id="4" name="מלבן מעוגל 3"/>
          <p:cNvSpPr/>
          <p:nvPr/>
        </p:nvSpPr>
        <p:spPr>
          <a:xfrm>
            <a:off x="2571736" y="4286256"/>
            <a:ext cx="5072098" cy="12858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1" algn="ctr" rtl="0"/>
            <a:r>
              <a:rPr lang="en-US" sz="2800" dirty="0" smtClean="0"/>
              <a:t>There </a:t>
            </a:r>
            <a:r>
              <a:rPr lang="en-US" sz="2800" dirty="0" smtClean="0">
                <a:solidFill>
                  <a:schemeClr val="accent3"/>
                </a:solidFill>
              </a:rPr>
              <a:t>does not exist </a:t>
            </a:r>
            <a:r>
              <a:rPr lang="en-US" sz="2800" dirty="0" smtClean="0"/>
              <a:t>efficient (C,D) for ECB </a:t>
            </a:r>
            <a:r>
              <a:rPr lang="en-US" sz="2800" dirty="0" smtClean="0"/>
              <a:t>mode!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Public-Key Setting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Hybrid encryption</a:t>
            </a:r>
          </a:p>
          <a:p>
            <a:pPr lvl="1"/>
            <a:r>
              <a:rPr lang="en-US" dirty="0" smtClean="0"/>
              <a:t>Using public-key </a:t>
            </a:r>
            <a:r>
              <a:rPr lang="en-US" dirty="0" smtClean="0"/>
              <a:t>scheme to encrypt a symmetric </a:t>
            </a:r>
            <a:r>
              <a:rPr lang="en-US" dirty="0" smtClean="0"/>
              <a:t>key and then encrypt the data with this key</a:t>
            </a:r>
            <a:endParaRPr lang="en-US" dirty="0" smtClean="0"/>
          </a:p>
          <a:p>
            <a:r>
              <a:rPr lang="en-US" dirty="0" smtClean="0"/>
              <a:t>El </a:t>
            </a:r>
            <a:r>
              <a:rPr lang="en-US" dirty="0" err="1" smtClean="0"/>
              <a:t>Gamal</a:t>
            </a:r>
            <a:r>
              <a:rPr lang="en-US" dirty="0" smtClean="0"/>
              <a:t> encryption</a:t>
            </a:r>
          </a:p>
          <a:p>
            <a:pPr lvl="1"/>
            <a:r>
              <a:rPr lang="en-US" dirty="0" smtClean="0"/>
              <a:t>Similar technique when using </a:t>
            </a:r>
            <a:r>
              <a:rPr lang="en-US" dirty="0" err="1" smtClean="0"/>
              <a:t>xor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Concluding Remarks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Data </a:t>
            </a:r>
            <a:r>
              <a:rPr lang="en-US" dirty="0" smtClean="0"/>
              <a:t>encrypted with block ciphers are practically compressible, </a:t>
            </a:r>
            <a:r>
              <a:rPr lang="en-US" dirty="0" smtClean="0"/>
              <a:t>when chaining </a:t>
            </a:r>
            <a:r>
              <a:rPr lang="en-US" dirty="0" smtClean="0"/>
              <a:t>modes are employed</a:t>
            </a:r>
          </a:p>
          <a:p>
            <a:r>
              <a:rPr lang="en-US" dirty="0" smtClean="0"/>
              <a:t>Notable </a:t>
            </a:r>
            <a:r>
              <a:rPr lang="en-US" dirty="0" smtClean="0"/>
              <a:t>compression factors were demonstrated with </a:t>
            </a:r>
            <a:r>
              <a:rPr lang="en-US" dirty="0" smtClean="0"/>
              <a:t>binary memoryless sources </a:t>
            </a:r>
          </a:p>
          <a:p>
            <a:r>
              <a:rPr lang="en-US" dirty="0" smtClean="0"/>
              <a:t>Short </a:t>
            </a:r>
            <a:r>
              <a:rPr lang="en-US" dirty="0" smtClean="0"/>
              <a:t>block sizes limit the performance, but that could change in </a:t>
            </a:r>
            <a:r>
              <a:rPr lang="en-US" dirty="0" smtClean="0"/>
              <a:t>the future </a:t>
            </a:r>
          </a:p>
          <a:p>
            <a:r>
              <a:rPr lang="en-US" dirty="0" smtClean="0"/>
              <a:t>Generic compression is impossible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interesting question refers to whether compression is possible without any preliminary knowledge on the data</a:t>
            </a:r>
          </a:p>
          <a:p>
            <a:pPr lvl="1"/>
            <a:r>
              <a:rPr lang="en-US" dirty="0" smtClean="0"/>
              <a:t>Can </a:t>
            </a:r>
            <a:r>
              <a:rPr lang="en-US" dirty="0" smtClean="0"/>
              <a:t>compression </a:t>
            </a:r>
            <a:r>
              <a:rPr lang="en-US" dirty="0" smtClean="0"/>
              <a:t>be </a:t>
            </a:r>
            <a:r>
              <a:rPr lang="en-US" dirty="0" smtClean="0"/>
              <a:t>achieved using </a:t>
            </a:r>
            <a:r>
              <a:rPr lang="en-US" dirty="0" smtClean="0"/>
              <a:t>algorithms that </a:t>
            </a:r>
            <a:r>
              <a:rPr lang="en-US" dirty="0" smtClean="0"/>
              <a:t>do not rely on the source statistics, i.e., universal </a:t>
            </a:r>
            <a:r>
              <a:rPr lang="en-US" dirty="0" smtClean="0"/>
              <a:t>algorithms</a:t>
            </a:r>
          </a:p>
          <a:p>
            <a:r>
              <a:rPr lang="en-US" dirty="0" smtClean="0"/>
              <a:t>The error:</a:t>
            </a:r>
          </a:p>
          <a:p>
            <a:pPr lvl="1"/>
            <a:r>
              <a:rPr lang="en-US" dirty="0" smtClean="0"/>
              <a:t>Can we consider less limited settin</a:t>
            </a:r>
            <a:r>
              <a:rPr lang="en-US" dirty="0" smtClean="0"/>
              <a:t>g where the error is not independent?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83205" y="3143248"/>
            <a:ext cx="3589059" cy="101566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6000" dirty="0" smtClean="0">
                <a:solidFill>
                  <a:schemeClr val="accent1"/>
                </a:solidFill>
              </a:rPr>
              <a:t>Thank You!</a:t>
            </a:r>
            <a:endParaRPr lang="he-IL" sz="60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Compression and Encryption in Reverse Order</a:t>
            </a:r>
            <a:endParaRPr lang="he-IL" sz="2800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For a fixed </a:t>
            </a:r>
            <a:r>
              <a:rPr lang="en-US" dirty="0" smtClean="0"/>
              <a:t>key, encryption </a:t>
            </a:r>
            <a:r>
              <a:rPr lang="en-US" dirty="0" smtClean="0"/>
              <a:t>scheme is a </a:t>
            </a:r>
            <a:r>
              <a:rPr lang="en-US" u="sng" dirty="0" err="1" smtClean="0"/>
              <a:t>bijection</a:t>
            </a:r>
            <a:r>
              <a:rPr lang="en-US" dirty="0" smtClean="0"/>
              <a:t>, therefore the </a:t>
            </a:r>
            <a:r>
              <a:rPr lang="en-US" u="sng" dirty="0" smtClean="0"/>
              <a:t>entropy</a:t>
            </a:r>
            <a:r>
              <a:rPr lang="en-US" dirty="0" smtClean="0"/>
              <a:t> is preserved</a:t>
            </a:r>
          </a:p>
          <a:p>
            <a:pPr lvl="1"/>
            <a:r>
              <a:rPr lang="en-US" dirty="0" smtClean="0"/>
              <a:t>It follows that it is theoretically possible to compress the source to the same level as before </a:t>
            </a:r>
            <a:r>
              <a:rPr lang="en-US" dirty="0" smtClean="0"/>
              <a:t>encryption</a:t>
            </a:r>
          </a:p>
          <a:p>
            <a:r>
              <a:rPr lang="en-US" dirty="0" smtClean="0"/>
              <a:t>In practice, encrypted data appears to be random </a:t>
            </a:r>
          </a:p>
          <a:p>
            <a:pPr lvl="1"/>
            <a:r>
              <a:rPr lang="en-US" dirty="0" smtClean="0"/>
              <a:t>Conventional </a:t>
            </a:r>
            <a:r>
              <a:rPr lang="en-US" dirty="0" smtClean="0"/>
              <a:t>compression techniques do not yield desirable results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Compression and Encryption in Reverse Order</a:t>
            </a:r>
            <a:endParaRPr lang="he-IL" sz="2800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Fully </a:t>
            </a:r>
            <a:r>
              <a:rPr lang="en-US" dirty="0" err="1" smtClean="0"/>
              <a:t>homomorphic</a:t>
            </a:r>
            <a:r>
              <a:rPr lang="en-US" dirty="0" smtClean="0"/>
              <a:t> </a:t>
            </a:r>
            <a:r>
              <a:rPr lang="en-US" dirty="0" smtClean="0"/>
              <a:t>encryption </a:t>
            </a:r>
            <a:r>
              <a:rPr lang="en-US" dirty="0" smtClean="0"/>
              <a:t>shows that one can compress optimally without decrypting</a:t>
            </a:r>
          </a:p>
          <a:p>
            <a:pPr lvl="1"/>
            <a:r>
              <a:rPr lang="en-US" dirty="0" smtClean="0"/>
              <a:t>Simply run </a:t>
            </a:r>
            <a:r>
              <a:rPr lang="en-US" dirty="0" smtClean="0"/>
              <a:t>the compression algorithm on the plaintext</a:t>
            </a:r>
            <a:endParaRPr lang="he-IL" dirty="0" smtClean="0"/>
          </a:p>
          <a:p>
            <a:pPr lvl="1"/>
            <a:endParaRPr lang="he-IL" dirty="0"/>
          </a:p>
        </p:txBody>
      </p:sp>
      <p:sp>
        <p:nvSpPr>
          <p:cNvPr id="4" name="מלבן מעוגל 3"/>
          <p:cNvSpPr/>
          <p:nvPr/>
        </p:nvSpPr>
        <p:spPr>
          <a:xfrm>
            <a:off x="2000232" y="4214818"/>
            <a:ext cx="6000792" cy="21431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 rtl="0"/>
            <a:endParaRPr lang="en-US" sz="2000" dirty="0" smtClean="0"/>
          </a:p>
          <a:p>
            <a:pPr algn="l" rtl="0"/>
            <a:endParaRPr lang="en-US" sz="2000" dirty="0" smtClean="0"/>
          </a:p>
          <a:p>
            <a:pPr algn="l" rtl="0"/>
            <a:r>
              <a:rPr lang="en-US" sz="2000" dirty="0" smtClean="0"/>
              <a:t>Fully </a:t>
            </a:r>
            <a:r>
              <a:rPr lang="en-US" sz="2000" dirty="0" err="1" smtClean="0"/>
              <a:t>homomorphic</a:t>
            </a:r>
            <a:r>
              <a:rPr lang="en-US" sz="2000" dirty="0" smtClean="0"/>
              <a:t> encryption supports addition and multiplication:</a:t>
            </a:r>
          </a:p>
          <a:p>
            <a:pPr algn="l" rtl="0"/>
            <a:r>
              <a:rPr lang="en-US" sz="2000" b="1" dirty="0" smtClean="0"/>
              <a:t>E</a:t>
            </a:r>
            <a:r>
              <a:rPr lang="en-US" sz="2000" dirty="0" smtClean="0"/>
              <a:t>(</a:t>
            </a:r>
            <a:r>
              <a:rPr lang="en-US" sz="2000" b="1" dirty="0" smtClean="0"/>
              <a:t>m</a:t>
            </a:r>
            <a:r>
              <a:rPr lang="en-US" sz="2000" b="1" baseline="-25000" dirty="0" smtClean="0"/>
              <a:t>1</a:t>
            </a:r>
            <a:r>
              <a:rPr lang="en-US" sz="2000" dirty="0" smtClean="0"/>
              <a:t>), </a:t>
            </a:r>
            <a:r>
              <a:rPr lang="en-US" sz="2000" b="1" dirty="0" smtClean="0"/>
              <a:t>E</a:t>
            </a:r>
            <a:r>
              <a:rPr lang="en-US" sz="2000" dirty="0" smtClean="0"/>
              <a:t>(</a:t>
            </a:r>
            <a:r>
              <a:rPr lang="en-US" sz="2000" b="1" dirty="0" smtClean="0"/>
              <a:t>m</a:t>
            </a:r>
            <a:r>
              <a:rPr lang="en-US" sz="2000" b="1" baseline="-25000" dirty="0" smtClean="0"/>
              <a:t>2</a:t>
            </a:r>
            <a:r>
              <a:rPr lang="en-US" sz="2000" dirty="0" smtClean="0"/>
              <a:t>) → </a:t>
            </a:r>
            <a:r>
              <a:rPr lang="en-US" sz="2000" b="1" dirty="0" smtClean="0"/>
              <a:t>E</a:t>
            </a:r>
            <a:r>
              <a:rPr lang="en-US" sz="2000" dirty="0" smtClean="0"/>
              <a:t>(</a:t>
            </a:r>
            <a:r>
              <a:rPr lang="en-US" sz="2000" b="1" dirty="0" smtClean="0"/>
              <a:t>m</a:t>
            </a:r>
            <a:r>
              <a:rPr lang="en-US" sz="2000" b="1" baseline="-25000" dirty="0" smtClean="0"/>
              <a:t>1</a:t>
            </a:r>
            <a:r>
              <a:rPr lang="en-US" sz="2000" b="1" dirty="0" smtClean="0"/>
              <a:t>+m</a:t>
            </a:r>
            <a:r>
              <a:rPr lang="en-US" sz="2000" b="1" baseline="-25000" dirty="0" smtClean="0"/>
              <a:t>2</a:t>
            </a:r>
            <a:r>
              <a:rPr lang="en-US" sz="2000" dirty="0" smtClean="0"/>
              <a:t>)</a:t>
            </a:r>
          </a:p>
          <a:p>
            <a:pPr algn="l" rtl="0"/>
            <a:r>
              <a:rPr lang="en-US" sz="2000" b="1" dirty="0" smtClean="0"/>
              <a:t>E</a:t>
            </a:r>
            <a:r>
              <a:rPr lang="en-US" sz="2000" dirty="0" smtClean="0"/>
              <a:t>(</a:t>
            </a:r>
            <a:r>
              <a:rPr lang="en-US" sz="2000" b="1" dirty="0" smtClean="0"/>
              <a:t>m</a:t>
            </a:r>
            <a:r>
              <a:rPr lang="en-US" sz="2000" b="1" baseline="-25000" dirty="0" smtClean="0"/>
              <a:t>1</a:t>
            </a:r>
            <a:r>
              <a:rPr lang="en-US" sz="2000" dirty="0" smtClean="0"/>
              <a:t>), </a:t>
            </a:r>
            <a:r>
              <a:rPr lang="en-US" sz="2000" b="1" dirty="0" smtClean="0"/>
              <a:t>E</a:t>
            </a:r>
            <a:r>
              <a:rPr lang="en-US" sz="2000" dirty="0" smtClean="0"/>
              <a:t>(</a:t>
            </a:r>
            <a:r>
              <a:rPr lang="en-US" sz="2000" b="1" dirty="0" smtClean="0"/>
              <a:t>m</a:t>
            </a:r>
            <a:r>
              <a:rPr lang="en-US" sz="2000" b="1" baseline="-25000" dirty="0" smtClean="0"/>
              <a:t>2</a:t>
            </a:r>
            <a:r>
              <a:rPr lang="en-US" sz="2000" dirty="0" smtClean="0"/>
              <a:t>) → </a:t>
            </a:r>
            <a:r>
              <a:rPr lang="en-US" sz="2000" b="1" dirty="0" smtClean="0"/>
              <a:t>E</a:t>
            </a:r>
            <a:r>
              <a:rPr lang="en-US" sz="2000" dirty="0" smtClean="0"/>
              <a:t>(</a:t>
            </a:r>
            <a:r>
              <a:rPr lang="en-US" sz="2000" b="1" dirty="0" smtClean="0"/>
              <a:t>m</a:t>
            </a:r>
            <a:r>
              <a:rPr lang="en-US" sz="2000" b="1" baseline="-25000" dirty="0" smtClean="0"/>
              <a:t>1</a:t>
            </a:r>
            <a:r>
              <a:rPr lang="en-US" sz="2000" b="1" dirty="0" smtClean="0"/>
              <a:t>∙m</a:t>
            </a:r>
            <a:r>
              <a:rPr lang="en-US" sz="2000" b="1" baseline="-25000" dirty="0" smtClean="0"/>
              <a:t>2</a:t>
            </a:r>
            <a:r>
              <a:rPr lang="en-US" sz="2000" dirty="0" smtClean="0"/>
              <a:t>)</a:t>
            </a:r>
          </a:p>
          <a:p>
            <a:pPr algn="l" rtl="0"/>
            <a:r>
              <a:rPr lang="en-US" sz="2000" dirty="0" smtClean="0"/>
              <a:t>Stating differently:</a:t>
            </a:r>
          </a:p>
          <a:p>
            <a:pPr algn="l" rtl="0"/>
            <a:r>
              <a:rPr lang="en-US" sz="2000" b="1" dirty="0" smtClean="0"/>
              <a:t>C</a:t>
            </a:r>
            <a:r>
              <a:rPr lang="en-US" sz="2000" dirty="0" smtClean="0"/>
              <a:t>, </a:t>
            </a:r>
            <a:r>
              <a:rPr lang="en-US" sz="2000" b="1" dirty="0" smtClean="0"/>
              <a:t>E</a:t>
            </a:r>
            <a:r>
              <a:rPr lang="en-US" sz="2000" dirty="0" smtClean="0"/>
              <a:t>(</a:t>
            </a:r>
            <a:r>
              <a:rPr lang="en-US" sz="2000" b="1" dirty="0" smtClean="0"/>
              <a:t>m</a:t>
            </a:r>
            <a:r>
              <a:rPr lang="en-US" sz="2000" dirty="0" smtClean="0"/>
              <a:t>) </a:t>
            </a:r>
            <a:r>
              <a:rPr lang="en-US" sz="2000" dirty="0" smtClean="0"/>
              <a:t>→ </a:t>
            </a:r>
            <a:r>
              <a:rPr lang="en-US" sz="2000" b="1" dirty="0" smtClean="0"/>
              <a:t>E</a:t>
            </a:r>
            <a:r>
              <a:rPr lang="en-US" sz="2000" dirty="0" smtClean="0"/>
              <a:t>(</a:t>
            </a:r>
            <a:r>
              <a:rPr lang="en-US" sz="2000" b="1" dirty="0" smtClean="0"/>
              <a:t>C</a:t>
            </a:r>
            <a:r>
              <a:rPr lang="en-US" sz="2000" dirty="0" smtClean="0"/>
              <a:t>(</a:t>
            </a:r>
            <a:r>
              <a:rPr lang="en-US" sz="2000" b="1" dirty="0" smtClean="0"/>
              <a:t>m</a:t>
            </a:r>
            <a:r>
              <a:rPr lang="en-US" sz="2000" dirty="0" smtClean="0"/>
              <a:t>))</a:t>
            </a:r>
            <a:endParaRPr lang="en-US" sz="2000" dirty="0" smtClean="0"/>
          </a:p>
          <a:p>
            <a:pPr algn="l" rtl="0"/>
            <a:endParaRPr lang="en-US" sz="2000" dirty="0" smtClean="0"/>
          </a:p>
          <a:p>
            <a:pPr algn="l" rtl="0"/>
            <a:endParaRPr lang="he-IL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3"/>
                </a:solidFill>
              </a:rPr>
              <a:t>Preliminaries</a:t>
            </a:r>
          </a:p>
          <a:p>
            <a:r>
              <a:rPr lang="en-US" dirty="0" smtClean="0"/>
              <a:t>Source Coding with Side </a:t>
            </a:r>
            <a:r>
              <a:rPr lang="en-US" dirty="0" smtClean="0"/>
              <a:t>Information</a:t>
            </a:r>
          </a:p>
          <a:p>
            <a:r>
              <a:rPr lang="en-US" dirty="0" smtClean="0"/>
              <a:t>Compressing Stream Ciphers</a:t>
            </a:r>
          </a:p>
          <a:p>
            <a:r>
              <a:rPr lang="en-US" dirty="0" smtClean="0"/>
              <a:t>Compressing Block Ciphers</a:t>
            </a:r>
          </a:p>
          <a:p>
            <a:r>
              <a:rPr lang="en-US" dirty="0" smtClean="0"/>
              <a:t>Simulation results</a:t>
            </a:r>
          </a:p>
          <a:p>
            <a:r>
              <a:rPr lang="en-US" dirty="0" smtClean="0"/>
              <a:t>Impossibility Result</a:t>
            </a:r>
          </a:p>
          <a:p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Private Key Encryption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Triple </a:t>
            </a:r>
            <a:r>
              <a:rPr lang="en-US" dirty="0" smtClean="0"/>
              <a:t>of </a:t>
            </a:r>
            <a:r>
              <a:rPr lang="en-US" dirty="0" smtClean="0"/>
              <a:t>algorithms</a:t>
            </a:r>
            <a:r>
              <a:rPr lang="en-US" dirty="0" smtClean="0"/>
              <a:t>: </a:t>
            </a:r>
            <a:r>
              <a:rPr lang="en-US" dirty="0" smtClean="0"/>
              <a:t>(</a:t>
            </a:r>
            <a:r>
              <a:rPr lang="en-US" dirty="0" err="1" smtClean="0"/>
              <a:t>Gen,Enc,Dec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Same key for encryption and decryption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Security – CPA security (informally</a:t>
            </a:r>
            <a:r>
              <a:rPr lang="en-US" dirty="0" smtClean="0"/>
              <a:t>):</a:t>
            </a:r>
          </a:p>
          <a:p>
            <a:pPr lvl="1"/>
            <a:r>
              <a:rPr lang="en-US" dirty="0" smtClean="0"/>
              <a:t>It should be infeasible to distinguish an encryption of </a:t>
            </a:r>
            <a:r>
              <a:rPr lang="en-US" b="1" dirty="0" smtClean="0"/>
              <a:t>m</a:t>
            </a:r>
            <a:r>
              <a:rPr lang="en-US" dirty="0" smtClean="0"/>
              <a:t> from an encryption of </a:t>
            </a:r>
            <a:r>
              <a:rPr lang="en-US" b="1" dirty="0" smtClean="0"/>
              <a:t>m’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3174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58082" y="5072074"/>
            <a:ext cx="11525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Private Key Encryption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Two </a:t>
            </a:r>
            <a:r>
              <a:rPr lang="en-US" dirty="0" smtClean="0"/>
              <a:t>categories:</a:t>
            </a:r>
          </a:p>
          <a:p>
            <a:pPr lvl="1"/>
            <a:r>
              <a:rPr lang="en-US" dirty="0" smtClean="0"/>
              <a:t>Stream ciphers</a:t>
            </a:r>
          </a:p>
          <a:p>
            <a:pPr lvl="2"/>
            <a:r>
              <a:rPr lang="en-US" dirty="0" smtClean="0"/>
              <a:t>Plaintext encrypted one symbol at a time, typically by summing it with a key (</a:t>
            </a:r>
            <a:r>
              <a:rPr lang="en-US" sz="2000" dirty="0" smtClean="0"/>
              <a:t>XOR</a:t>
            </a:r>
            <a:r>
              <a:rPr lang="en-US" dirty="0" smtClean="0"/>
              <a:t> operation for binary alphabets</a:t>
            </a:r>
            <a:r>
              <a:rPr lang="en-US" dirty="0" smtClean="0"/>
              <a:t>), e.g</a:t>
            </a:r>
            <a:r>
              <a:rPr lang="en-US" dirty="0" smtClean="0"/>
              <a:t>., one-time pad</a:t>
            </a:r>
          </a:p>
          <a:p>
            <a:pPr lvl="1"/>
            <a:r>
              <a:rPr lang="en-US" dirty="0" smtClean="0"/>
              <a:t>Block ciphers</a:t>
            </a:r>
          </a:p>
          <a:p>
            <a:pPr lvl="2"/>
            <a:r>
              <a:rPr lang="en-US" dirty="0" smtClean="0"/>
              <a:t>Encryption is accomplished by means of nonlinear mappings on input blocks of fixed length E.g., AES, DES</a:t>
            </a:r>
            <a:endParaRPr lang="he-IL" dirty="0" smtClean="0"/>
          </a:p>
          <a:p>
            <a:pPr lvl="1"/>
            <a:endParaRPr lang="he-IL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9520" y="5214950"/>
            <a:ext cx="1214446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עיצוב מותאם אישית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מפנה השמש">
  <a:themeElements>
    <a:clrScheme name="מפנה השמש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מפנה השמש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מפנה השמש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9298</TotalTime>
  <Words>1753</Words>
  <Application>Microsoft Office PowerPoint</Application>
  <PresentationFormat>‫הצגה על המסך (4:3)</PresentationFormat>
  <Paragraphs>434</Paragraphs>
  <Slides>46</Slides>
  <Notes>0</Notes>
  <HiddenSlides>0</HiddenSlides>
  <MMClips>0</MMClips>
  <ScaleCrop>false</ScaleCrop>
  <HeadingPairs>
    <vt:vector size="6" baseType="variant">
      <vt:variant>
        <vt:lpstr>ערכת נושא</vt:lpstr>
      </vt:variant>
      <vt:variant>
        <vt:i4>2</vt:i4>
      </vt:variant>
      <vt:variant>
        <vt:lpstr>שרתי OLE מוטבעים</vt:lpstr>
      </vt:variant>
      <vt:variant>
        <vt:i4>1</vt:i4>
      </vt:variant>
      <vt:variant>
        <vt:lpstr>כותרות שקופיות</vt:lpstr>
      </vt:variant>
      <vt:variant>
        <vt:i4>46</vt:i4>
      </vt:variant>
    </vt:vector>
  </HeadingPairs>
  <TitlesOfParts>
    <vt:vector size="49" baseType="lpstr">
      <vt:lpstr>עיצוב מותאם אישית</vt:lpstr>
      <vt:lpstr>מפנה השמש</vt:lpstr>
      <vt:lpstr>Microsoft Equation 3.0</vt:lpstr>
      <vt:lpstr>On Compression of Data Encrypted with Block Ciphers</vt:lpstr>
      <vt:lpstr>Traditional Model</vt:lpstr>
      <vt:lpstr>Traditional Model</vt:lpstr>
      <vt:lpstr>Compression and Encryption in Reverse Order</vt:lpstr>
      <vt:lpstr>Compression and Encryption in Reverse Order</vt:lpstr>
      <vt:lpstr>Compression and Encryption in Reverse Order</vt:lpstr>
      <vt:lpstr>Outline</vt:lpstr>
      <vt:lpstr>Private Key Encryption</vt:lpstr>
      <vt:lpstr>Private Key Encryption</vt:lpstr>
      <vt:lpstr>Binary Symmetric Channel</vt:lpstr>
      <vt:lpstr>Outline</vt:lpstr>
      <vt:lpstr>Source Coding with Side Information</vt:lpstr>
      <vt:lpstr>Source Coding with Side Information</vt:lpstr>
      <vt:lpstr>Linear Error Correcting Codes</vt:lpstr>
      <vt:lpstr>Linear Error Correcting Codes</vt:lpstr>
      <vt:lpstr>Linear Error Correcting Codes</vt:lpstr>
      <vt:lpstr>Source Coding with Side Information</vt:lpstr>
      <vt:lpstr>Source Coding with Side Information</vt:lpstr>
      <vt:lpstr>Source Coding with Side Information</vt:lpstr>
      <vt:lpstr>Source Coding with Side Information</vt:lpstr>
      <vt:lpstr>Source Coding with Side Information</vt:lpstr>
      <vt:lpstr>Source Coding with Side Information</vt:lpstr>
      <vt:lpstr>Outline</vt:lpstr>
      <vt:lpstr>Compression Stream Ciphers</vt:lpstr>
      <vt:lpstr>Compression Stream Ciphers</vt:lpstr>
      <vt:lpstr>Compression Stream Ciphers</vt:lpstr>
      <vt:lpstr>Efficiency</vt:lpstr>
      <vt:lpstr>Security</vt:lpstr>
      <vt:lpstr>Outline</vt:lpstr>
      <vt:lpstr>Compressing Block Ciphers</vt:lpstr>
      <vt:lpstr>Electronic Code Book (ECB) Mode</vt:lpstr>
      <vt:lpstr>Cipher Block Chaining (CBC) Mode</vt:lpstr>
      <vt:lpstr>Compressing Block Ciphers</vt:lpstr>
      <vt:lpstr>Decoding</vt:lpstr>
      <vt:lpstr>Outline</vt:lpstr>
      <vt:lpstr>Compression Factor</vt:lpstr>
      <vt:lpstr>Compression Results</vt:lpstr>
      <vt:lpstr>Compression Results</vt:lpstr>
      <vt:lpstr>Outline</vt:lpstr>
      <vt:lpstr>Recall -- ECB Mode</vt:lpstr>
      <vt:lpstr>Notable Observations</vt:lpstr>
      <vt:lpstr>Impossibility Result</vt:lpstr>
      <vt:lpstr>The Public-Key Setting</vt:lpstr>
      <vt:lpstr>Concluding Remarks</vt:lpstr>
      <vt:lpstr>Future Work</vt:lpstr>
      <vt:lpstr>שקופית 46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 Compression of Data Encrypted with Block Ciphers</dc:title>
  <dc:creator> </dc:creator>
  <cp:lastModifiedBy> </cp:lastModifiedBy>
  <cp:revision>857</cp:revision>
  <dcterms:created xsi:type="dcterms:W3CDTF">2010-06-02T06:21:46Z</dcterms:created>
  <dcterms:modified xsi:type="dcterms:W3CDTF">2010-06-09T06:01:48Z</dcterms:modified>
</cp:coreProperties>
</file>